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4" r:id="rId8"/>
    <p:sldId id="267"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1" autoAdjust="0"/>
    <p:restoredTop sz="94660"/>
  </p:normalViewPr>
  <p:slideViewPr>
    <p:cSldViewPr>
      <p:cViewPr>
        <p:scale>
          <a:sx n="100" d="100"/>
          <a:sy n="100" d="100"/>
        </p:scale>
        <p:origin x="1872" y="-28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7" d="100"/>
          <a:sy n="57" d="100"/>
        </p:scale>
        <p:origin x="-295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212" cy="464506"/>
          </a:xfrm>
          <a:prstGeom prst="rect">
            <a:avLst/>
          </a:prstGeom>
        </p:spPr>
        <p:txBody>
          <a:bodyPr vert="horz" lIns="90590" tIns="45295" rIns="90590" bIns="45295" rtlCol="0"/>
          <a:lstStyle>
            <a:lvl1pPr algn="l">
              <a:defRPr sz="1200"/>
            </a:lvl1pPr>
          </a:lstStyle>
          <a:p>
            <a:endParaRPr lang="en-US"/>
          </a:p>
        </p:txBody>
      </p:sp>
      <p:sp>
        <p:nvSpPr>
          <p:cNvPr id="3" name="Date Placeholder 2"/>
          <p:cNvSpPr>
            <a:spLocks noGrp="1"/>
          </p:cNvSpPr>
          <p:nvPr>
            <p:ph type="dt" sz="quarter" idx="1"/>
          </p:nvPr>
        </p:nvSpPr>
        <p:spPr>
          <a:xfrm>
            <a:off x="3971619" y="0"/>
            <a:ext cx="3037212" cy="464506"/>
          </a:xfrm>
          <a:prstGeom prst="rect">
            <a:avLst/>
          </a:prstGeom>
        </p:spPr>
        <p:txBody>
          <a:bodyPr vert="horz" lIns="90590" tIns="45295" rIns="90590" bIns="45295" rtlCol="0"/>
          <a:lstStyle>
            <a:lvl1pPr algn="r">
              <a:defRPr sz="1200"/>
            </a:lvl1pPr>
          </a:lstStyle>
          <a:p>
            <a:fld id="{75C81F02-D137-4E9B-B1C6-F830458CD5F2}" type="datetimeFigureOut">
              <a:rPr lang="en-US" smtClean="0"/>
              <a:t>8/21/2017</a:t>
            </a:fld>
            <a:endParaRPr lang="en-US"/>
          </a:p>
        </p:txBody>
      </p:sp>
      <p:sp>
        <p:nvSpPr>
          <p:cNvPr id="4" name="Footer Placeholder 3"/>
          <p:cNvSpPr>
            <a:spLocks noGrp="1"/>
          </p:cNvSpPr>
          <p:nvPr>
            <p:ph type="ftr" sz="quarter" idx="2"/>
          </p:nvPr>
        </p:nvSpPr>
        <p:spPr>
          <a:xfrm>
            <a:off x="0" y="8830321"/>
            <a:ext cx="3037212" cy="464506"/>
          </a:xfrm>
          <a:prstGeom prst="rect">
            <a:avLst/>
          </a:prstGeom>
        </p:spPr>
        <p:txBody>
          <a:bodyPr vert="horz" lIns="90590" tIns="45295" rIns="90590" bIns="45295" rtlCol="0" anchor="b"/>
          <a:lstStyle>
            <a:lvl1pPr algn="l">
              <a:defRPr sz="1200"/>
            </a:lvl1pPr>
          </a:lstStyle>
          <a:p>
            <a:r>
              <a:rPr lang="en-US" smtClean="0"/>
              <a:t>DRAFT</a:t>
            </a:r>
            <a:endParaRPr lang="en-US"/>
          </a:p>
        </p:txBody>
      </p:sp>
      <p:sp>
        <p:nvSpPr>
          <p:cNvPr id="5" name="Slide Number Placeholder 4"/>
          <p:cNvSpPr>
            <a:spLocks noGrp="1"/>
          </p:cNvSpPr>
          <p:nvPr>
            <p:ph type="sldNum" sz="quarter" idx="3"/>
          </p:nvPr>
        </p:nvSpPr>
        <p:spPr>
          <a:xfrm>
            <a:off x="3971619" y="8830321"/>
            <a:ext cx="3037212" cy="464506"/>
          </a:xfrm>
          <a:prstGeom prst="rect">
            <a:avLst/>
          </a:prstGeom>
        </p:spPr>
        <p:txBody>
          <a:bodyPr vert="horz" lIns="90590" tIns="45295" rIns="90590" bIns="45295" rtlCol="0" anchor="b"/>
          <a:lstStyle>
            <a:lvl1pPr algn="r">
              <a:defRPr sz="1200"/>
            </a:lvl1pPr>
          </a:lstStyle>
          <a:p>
            <a:fld id="{D1897C83-0F8B-434C-8355-93AEE0044BB7}" type="slidenum">
              <a:rPr lang="en-US" smtClean="0"/>
              <a:t>‹#›</a:t>
            </a:fld>
            <a:endParaRPr lang="en-US"/>
          </a:p>
        </p:txBody>
      </p:sp>
    </p:spTree>
    <p:extLst>
      <p:ext uri="{BB962C8B-B14F-4D97-AF65-F5344CB8AC3E}">
        <p14:creationId xmlns:p14="http://schemas.microsoft.com/office/powerpoint/2010/main" val="40545043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3" tIns="46582" rIns="93163" bIns="46582"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3" tIns="46582" rIns="93163" bIns="46582" rtlCol="0"/>
          <a:lstStyle>
            <a:lvl1pPr algn="r">
              <a:defRPr sz="1200"/>
            </a:lvl1pPr>
          </a:lstStyle>
          <a:p>
            <a:fld id="{24B1EC05-8178-434D-B933-B67B5485E5C1}" type="datetimeFigureOut">
              <a:rPr lang="en-US" smtClean="0"/>
              <a:t>8/21/2017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3" tIns="46582" rIns="93163" bIns="46582"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3" tIns="46582" rIns="93163" bIns="4658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3037840" cy="464820"/>
          </a:xfrm>
          <a:prstGeom prst="rect">
            <a:avLst/>
          </a:prstGeom>
        </p:spPr>
        <p:txBody>
          <a:bodyPr vert="horz" lIns="93163" tIns="46582" rIns="93163" bIns="46582" rtlCol="0" anchor="b"/>
          <a:lstStyle>
            <a:lvl1pPr algn="l">
              <a:defRPr sz="1200"/>
            </a:lvl1pPr>
          </a:lstStyle>
          <a:p>
            <a:r>
              <a:rPr lang="en-US" smtClean="0"/>
              <a:t>DRAFT</a:t>
            </a:r>
            <a:endParaRPr lang="en-US"/>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3163" tIns="46582" rIns="93163" bIns="46582" rtlCol="0" anchor="b"/>
          <a:lstStyle>
            <a:lvl1pPr algn="r">
              <a:defRPr sz="1200"/>
            </a:lvl1pPr>
          </a:lstStyle>
          <a:p>
            <a:fld id="{04A752B5-8F3C-44F8-BF7A-71351F05DEEA}" type="slidenum">
              <a:rPr lang="en-US" smtClean="0"/>
              <a:t>‹#›</a:t>
            </a:fld>
            <a:endParaRPr lang="en-US"/>
          </a:p>
        </p:txBody>
      </p:sp>
    </p:spTree>
    <p:extLst>
      <p:ext uri="{BB962C8B-B14F-4D97-AF65-F5344CB8AC3E}">
        <p14:creationId xmlns:p14="http://schemas.microsoft.com/office/powerpoint/2010/main" val="172691805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4A752B5-8F3C-44F8-BF7A-71351F05DEEA}" type="slidenum">
              <a:rPr lang="en-US" smtClean="0"/>
              <a:t>1</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116486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a:xfrm>
            <a:off x="6520426" y="8829966"/>
            <a:ext cx="488352" cy="464820"/>
          </a:xfrm>
        </p:spPr>
        <p:txBody>
          <a:bodyPr/>
          <a:lstStyle/>
          <a:p>
            <a:fld id="{04A752B5-8F3C-44F8-BF7A-71351F05DEEA}" type="slidenum">
              <a:rPr lang="en-US" smtClean="0"/>
              <a:t>2</a:t>
            </a:fld>
            <a:endParaRPr lang="en-US" dirty="0"/>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95987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4A752B5-8F3C-44F8-BF7A-71351F05DEEA}" type="slidenum">
              <a:rPr lang="en-US" smtClean="0"/>
              <a:t>3</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44097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4A752B5-8F3C-44F8-BF7A-71351F05DEEA}" type="slidenum">
              <a:rPr lang="en-US" smtClean="0"/>
              <a:t>4</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953054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4A752B5-8F3C-44F8-BF7A-71351F05DEEA}" type="slidenum">
              <a:rPr lang="en-US" smtClean="0"/>
              <a:t>5</a:t>
            </a:fld>
            <a:endParaRPr lang="en-US" dirty="0"/>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93114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4A752B5-8F3C-44F8-BF7A-71351F05DEEA}" type="slidenum">
              <a:rPr lang="en-US" smtClean="0"/>
              <a:t>6</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294748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A752B5-8F3C-44F8-BF7A-71351F05DEEA}" type="slidenum">
              <a:rPr lang="en-US" smtClean="0"/>
              <a:t>7</a:t>
            </a:fld>
            <a:endParaRPr lang="en-US"/>
          </a:p>
        </p:txBody>
      </p:sp>
    </p:spTree>
    <p:extLst>
      <p:ext uri="{BB962C8B-B14F-4D97-AF65-F5344CB8AC3E}">
        <p14:creationId xmlns:p14="http://schemas.microsoft.com/office/powerpoint/2010/main" val="1294748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7AF3D9-08D4-4F96-B55A-FFA0F707F846}" type="datetime1">
              <a:rPr lang="en-US" smtClean="0"/>
              <a:t>8/21/2017</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0EB035E2-F63D-4E76-B26A-07239CF3DE7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D89543-FC7F-4217-B672-EB4FCB6AB851}" type="datetime1">
              <a:rPr lang="en-US" smtClean="0"/>
              <a:t>8/21/2017</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0EB035E2-F63D-4E76-B26A-07239CF3DE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19DC8B-4059-4DF0-92C1-B2FDEAA8DB52}" type="datetime1">
              <a:rPr lang="en-US" smtClean="0"/>
              <a:t>8/21/2017</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0EB035E2-F63D-4E76-B26A-07239CF3DE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85D41-F131-4F64-8B6D-1A37FA6047B0}" type="datetime1">
              <a:rPr lang="en-US" smtClean="0"/>
              <a:t>8/21/2017</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0EB035E2-F63D-4E76-B26A-07239CF3DE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096245-18DF-4AA6-8381-49851FB74B4B}" type="datetime1">
              <a:rPr lang="en-US" smtClean="0"/>
              <a:t>8/21/2017</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0EB035E2-F63D-4E76-B26A-07239CF3DE7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800EF89-2A7C-4BED-AEE0-1CF3DDC1890F}" type="datetime1">
              <a:rPr lang="en-US" smtClean="0"/>
              <a:t>8/21/2017</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0EB035E2-F63D-4E76-B26A-07239CF3DE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35FCD8-B110-4C0F-A105-7D8AC40FBE35}" type="datetime1">
              <a:rPr lang="en-US" smtClean="0"/>
              <a:t>8/21/2017</a:t>
            </a:fld>
            <a:endParaRPr lang="en-US"/>
          </a:p>
        </p:txBody>
      </p:sp>
      <p:sp>
        <p:nvSpPr>
          <p:cNvPr id="8" name="Footer Placeholder 7"/>
          <p:cNvSpPr>
            <a:spLocks noGrp="1"/>
          </p:cNvSpPr>
          <p:nvPr>
            <p:ph type="ftr" sz="quarter" idx="11"/>
          </p:nvPr>
        </p:nvSpPr>
        <p:spPr/>
        <p:txBody>
          <a:bodyPr/>
          <a:lstStyle/>
          <a:p>
            <a:r>
              <a:rPr lang="en-US" smtClean="0"/>
              <a:t>DRAFT</a:t>
            </a:r>
            <a:endParaRPr lang="en-US"/>
          </a:p>
        </p:txBody>
      </p:sp>
      <p:sp>
        <p:nvSpPr>
          <p:cNvPr id="9" name="Slide Number Placeholder 8"/>
          <p:cNvSpPr>
            <a:spLocks noGrp="1"/>
          </p:cNvSpPr>
          <p:nvPr>
            <p:ph type="sldNum" sz="quarter" idx="12"/>
          </p:nvPr>
        </p:nvSpPr>
        <p:spPr/>
        <p:txBody>
          <a:bodyPr/>
          <a:lstStyle/>
          <a:p>
            <a:fld id="{0EB035E2-F63D-4E76-B26A-07239CF3DE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31E823-700A-4442-B48D-62366C4CB062}" type="datetime1">
              <a:rPr lang="en-US" smtClean="0"/>
              <a:t>8/21/2017</a:t>
            </a:fld>
            <a:endParaRPr lang="en-US"/>
          </a:p>
        </p:txBody>
      </p:sp>
      <p:sp>
        <p:nvSpPr>
          <p:cNvPr id="4" name="Footer Placeholder 3"/>
          <p:cNvSpPr>
            <a:spLocks noGrp="1"/>
          </p:cNvSpPr>
          <p:nvPr>
            <p:ph type="ftr" sz="quarter" idx="11"/>
          </p:nvPr>
        </p:nvSpPr>
        <p:spPr/>
        <p:txBody>
          <a:bodyPr/>
          <a:lstStyle/>
          <a:p>
            <a:r>
              <a:rPr lang="en-US" smtClean="0"/>
              <a:t>DRAFT</a:t>
            </a:r>
            <a:endParaRPr lang="en-US"/>
          </a:p>
        </p:txBody>
      </p:sp>
      <p:sp>
        <p:nvSpPr>
          <p:cNvPr id="5" name="Slide Number Placeholder 4"/>
          <p:cNvSpPr>
            <a:spLocks noGrp="1"/>
          </p:cNvSpPr>
          <p:nvPr>
            <p:ph type="sldNum" sz="quarter" idx="12"/>
          </p:nvPr>
        </p:nvSpPr>
        <p:spPr/>
        <p:txBody>
          <a:bodyPr/>
          <a:lstStyle/>
          <a:p>
            <a:fld id="{0EB035E2-F63D-4E76-B26A-07239CF3DE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A760FE-FEFE-49E5-A117-1C73E21D7499}" type="datetime1">
              <a:rPr lang="en-US" smtClean="0"/>
              <a:t>8/21/2017</a:t>
            </a:fld>
            <a:endParaRPr lang="en-US"/>
          </a:p>
        </p:txBody>
      </p:sp>
      <p:sp>
        <p:nvSpPr>
          <p:cNvPr id="3" name="Footer Placeholder 2"/>
          <p:cNvSpPr>
            <a:spLocks noGrp="1"/>
          </p:cNvSpPr>
          <p:nvPr>
            <p:ph type="ftr" sz="quarter" idx="11"/>
          </p:nvPr>
        </p:nvSpPr>
        <p:spPr/>
        <p:txBody>
          <a:bodyPr/>
          <a:lstStyle/>
          <a:p>
            <a:r>
              <a:rPr lang="en-US" smtClean="0"/>
              <a:t>DRAFT</a:t>
            </a:r>
            <a:endParaRPr lang="en-US"/>
          </a:p>
        </p:txBody>
      </p:sp>
      <p:sp>
        <p:nvSpPr>
          <p:cNvPr id="4" name="Slide Number Placeholder 3"/>
          <p:cNvSpPr>
            <a:spLocks noGrp="1"/>
          </p:cNvSpPr>
          <p:nvPr>
            <p:ph type="sldNum" sz="quarter" idx="12"/>
          </p:nvPr>
        </p:nvSpPr>
        <p:spPr/>
        <p:txBody>
          <a:bodyPr/>
          <a:lstStyle/>
          <a:p>
            <a:fld id="{0EB035E2-F63D-4E76-B26A-07239CF3DE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DF3979-5185-494B-BF6F-1B78D868DF52}" type="datetime1">
              <a:rPr lang="en-US" smtClean="0"/>
              <a:t>8/21/2017</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0EB035E2-F63D-4E76-B26A-07239CF3DE78}"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D7E5A5B-CA4A-4331-9A98-B6CE1A36BD36}" type="datetime1">
              <a:rPr lang="en-US" smtClean="0"/>
              <a:t>8/21/2017</a:t>
            </a:fld>
            <a:endParaRPr lang="en-US"/>
          </a:p>
        </p:txBody>
      </p:sp>
      <p:sp>
        <p:nvSpPr>
          <p:cNvPr id="9" name="Slide Number Placeholder 8"/>
          <p:cNvSpPr>
            <a:spLocks noGrp="1"/>
          </p:cNvSpPr>
          <p:nvPr>
            <p:ph type="sldNum" sz="quarter" idx="11"/>
          </p:nvPr>
        </p:nvSpPr>
        <p:spPr/>
        <p:txBody>
          <a:bodyPr/>
          <a:lstStyle/>
          <a:p>
            <a:fld id="{0EB035E2-F63D-4E76-B26A-07239CF3DE78}" type="slidenum">
              <a:rPr lang="en-US" smtClean="0"/>
              <a:t>‹#›</a:t>
            </a:fld>
            <a:endParaRPr lang="en-US"/>
          </a:p>
        </p:txBody>
      </p:sp>
      <p:sp>
        <p:nvSpPr>
          <p:cNvPr id="10" name="Footer Placeholder 9"/>
          <p:cNvSpPr>
            <a:spLocks noGrp="1"/>
          </p:cNvSpPr>
          <p:nvPr>
            <p:ph type="ftr" sz="quarter" idx="12"/>
          </p:nvPr>
        </p:nvSpPr>
        <p:spPr/>
        <p:txBody>
          <a:bodyPr/>
          <a:lstStyle/>
          <a:p>
            <a:r>
              <a:rPr lang="en-US" smtClean="0"/>
              <a:t>DRAFT</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EB035E2-F63D-4E76-B26A-07239CF3DE78}"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en-US" smtClean="0"/>
              <a:t>DRAFT</a:t>
            </a:r>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D877001-CE46-4CED-ADC6-011AE15BDE6E}" type="datetime1">
              <a:rPr lang="en-US" smtClean="0"/>
              <a:t>8/21/2017</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www.bia.gov/WhoWeAre/BIA/OIS/Human%20Services/HousingImprovementProgram/index.htm"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rmalHeadline" descr="decorative image" title="Title background"/>
          <p:cNvSpPr txBox="1">
            <a:spLocks noChangeArrowheads="1"/>
          </p:cNvSpPr>
          <p:nvPr/>
        </p:nvSpPr>
        <p:spPr bwMode="auto">
          <a:xfrm>
            <a:off x="1600200" y="322432"/>
            <a:ext cx="5904319" cy="1201568"/>
          </a:xfrm>
          <a:prstGeom prst="rect">
            <a:avLst/>
          </a:prstGeom>
          <a:solidFill>
            <a:schemeClr val="accent1"/>
          </a:solidFill>
          <a:ln w="9525">
            <a:solidFill>
              <a:srgbClr val="990000"/>
            </a:solidFill>
            <a:miter lim="800000"/>
            <a:headEnd/>
            <a:tailEnd/>
          </a:ln>
        </p:spPr>
        <p:txBody>
          <a:bodyPr vert="horz" wrap="square" lIns="91440" tIns="36576" rIns="9144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1400" dirty="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1400"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1400"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Title 1"/>
          <p:cNvSpPr>
            <a:spLocks noGrp="1"/>
          </p:cNvSpPr>
          <p:nvPr>
            <p:ph type="ctrTitle"/>
          </p:nvPr>
        </p:nvSpPr>
        <p:spPr>
          <a:xfrm>
            <a:off x="1752600" y="660326"/>
            <a:ext cx="5334000" cy="525780"/>
          </a:xfrm>
        </p:spPr>
        <p:txBody>
          <a:bodyPr/>
          <a:lstStyle/>
          <a:p>
            <a:pPr fontAlgn="base">
              <a:spcAft>
                <a:spcPct val="0"/>
              </a:spcAft>
            </a:pPr>
            <a:r>
              <a:rPr lang="en-US" sz="2800" dirty="0" smtClean="0">
                <a:solidFill>
                  <a:schemeClr val="bg1"/>
                </a:solidFill>
                <a:latin typeface="Arial" pitchFamily="34" charset="0"/>
                <a:cs typeface="Arial" pitchFamily="34" charset="0"/>
              </a:rPr>
              <a:t>WHAT IS HIP?</a:t>
            </a:r>
            <a:endParaRPr lang="en-US" sz="2800" dirty="0">
              <a:solidFill>
                <a:schemeClr val="bg1"/>
              </a:solidFill>
              <a:latin typeface="Arial" pitchFamily="34" charset="0"/>
              <a:cs typeface="Arial" pitchFamily="34" charset="0"/>
            </a:endParaRPr>
          </a:p>
        </p:txBody>
      </p:sp>
      <p:pic>
        <p:nvPicPr>
          <p:cNvPr id="7" name="Take Pride In America Logo" descr="Take Pride in America Logo" title="Take Pride in America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228600"/>
            <a:ext cx="1028700" cy="9906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381000" y="1828800"/>
            <a:ext cx="7753350" cy="3600986"/>
          </a:xfrm>
          <a:prstGeom prst="rect">
            <a:avLst/>
          </a:prstGeom>
          <a:noFill/>
        </p:spPr>
        <p:txBody>
          <a:bodyPr wrap="square" rtlCol="0">
            <a:spAutoFit/>
          </a:bodyPr>
          <a:lstStyle/>
          <a:p>
            <a:r>
              <a:rPr lang="en-US" sz="1600" b="1" dirty="0"/>
              <a:t>What Is HIP?</a:t>
            </a:r>
          </a:p>
          <a:p>
            <a:pPr marL="285750" indent="-285750">
              <a:buFont typeface="Wingdings" panose="05000000000000000000" pitchFamily="2" charset="2"/>
              <a:buChar char="Ø"/>
            </a:pPr>
            <a:r>
              <a:rPr lang="en-US" sz="1400" dirty="0"/>
              <a:t>The Housing Improvement Program is a home repair, renovation and replacement grant program administered by the Bureau of Indian Affairs (BIA) and federally-recognized Native American Tribes for Native American and Alaska Native </a:t>
            </a:r>
            <a:r>
              <a:rPr lang="en-US" sz="1400" dirty="0" smtClean="0"/>
              <a:t>individuals, and families, </a:t>
            </a:r>
            <a:r>
              <a:rPr lang="en-US" sz="1400" dirty="0"/>
              <a:t>who have no immediate resources for standard housing.</a:t>
            </a:r>
            <a:endParaRPr lang="en-US" sz="1400" dirty="0" smtClean="0"/>
          </a:p>
          <a:p>
            <a:endParaRPr lang="en-US" sz="1400" dirty="0" smtClean="0"/>
          </a:p>
          <a:p>
            <a:r>
              <a:rPr lang="en-US" sz="1600" b="1" dirty="0" smtClean="0"/>
              <a:t>Why Is HIP Different?</a:t>
            </a:r>
          </a:p>
          <a:p>
            <a:pPr marL="285750" indent="-285750">
              <a:buFont typeface="Wingdings" panose="05000000000000000000" pitchFamily="2" charset="2"/>
              <a:buChar char="Ø"/>
            </a:pPr>
            <a:r>
              <a:rPr lang="en-US" sz="1400" dirty="0"/>
              <a:t>HIP is </a:t>
            </a:r>
            <a:r>
              <a:rPr lang="en-US" sz="1400" dirty="0" smtClean="0"/>
              <a:t>a program </a:t>
            </a:r>
            <a:r>
              <a:rPr lang="en-US" sz="1400" dirty="0"/>
              <a:t>specifically designed to serve the neediest of the needy; </a:t>
            </a:r>
            <a:r>
              <a:rPr lang="en-US" sz="1400" dirty="0" smtClean="0"/>
              <a:t>to Native </a:t>
            </a:r>
            <a:r>
              <a:rPr lang="en-US" sz="1400" dirty="0"/>
              <a:t>Americans and Alaska Natives who have substandard housing, or no housing at all, and have no other immediate source of housing </a:t>
            </a:r>
            <a:r>
              <a:rPr lang="en-US" sz="1400" dirty="0" smtClean="0"/>
              <a:t>assistance.</a:t>
            </a:r>
          </a:p>
          <a:p>
            <a:pPr marL="285750" indent="-285750">
              <a:buFont typeface="Wingdings" panose="05000000000000000000" pitchFamily="2" charset="2"/>
              <a:buChar char="Ø"/>
            </a:pPr>
            <a:endParaRPr lang="en-US" sz="1400" dirty="0"/>
          </a:p>
          <a:p>
            <a:pPr marL="285750" indent="-285750">
              <a:buFont typeface="Wingdings" panose="05000000000000000000" pitchFamily="2" charset="2"/>
              <a:buChar char="Ø"/>
            </a:pPr>
            <a:r>
              <a:rPr lang="en-US" sz="1400" dirty="0" smtClean="0"/>
              <a:t>HIP </a:t>
            </a:r>
            <a:r>
              <a:rPr lang="en-US" sz="1400" dirty="0"/>
              <a:t>s</a:t>
            </a:r>
            <a:r>
              <a:rPr lang="en-US" sz="1400" dirty="0" smtClean="0"/>
              <a:t>eeks </a:t>
            </a:r>
            <a:r>
              <a:rPr lang="en-US" sz="1400" dirty="0"/>
              <a:t>to eliminate substandard housing and homelessness in Indian communities by helping those who need it most obtain decent, safe and sanitary housing for themselves and their families.  It is the BIA’s policy that every Native American and Alaska Native family should have the opportunity for a decent home and suitable living </a:t>
            </a:r>
            <a:r>
              <a:rPr lang="en-US" sz="1400" dirty="0" smtClean="0"/>
              <a:t>environment.</a:t>
            </a:r>
          </a:p>
          <a:p>
            <a:endParaRPr lang="en-US" sz="1400" dirty="0"/>
          </a:p>
        </p:txBody>
      </p:sp>
      <p:pic>
        <p:nvPicPr>
          <p:cNvPr id="6" name="DOI Seal" descr="Department of Interior Logo" title="Department of Interior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28600"/>
            <a:ext cx="1123950" cy="10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4838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epartment of Interior Seal" title="Department of Interior 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8600"/>
            <a:ext cx="112395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Take Pride in America Logo" title="Take Pride in America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228600"/>
            <a:ext cx="1028700" cy="990600"/>
          </a:xfrm>
          <a:prstGeom prst="rect">
            <a:avLst/>
          </a:prstGeom>
          <a:noFill/>
          <a:extLst>
            <a:ext uri="{909E8E84-426E-40DD-AFC4-6F175D3DCCD1}">
              <a14:hiddenFill xmlns:a14="http://schemas.microsoft.com/office/drawing/2010/main">
                <a:solidFill>
                  <a:srgbClr val="FFFFFF"/>
                </a:solidFill>
              </a14:hiddenFill>
            </a:ext>
          </a:extLst>
        </p:spPr>
      </p:pic>
      <p:sp>
        <p:nvSpPr>
          <p:cNvPr id="7" name="FormalHeadline" descr="decorative image" title="Title Background"/>
          <p:cNvSpPr txBox="1">
            <a:spLocks noChangeArrowheads="1"/>
          </p:cNvSpPr>
          <p:nvPr/>
        </p:nvSpPr>
        <p:spPr bwMode="auto">
          <a:xfrm>
            <a:off x="1600200" y="322432"/>
            <a:ext cx="5904319" cy="1201568"/>
          </a:xfrm>
          <a:prstGeom prst="rect">
            <a:avLst/>
          </a:prstGeom>
          <a:solidFill>
            <a:schemeClr val="accent1"/>
          </a:solidFill>
          <a:ln w="9525">
            <a:solidFill>
              <a:srgbClr val="990000"/>
            </a:solidFill>
            <a:miter lim="800000"/>
            <a:headEnd/>
            <a:tailEnd/>
          </a:ln>
        </p:spPr>
        <p:txBody>
          <a:bodyPr vert="horz" wrap="square" lIns="91440" tIns="36576" rIns="91440" bIns="0" numCol="1" anchor="t" anchorCtr="0" compatLnSpc="1">
            <a:prstTxWarp prst="textNoShape">
              <a:avLst/>
            </a:prstTxWarp>
          </a:bodyPr>
          <a:lstStyle/>
          <a:p>
            <a:pPr lvl="0" algn="ctr" fontAlgn="base">
              <a:spcBef>
                <a:spcPct val="0"/>
              </a:spcBef>
              <a:spcAft>
                <a:spcPct val="0"/>
              </a:spcAft>
            </a:pPr>
            <a:endParaRPr lang="en-US" sz="1400" dirty="0" smtClean="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p:txBody>
      </p:sp>
      <p:sp>
        <p:nvSpPr>
          <p:cNvPr id="8" name="TextBox 7"/>
          <p:cNvSpPr txBox="1"/>
          <p:nvPr/>
        </p:nvSpPr>
        <p:spPr>
          <a:xfrm>
            <a:off x="299031" y="1600200"/>
            <a:ext cx="7696200" cy="5001369"/>
          </a:xfrm>
          <a:prstGeom prst="rect">
            <a:avLst/>
          </a:prstGeom>
          <a:noFill/>
        </p:spPr>
        <p:txBody>
          <a:bodyPr wrap="square" rtlCol="0">
            <a:spAutoFit/>
          </a:bodyPr>
          <a:lstStyle/>
          <a:p>
            <a:r>
              <a:rPr lang="en-US" sz="1600" b="1" dirty="0" smtClean="0"/>
              <a:t>What Does HIP Provide?</a:t>
            </a:r>
          </a:p>
          <a:p>
            <a:pPr marL="285750" indent="-285750">
              <a:buFont typeface="Wingdings" panose="05000000000000000000" pitchFamily="2" charset="2"/>
              <a:buChar char="Ø"/>
            </a:pPr>
            <a:r>
              <a:rPr lang="en-US" sz="1300" u="sng" dirty="0" smtClean="0"/>
              <a:t>Minor Repairs</a:t>
            </a:r>
            <a:r>
              <a:rPr lang="en-US" sz="1300" dirty="0" smtClean="0"/>
              <a:t>:  Provides up to $7,500 in housing repairs for conditions that threaten the health and/or safety of the occupants, or</a:t>
            </a:r>
          </a:p>
          <a:p>
            <a:pPr marL="285750" indent="-285750">
              <a:buFont typeface="Wingdings" panose="05000000000000000000" pitchFamily="2" charset="2"/>
              <a:buChar char="Ø"/>
            </a:pPr>
            <a:r>
              <a:rPr lang="en-US" sz="1300" u="sng" dirty="0" smtClean="0"/>
              <a:t>Renovations</a:t>
            </a:r>
            <a:r>
              <a:rPr lang="en-US" sz="1300" dirty="0" smtClean="0"/>
              <a:t>:  Provides up to $60,000 in repairs and renovations to improve the condition of a homeowner’s dwelling to meet applicable building code standards, or</a:t>
            </a:r>
            <a:endParaRPr lang="en-US" sz="1300" dirty="0"/>
          </a:p>
          <a:p>
            <a:pPr marL="285750" indent="-285750">
              <a:buFont typeface="Wingdings" panose="05000000000000000000" pitchFamily="2" charset="2"/>
              <a:buChar char="Ø"/>
            </a:pPr>
            <a:r>
              <a:rPr lang="en-US" sz="1300" u="sng" dirty="0" smtClean="0"/>
              <a:t>Replacement Housing</a:t>
            </a:r>
            <a:r>
              <a:rPr lang="en-US" sz="1300" dirty="0" smtClean="0"/>
              <a:t>:  Provides a modest replacement home if a homeowner’s dwelling cannot be  brought up to applicable building code standards, or</a:t>
            </a:r>
            <a:endParaRPr lang="en-US" sz="1300" dirty="0"/>
          </a:p>
          <a:p>
            <a:pPr marL="285750" indent="-285750">
              <a:buFont typeface="Wingdings" panose="05000000000000000000" pitchFamily="2" charset="2"/>
              <a:buChar char="Ø"/>
            </a:pPr>
            <a:r>
              <a:rPr lang="en-US" sz="1300" u="sng" dirty="0" smtClean="0"/>
              <a:t>New Housing</a:t>
            </a:r>
            <a:r>
              <a:rPr lang="en-US" sz="1300" dirty="0" smtClean="0"/>
              <a:t>:  Provides a modest new home if you do not own a home, you may be eligible if you are the owner or leaseholder of land suitable for housing and the lease is for not less than 25 years at the time assistance is received.</a:t>
            </a:r>
          </a:p>
          <a:p>
            <a:pPr marL="285750" indent="-285750">
              <a:buFont typeface="Wingdings" panose="05000000000000000000" pitchFamily="2" charset="2"/>
              <a:buChar char="Ø"/>
            </a:pPr>
            <a:r>
              <a:rPr lang="en-US" sz="1300" u="sng" dirty="0" smtClean="0"/>
              <a:t>Down Payment Assistance</a:t>
            </a:r>
            <a:r>
              <a:rPr lang="en-US" sz="1300" dirty="0" smtClean="0"/>
              <a:t>:  Provides assistance for those applying for financing from tribal, Federal, or other sources of credit, but have inadequate income or limited financial resources to meet the lenders requirements.</a:t>
            </a:r>
          </a:p>
          <a:p>
            <a:endParaRPr lang="en-US" sz="1300" dirty="0" smtClean="0"/>
          </a:p>
          <a:p>
            <a:r>
              <a:rPr lang="en-US" sz="1600" b="1" dirty="0" smtClean="0"/>
              <a:t>Who Is Eligible?</a:t>
            </a:r>
          </a:p>
          <a:p>
            <a:pPr marL="285750" indent="-285750">
              <a:buFont typeface="Wingdings" panose="05000000000000000000" pitchFamily="2" charset="2"/>
              <a:buChar char="Ø"/>
            </a:pPr>
            <a:r>
              <a:rPr lang="en-US" sz="1300" dirty="0"/>
              <a:t>To be eligible for HIP assistance, you must be a member of a federally recognized Native American tribe, or be an Alaska Native; live in an </a:t>
            </a:r>
            <a:r>
              <a:rPr lang="en-US" sz="1300" dirty="0" smtClean="0"/>
              <a:t>approved tribal </a:t>
            </a:r>
            <a:r>
              <a:rPr lang="en-US" sz="1300" dirty="0"/>
              <a:t>service area; have a combined household income that does not exceed </a:t>
            </a:r>
            <a:r>
              <a:rPr lang="en-US" sz="1300" dirty="0" smtClean="0"/>
              <a:t>150% </a:t>
            </a:r>
            <a:r>
              <a:rPr lang="en-US" sz="1300" dirty="0"/>
              <a:t>of the U.S. Department of Health and Human Services (DHHS) Poverty Income Guidelines (published annually in January); have present housing that is </a:t>
            </a:r>
            <a:r>
              <a:rPr lang="en-US" sz="1300" dirty="0" smtClean="0"/>
              <a:t>substandard or homeless, </a:t>
            </a:r>
            <a:r>
              <a:rPr lang="en-US" sz="1300" dirty="0"/>
              <a:t>as defined by the regulations (25 CFR </a:t>
            </a:r>
            <a:r>
              <a:rPr lang="en-US" sz="1300" dirty="0" smtClean="0"/>
              <a:t>256.2); meet the ownership requirements for the assistance needed, as defined by the regulations (25 CFR 256.9-.11); have </a:t>
            </a:r>
            <a:r>
              <a:rPr lang="en-US" sz="1300" dirty="0"/>
              <a:t>no other resource for housing assistance; have </a:t>
            </a:r>
            <a:r>
              <a:rPr lang="en-US" sz="1300" dirty="0" smtClean="0"/>
              <a:t>never received HIP assistance for renovations</a:t>
            </a:r>
            <a:r>
              <a:rPr lang="en-US" sz="1300" dirty="0"/>
              <a:t>, replacement housing, or down payment assistance; and have not acquired your present housing through </a:t>
            </a:r>
            <a:r>
              <a:rPr lang="en-US" sz="1300" dirty="0" smtClean="0"/>
              <a:t>past participation in a Federal government-sponsored housing program over the previous 20 year period.  </a:t>
            </a:r>
            <a:r>
              <a:rPr lang="en-US" sz="1300" b="1" dirty="0" smtClean="0"/>
              <a:t>NOTE:  Eligibility does not guarantee funding for services</a:t>
            </a:r>
            <a:r>
              <a:rPr lang="en-US" sz="1300" dirty="0" smtClean="0"/>
              <a:t>.</a:t>
            </a:r>
            <a:endParaRPr lang="en-US" sz="1300" dirty="0"/>
          </a:p>
        </p:txBody>
      </p:sp>
      <p:sp>
        <p:nvSpPr>
          <p:cNvPr id="2" name="Title 1"/>
          <p:cNvSpPr>
            <a:spLocks noGrp="1"/>
          </p:cNvSpPr>
          <p:nvPr>
            <p:ph type="title"/>
          </p:nvPr>
        </p:nvSpPr>
        <p:spPr>
          <a:xfrm>
            <a:off x="1752600" y="351716"/>
            <a:ext cx="7620000" cy="1143000"/>
          </a:xfrm>
        </p:spPr>
        <p:txBody>
          <a:bodyPr/>
          <a:lstStyle/>
          <a:p>
            <a:pPr fontAlgn="base">
              <a:spcAft>
                <a:spcPct val="0"/>
              </a:spcAft>
            </a:pPr>
            <a:r>
              <a:rPr lang="en-US" sz="2800" dirty="0" smtClean="0">
                <a:solidFill>
                  <a:schemeClr val="bg1"/>
                </a:solidFill>
                <a:latin typeface="Arial" pitchFamily="34" charset="0"/>
                <a:cs typeface="Arial" pitchFamily="34" charset="0"/>
              </a:rPr>
              <a:t>WHAT DOES HIP PROVIDE?</a:t>
            </a:r>
            <a:endParaRPr lang="en-U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7265953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epartment of Interior Seal" title="Department of Interior 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8600"/>
            <a:ext cx="112395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Take Pride in America Logo" title="Take Pride in America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228600"/>
            <a:ext cx="1028700" cy="990600"/>
          </a:xfrm>
          <a:prstGeom prst="rect">
            <a:avLst/>
          </a:prstGeom>
          <a:noFill/>
          <a:extLst>
            <a:ext uri="{909E8E84-426E-40DD-AFC4-6F175D3DCCD1}">
              <a14:hiddenFill xmlns:a14="http://schemas.microsoft.com/office/drawing/2010/main">
                <a:solidFill>
                  <a:srgbClr val="FFFFFF"/>
                </a:solidFill>
              </a14:hiddenFill>
            </a:ext>
          </a:extLst>
        </p:spPr>
      </p:pic>
      <p:sp>
        <p:nvSpPr>
          <p:cNvPr id="7" name="FormalHeadline" descr="Decorative image" title="Header Background"/>
          <p:cNvSpPr txBox="1">
            <a:spLocks noChangeArrowheads="1"/>
          </p:cNvSpPr>
          <p:nvPr/>
        </p:nvSpPr>
        <p:spPr bwMode="auto">
          <a:xfrm>
            <a:off x="1600200" y="322432"/>
            <a:ext cx="5904319" cy="1201568"/>
          </a:xfrm>
          <a:prstGeom prst="rect">
            <a:avLst/>
          </a:prstGeom>
          <a:solidFill>
            <a:schemeClr val="accent1"/>
          </a:solidFill>
          <a:ln w="9525">
            <a:solidFill>
              <a:srgbClr val="990000"/>
            </a:solidFill>
            <a:miter lim="800000"/>
            <a:headEnd/>
            <a:tailEnd/>
          </a:ln>
        </p:spPr>
        <p:txBody>
          <a:bodyPr vert="horz" wrap="square" lIns="91440" tIns="36576" rIns="91440" bIns="0" numCol="1" anchor="t" anchorCtr="0" compatLnSpc="1">
            <a:prstTxWarp prst="textNoShape">
              <a:avLst/>
            </a:prstTxWarp>
          </a:bodyPr>
          <a:lstStyle/>
          <a:p>
            <a:pPr lvl="0" algn="ctr" fontAlgn="base">
              <a:spcBef>
                <a:spcPct val="0"/>
              </a:spcBef>
              <a:spcAft>
                <a:spcPct val="0"/>
              </a:spcAft>
            </a:pPr>
            <a:endParaRPr lang="en-US" sz="1400" dirty="0" smtClean="0">
              <a:solidFill>
                <a:schemeClr val="bg1"/>
              </a:solidFill>
              <a:latin typeface="Arial" pitchFamily="34" charset="0"/>
              <a:cs typeface="Arial" pitchFamily="34" charset="0"/>
            </a:endParaRPr>
          </a:p>
          <a:p>
            <a:pPr lvl="0" algn="ctr" fontAlgn="base">
              <a:spcBef>
                <a:spcPct val="0"/>
              </a:spcBef>
              <a:spcAft>
                <a:spcPct val="0"/>
              </a:spcAft>
            </a:pPr>
            <a:endParaRPr lang="en-US" sz="1400" dirty="0">
              <a:solidFill>
                <a:schemeClr val="bg1"/>
              </a:solidFill>
              <a:latin typeface="Arial" pitchFamily="34" charset="0"/>
              <a:cs typeface="Arial" pitchFamily="34" charset="0"/>
            </a:endParaRPr>
          </a:p>
        </p:txBody>
      </p:sp>
      <p:sp>
        <p:nvSpPr>
          <p:cNvPr id="8" name="TextBox 7"/>
          <p:cNvSpPr txBox="1"/>
          <p:nvPr/>
        </p:nvSpPr>
        <p:spPr>
          <a:xfrm>
            <a:off x="409353" y="1905000"/>
            <a:ext cx="7620000" cy="4739759"/>
          </a:xfrm>
          <a:prstGeom prst="rect">
            <a:avLst/>
          </a:prstGeom>
          <a:noFill/>
        </p:spPr>
        <p:txBody>
          <a:bodyPr wrap="square" rtlCol="0">
            <a:spAutoFit/>
          </a:bodyPr>
          <a:lstStyle/>
          <a:p>
            <a:r>
              <a:rPr lang="en-US" sz="1600" b="1" dirty="0" smtClean="0"/>
              <a:t>How Can I Apply and What Is Required?</a:t>
            </a:r>
          </a:p>
          <a:p>
            <a:pPr marL="285750" indent="-285750">
              <a:buFont typeface="Wingdings" panose="05000000000000000000" pitchFamily="2" charset="2"/>
              <a:buChar char="Ø"/>
            </a:pPr>
            <a:r>
              <a:rPr lang="en-US" sz="1300" dirty="0" smtClean="0"/>
              <a:t>To see if you qualify for HIP assistance, obtain an application from your local tribal housing office, BIA Agency Area Office, Regional Office, or visit the Housing Improvement Program website at:</a:t>
            </a:r>
          </a:p>
          <a:p>
            <a:endParaRPr lang="en-US" sz="1300" dirty="0"/>
          </a:p>
          <a:p>
            <a:r>
              <a:rPr lang="en-US" sz="1300" dirty="0" smtClean="0">
                <a:hlinkClick r:id="rId5" tooltip="Housing Improvement Program website"/>
              </a:rPr>
              <a:t>http://www.bia.gov/WhoWeAre/BIA/OIS/Human Services/</a:t>
            </a:r>
            <a:r>
              <a:rPr lang="en-US" sz="1300" dirty="0" err="1" smtClean="0">
                <a:hlinkClick r:id="rId5" tooltip="Housing Improvement Program website"/>
              </a:rPr>
              <a:t>HousingImprovementProgram</a:t>
            </a:r>
            <a:r>
              <a:rPr lang="en-US" sz="1300" dirty="0" smtClean="0">
                <a:hlinkClick r:id="rId5" tooltip="Housing Improvement Program website"/>
              </a:rPr>
              <a:t>/index.htm</a:t>
            </a:r>
            <a:endParaRPr lang="en-US" sz="1300" dirty="0" smtClean="0"/>
          </a:p>
          <a:p>
            <a:endParaRPr lang="en-US" sz="1300" dirty="0"/>
          </a:p>
          <a:p>
            <a:pPr marL="285750" indent="-285750">
              <a:buFont typeface="Wingdings" panose="05000000000000000000" pitchFamily="2" charset="2"/>
              <a:buChar char="Ø"/>
            </a:pPr>
            <a:r>
              <a:rPr lang="en-US" sz="1300" dirty="0" smtClean="0"/>
              <a:t>Send your completed application along with the following required documents to one of the above offices:</a:t>
            </a:r>
          </a:p>
          <a:p>
            <a:pPr marL="285750" indent="-285750">
              <a:buFont typeface="Wingdings" panose="05000000000000000000" pitchFamily="2" charset="2"/>
              <a:buChar char="Ø"/>
            </a:pPr>
            <a:endParaRPr lang="en-US" sz="1300" dirty="0"/>
          </a:p>
          <a:p>
            <a:pPr marL="742950" lvl="1" indent="-285750">
              <a:buFont typeface="Arial" panose="020B0604020202020204" pitchFamily="34" charset="0"/>
              <a:buChar char="•"/>
            </a:pPr>
            <a:r>
              <a:rPr lang="en-US" sz="1300" dirty="0" smtClean="0"/>
              <a:t>  1) Completed Application</a:t>
            </a:r>
          </a:p>
          <a:p>
            <a:pPr marL="742950" lvl="1" indent="-285750">
              <a:buFont typeface="Arial" panose="020B0604020202020204" pitchFamily="34" charset="0"/>
              <a:buChar char="•"/>
            </a:pPr>
            <a:r>
              <a:rPr lang="en-US" sz="1300" dirty="0" smtClean="0"/>
              <a:t>  2) Proof of Home or Land Ownership, or Leasehold (at least 25 years)</a:t>
            </a:r>
          </a:p>
          <a:p>
            <a:pPr marL="742950" lvl="1" indent="-285750">
              <a:buFont typeface="Arial" panose="020B0604020202020204" pitchFamily="34" charset="0"/>
              <a:buChar char="•"/>
            </a:pPr>
            <a:r>
              <a:rPr lang="en-US" sz="1300" dirty="0" smtClean="0"/>
              <a:t>  3) Tribal Membership copies for </a:t>
            </a:r>
            <a:r>
              <a:rPr lang="en-US" sz="1300" u="sng" dirty="0" smtClean="0"/>
              <a:t>all</a:t>
            </a:r>
            <a:r>
              <a:rPr lang="en-US" sz="1300" dirty="0" smtClean="0"/>
              <a:t> household members</a:t>
            </a:r>
          </a:p>
          <a:p>
            <a:pPr marL="742950" lvl="1" indent="-285750">
              <a:buFont typeface="Arial" panose="020B0604020202020204" pitchFamily="34" charset="0"/>
              <a:buChar char="•"/>
            </a:pPr>
            <a:r>
              <a:rPr lang="en-US" sz="1300" dirty="0" smtClean="0"/>
              <a:t>  4) Doctors Statement of disability, if applicable</a:t>
            </a:r>
          </a:p>
          <a:p>
            <a:pPr marL="742950" lvl="1" indent="-285750">
              <a:buFont typeface="Arial" panose="020B0604020202020204" pitchFamily="34" charset="0"/>
              <a:buChar char="•"/>
            </a:pPr>
            <a:r>
              <a:rPr lang="en-US" sz="1300" dirty="0" smtClean="0"/>
              <a:t>  5) Proof of Veteran Status (Veteran Card, Discharge papers, Veteran assistance)</a:t>
            </a:r>
          </a:p>
          <a:p>
            <a:pPr marL="742950" lvl="1" indent="-285750">
              <a:buFont typeface="Arial" panose="020B0604020202020204" pitchFamily="34" charset="0"/>
              <a:buChar char="•"/>
            </a:pPr>
            <a:r>
              <a:rPr lang="en-US" sz="1300" dirty="0" smtClean="0"/>
              <a:t>  6) Proof of </a:t>
            </a:r>
            <a:r>
              <a:rPr lang="en-US" sz="1300" u="sng" dirty="0" smtClean="0"/>
              <a:t>all</a:t>
            </a:r>
            <a:r>
              <a:rPr lang="en-US" sz="1300" dirty="0" smtClean="0"/>
              <a:t> Household Income (W-2’s, Tax Return, SS Income, Disability, etc…)</a:t>
            </a:r>
          </a:p>
          <a:p>
            <a:pPr marL="742950" lvl="1" indent="-285750">
              <a:buFont typeface="Arial" panose="020B0604020202020204" pitchFamily="34" charset="0"/>
              <a:buChar char="•"/>
            </a:pPr>
            <a:r>
              <a:rPr lang="en-US" sz="1300" dirty="0" smtClean="0"/>
              <a:t>  7) Denial Letter from other assistance programs through your Housing Authority, Federal</a:t>
            </a:r>
          </a:p>
          <a:p>
            <a:pPr lvl="1"/>
            <a:r>
              <a:rPr lang="en-US" sz="1300" dirty="0" smtClean="0"/>
              <a:t>              Agency, Bank, Loan Institution, or Credit Union</a:t>
            </a:r>
          </a:p>
          <a:p>
            <a:pPr marL="742950" lvl="1" indent="-285750">
              <a:buFont typeface="Arial" panose="020B0604020202020204" pitchFamily="34" charset="0"/>
              <a:buChar char="•"/>
            </a:pPr>
            <a:r>
              <a:rPr lang="en-US" sz="1300" dirty="0" smtClean="0"/>
              <a:t>  8) Sign Privacy Act Statement</a:t>
            </a:r>
          </a:p>
          <a:p>
            <a:pPr marL="742950" lvl="1" indent="-285750">
              <a:buFont typeface="Arial" panose="020B0604020202020204" pitchFamily="34" charset="0"/>
              <a:buChar char="•"/>
            </a:pPr>
            <a:r>
              <a:rPr lang="en-US" sz="1300" dirty="0" smtClean="0"/>
              <a:t>  9) Signed HIP Certification</a:t>
            </a:r>
          </a:p>
          <a:p>
            <a:pPr marL="742950" lvl="1" indent="-285750">
              <a:buFont typeface="Arial" panose="020B0604020202020204" pitchFamily="34" charset="0"/>
              <a:buChar char="•"/>
            </a:pPr>
            <a:r>
              <a:rPr lang="en-US" sz="1300" dirty="0" smtClean="0"/>
              <a:t>10) Approved Letter of Credit from the institution where you applied for mortgage financing</a:t>
            </a:r>
          </a:p>
          <a:p>
            <a:pPr lvl="1"/>
            <a:r>
              <a:rPr lang="en-US" sz="1300" dirty="0"/>
              <a:t> </a:t>
            </a:r>
            <a:r>
              <a:rPr lang="en-US" sz="1300" dirty="0" smtClean="0"/>
              <a:t>             (Category D only)</a:t>
            </a:r>
            <a:endParaRPr lang="en-US" sz="1300" dirty="0"/>
          </a:p>
          <a:p>
            <a:endParaRPr lang="en-US" sz="1300" dirty="0"/>
          </a:p>
          <a:p>
            <a:endParaRPr lang="en-US" sz="1300" dirty="0"/>
          </a:p>
        </p:txBody>
      </p:sp>
      <p:sp>
        <p:nvSpPr>
          <p:cNvPr id="9" name="Title 1"/>
          <p:cNvSpPr>
            <a:spLocks noGrp="1"/>
          </p:cNvSpPr>
          <p:nvPr>
            <p:ph type="title"/>
          </p:nvPr>
        </p:nvSpPr>
        <p:spPr>
          <a:xfrm>
            <a:off x="1752600" y="351716"/>
            <a:ext cx="5562600" cy="1143000"/>
          </a:xfrm>
        </p:spPr>
        <p:txBody>
          <a:bodyPr/>
          <a:lstStyle/>
          <a:p>
            <a:pPr fontAlgn="base">
              <a:spcAft>
                <a:spcPct val="0"/>
              </a:spcAft>
            </a:pPr>
            <a:r>
              <a:rPr lang="en-US" sz="2800" dirty="0" smtClean="0">
                <a:solidFill>
                  <a:schemeClr val="bg1"/>
                </a:solidFill>
                <a:latin typeface="Arial" pitchFamily="34" charset="0"/>
                <a:cs typeface="Arial" pitchFamily="34" charset="0"/>
              </a:rPr>
              <a:t>HOW CAN I APPLY AND WHAT IS REQUIREMENTS?</a:t>
            </a:r>
            <a:endParaRPr lang="en-U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503999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epartment of Interior Seal" title="Department of Interior 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8600"/>
            <a:ext cx="112395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Take Pride in America Logo" title="Take Pride in America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228600"/>
            <a:ext cx="1028700" cy="990600"/>
          </a:xfrm>
          <a:prstGeom prst="rect">
            <a:avLst/>
          </a:prstGeom>
          <a:noFill/>
          <a:extLst>
            <a:ext uri="{909E8E84-426E-40DD-AFC4-6F175D3DCCD1}">
              <a14:hiddenFill xmlns:a14="http://schemas.microsoft.com/office/drawing/2010/main">
                <a:solidFill>
                  <a:srgbClr val="FFFFFF"/>
                </a:solidFill>
              </a14:hiddenFill>
            </a:ext>
          </a:extLst>
        </p:spPr>
      </p:pic>
      <p:sp>
        <p:nvSpPr>
          <p:cNvPr id="7" name="FormalHeadline" descr="Decorative image" title="Header background"/>
          <p:cNvSpPr txBox="1">
            <a:spLocks noChangeArrowheads="1"/>
          </p:cNvSpPr>
          <p:nvPr/>
        </p:nvSpPr>
        <p:spPr bwMode="auto">
          <a:xfrm>
            <a:off x="1600200" y="322432"/>
            <a:ext cx="5904319" cy="1201568"/>
          </a:xfrm>
          <a:prstGeom prst="rect">
            <a:avLst/>
          </a:prstGeom>
          <a:solidFill>
            <a:schemeClr val="accent1"/>
          </a:solidFill>
          <a:ln w="9525">
            <a:solidFill>
              <a:srgbClr val="990000"/>
            </a:solidFill>
            <a:miter lim="800000"/>
            <a:headEnd/>
            <a:tailEnd/>
          </a:ln>
        </p:spPr>
        <p:txBody>
          <a:bodyPr vert="horz" wrap="square" lIns="91440" tIns="36576" rIns="91440" bIns="0" numCol="1" anchor="t" anchorCtr="0" compatLnSpc="1">
            <a:prstTxWarp prst="textNoShape">
              <a:avLst/>
            </a:prstTxWarp>
          </a:bodyPr>
          <a:lstStyle/>
          <a:p>
            <a:pPr lvl="0" algn="ctr" fontAlgn="base">
              <a:spcBef>
                <a:spcPct val="0"/>
              </a:spcBef>
              <a:spcAft>
                <a:spcPct val="0"/>
              </a:spcAft>
            </a:pPr>
            <a:endParaRPr lang="en-US" sz="1400" dirty="0" smtClean="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p:txBody>
      </p:sp>
      <p:sp>
        <p:nvSpPr>
          <p:cNvPr id="8" name="TextBox 7"/>
          <p:cNvSpPr txBox="1"/>
          <p:nvPr/>
        </p:nvSpPr>
        <p:spPr>
          <a:xfrm>
            <a:off x="304799" y="1752600"/>
            <a:ext cx="8000999" cy="4909036"/>
          </a:xfrm>
          <a:prstGeom prst="rect">
            <a:avLst/>
          </a:prstGeom>
          <a:noFill/>
        </p:spPr>
        <p:txBody>
          <a:bodyPr wrap="square" rtlCol="0">
            <a:spAutoFit/>
          </a:bodyPr>
          <a:lstStyle/>
          <a:p>
            <a:r>
              <a:rPr lang="en-US" sz="1600" b="1" dirty="0" smtClean="0"/>
              <a:t>Need Ranking Factors &amp; Points?</a:t>
            </a:r>
            <a:endParaRPr lang="en-US" sz="1600" b="1" dirty="0"/>
          </a:p>
          <a:p>
            <a:pPr marL="285750" indent="-285750">
              <a:buFont typeface="Wingdings" panose="05000000000000000000" pitchFamily="2" charset="2"/>
              <a:buChar char="Ø"/>
            </a:pPr>
            <a:r>
              <a:rPr lang="en-US" sz="1200" dirty="0" smtClean="0"/>
              <a:t>HIP has six (6) Need Ranking Factors:</a:t>
            </a:r>
            <a:endParaRPr lang="en-US" sz="1200" dirty="0"/>
          </a:p>
          <a:p>
            <a:r>
              <a:rPr lang="en-US" sz="1200" dirty="0"/>
              <a:t>  </a:t>
            </a:r>
            <a:r>
              <a:rPr lang="en-US" sz="1200" dirty="0" smtClean="0"/>
              <a:t>    </a:t>
            </a:r>
            <a:r>
              <a:rPr lang="en-US" sz="1200" b="1" dirty="0" smtClean="0"/>
              <a:t>#</a:t>
            </a:r>
            <a:r>
              <a:rPr lang="en-US" sz="1200" b="1" dirty="0"/>
              <a:t>1 Annual Household Income </a:t>
            </a:r>
            <a:r>
              <a:rPr lang="en-US" sz="1200" dirty="0"/>
              <a:t>(Max </a:t>
            </a:r>
            <a:r>
              <a:rPr lang="en-US" sz="1200" dirty="0" smtClean="0"/>
              <a:t>25 </a:t>
            </a:r>
            <a:r>
              <a:rPr lang="en-US" sz="1200" dirty="0"/>
              <a:t>points)</a:t>
            </a:r>
          </a:p>
          <a:p>
            <a:r>
              <a:rPr lang="en-US" sz="1200" dirty="0"/>
              <a:t>            * Income includes all persons living in the </a:t>
            </a:r>
            <a:r>
              <a:rPr lang="en-US" sz="1200" dirty="0" smtClean="0"/>
              <a:t>house</a:t>
            </a:r>
            <a:endParaRPr lang="en-US" sz="1200" dirty="0"/>
          </a:p>
          <a:p>
            <a:r>
              <a:rPr lang="en-US" sz="1200" dirty="0"/>
              <a:t>            * Income includes both Earned &amp; Unearned Income </a:t>
            </a:r>
          </a:p>
          <a:p>
            <a:r>
              <a:rPr lang="en-US" sz="1200" dirty="0"/>
              <a:t>            * Points calculation is based on the percentage at or below </a:t>
            </a:r>
            <a:r>
              <a:rPr lang="en-US" sz="1200" dirty="0" smtClean="0"/>
              <a:t>150% </a:t>
            </a:r>
            <a:r>
              <a:rPr lang="en-US" sz="1200" dirty="0"/>
              <a:t>Federal Poverty Income Guidelines (FPIG):</a:t>
            </a:r>
          </a:p>
          <a:p>
            <a:r>
              <a:rPr lang="en-US" sz="1200" dirty="0"/>
              <a:t>         </a:t>
            </a:r>
            <a:r>
              <a:rPr lang="en-US" sz="1200" dirty="0" smtClean="0"/>
              <a:t>      </a:t>
            </a:r>
            <a:r>
              <a:rPr lang="en-US" sz="1100" dirty="0" smtClean="0"/>
              <a:t>0 - 25</a:t>
            </a:r>
            <a:r>
              <a:rPr lang="en-US" sz="1100" dirty="0"/>
              <a:t>% = </a:t>
            </a:r>
            <a:r>
              <a:rPr lang="en-US" sz="1100" dirty="0" smtClean="0"/>
              <a:t>25 pts    26</a:t>
            </a:r>
            <a:r>
              <a:rPr lang="en-US" sz="1100" dirty="0"/>
              <a:t>% </a:t>
            </a:r>
            <a:r>
              <a:rPr lang="en-US" sz="1100" dirty="0" smtClean="0"/>
              <a:t>- 50</a:t>
            </a:r>
            <a:r>
              <a:rPr lang="en-US" sz="1100" dirty="0"/>
              <a:t>% = </a:t>
            </a:r>
            <a:r>
              <a:rPr lang="en-US" sz="1100" dirty="0" smtClean="0"/>
              <a:t>20 pts    51</a:t>
            </a:r>
            <a:r>
              <a:rPr lang="en-US" sz="1100" dirty="0"/>
              <a:t>% </a:t>
            </a:r>
            <a:r>
              <a:rPr lang="en-US" sz="1100" dirty="0" smtClean="0"/>
              <a:t>- 75</a:t>
            </a:r>
            <a:r>
              <a:rPr lang="en-US" sz="1100" dirty="0"/>
              <a:t>% = </a:t>
            </a:r>
            <a:r>
              <a:rPr lang="en-US" sz="1100" dirty="0" smtClean="0"/>
              <a:t>15 pts    76</a:t>
            </a:r>
            <a:r>
              <a:rPr lang="en-US" sz="1100" dirty="0"/>
              <a:t>% </a:t>
            </a:r>
            <a:r>
              <a:rPr lang="en-US" sz="1100" dirty="0" smtClean="0"/>
              <a:t>- 100</a:t>
            </a:r>
            <a:r>
              <a:rPr lang="en-US" sz="1100" dirty="0"/>
              <a:t>% = 10 </a:t>
            </a:r>
            <a:r>
              <a:rPr lang="en-US" sz="1100" dirty="0" smtClean="0"/>
              <a:t>pts    101</a:t>
            </a:r>
            <a:r>
              <a:rPr lang="en-US" sz="1100" dirty="0"/>
              <a:t>% </a:t>
            </a:r>
            <a:r>
              <a:rPr lang="en-US" sz="1100" dirty="0" smtClean="0"/>
              <a:t>- 125</a:t>
            </a:r>
            <a:r>
              <a:rPr lang="en-US" sz="1100" dirty="0"/>
              <a:t>% = </a:t>
            </a:r>
            <a:r>
              <a:rPr lang="en-US" sz="1100" dirty="0" smtClean="0"/>
              <a:t>5 pts    126% to 150% = 0 pts</a:t>
            </a:r>
            <a:endParaRPr lang="en-US" sz="1100" dirty="0"/>
          </a:p>
          <a:p>
            <a:endParaRPr lang="en-US" sz="1200" dirty="0"/>
          </a:p>
          <a:p>
            <a:r>
              <a:rPr lang="en-US" sz="1200" dirty="0"/>
              <a:t>      </a:t>
            </a:r>
            <a:r>
              <a:rPr lang="en-US" sz="1200" b="1" dirty="0"/>
              <a:t>#2 Aged </a:t>
            </a:r>
            <a:r>
              <a:rPr lang="en-US" sz="1200" b="1" dirty="0" smtClean="0"/>
              <a:t>Person </a:t>
            </a:r>
            <a:r>
              <a:rPr lang="en-US" sz="1200" dirty="0" smtClean="0"/>
              <a:t>(Max 15 points)</a:t>
            </a:r>
            <a:endParaRPr lang="en-US" sz="1200" b="1" dirty="0"/>
          </a:p>
          <a:p>
            <a:r>
              <a:rPr lang="en-US" sz="1200" b="1" dirty="0"/>
              <a:t>           </a:t>
            </a:r>
            <a:r>
              <a:rPr lang="en-US" sz="1200" dirty="0"/>
              <a:t>* </a:t>
            </a:r>
            <a:r>
              <a:rPr lang="en-US" sz="1200" dirty="0" smtClean="0"/>
              <a:t>Any one (1) </a:t>
            </a:r>
            <a:r>
              <a:rPr lang="en-US" sz="1200" dirty="0"/>
              <a:t>p</a:t>
            </a:r>
            <a:r>
              <a:rPr lang="en-US" sz="1200" dirty="0" smtClean="0"/>
              <a:t>erson </a:t>
            </a:r>
            <a:r>
              <a:rPr lang="en-US" sz="1200" dirty="0"/>
              <a:t>age 55 or older, and living in the </a:t>
            </a:r>
            <a:r>
              <a:rPr lang="en-US" sz="1200" dirty="0" smtClean="0"/>
              <a:t>house</a:t>
            </a:r>
            <a:endParaRPr lang="en-US" sz="1200" dirty="0"/>
          </a:p>
          <a:p>
            <a:r>
              <a:rPr lang="en-US" sz="1200" b="1" dirty="0"/>
              <a:t>           </a:t>
            </a:r>
            <a:r>
              <a:rPr lang="en-US" sz="1200" dirty="0"/>
              <a:t>* 55 years and older = 1 point per year, over age </a:t>
            </a:r>
            <a:r>
              <a:rPr lang="en-US" sz="1200" dirty="0" smtClean="0"/>
              <a:t>54 up to age 70</a:t>
            </a:r>
          </a:p>
          <a:p>
            <a:endParaRPr lang="en-US" sz="1200" b="1" dirty="0"/>
          </a:p>
          <a:p>
            <a:r>
              <a:rPr lang="en-US" sz="1200" b="1" dirty="0"/>
              <a:t>      #3 Disabled Individual </a:t>
            </a:r>
            <a:r>
              <a:rPr lang="en-US" sz="1200" dirty="0"/>
              <a:t>(Max </a:t>
            </a:r>
            <a:r>
              <a:rPr lang="en-US" sz="1200" dirty="0" smtClean="0"/>
              <a:t>10 </a:t>
            </a:r>
            <a:r>
              <a:rPr lang="en-US" sz="1200" dirty="0"/>
              <a:t>points)</a:t>
            </a:r>
          </a:p>
          <a:p>
            <a:r>
              <a:rPr lang="en-US" sz="1200" b="1" dirty="0"/>
              <a:t>           </a:t>
            </a:r>
            <a:r>
              <a:rPr lang="en-US" sz="1200" dirty="0"/>
              <a:t>* Any one (1) disabled person living in the </a:t>
            </a:r>
            <a:r>
              <a:rPr lang="en-US" sz="1200" dirty="0" smtClean="0"/>
              <a:t>house </a:t>
            </a:r>
            <a:r>
              <a:rPr lang="en-US" sz="1200" dirty="0"/>
              <a:t>(points are awarded per application, not individual</a:t>
            </a:r>
            <a:r>
              <a:rPr lang="en-US" sz="1200" dirty="0" smtClean="0"/>
              <a:t>) = </a:t>
            </a:r>
            <a:r>
              <a:rPr lang="en-US" sz="1200" dirty="0"/>
              <a:t>10 points</a:t>
            </a:r>
          </a:p>
          <a:p>
            <a:r>
              <a:rPr lang="en-US" sz="1200" b="1" dirty="0"/>
              <a:t>	</a:t>
            </a:r>
          </a:p>
          <a:p>
            <a:r>
              <a:rPr lang="en-US" sz="1200" b="1" dirty="0"/>
              <a:t>     #4 Dependent Children </a:t>
            </a:r>
            <a:r>
              <a:rPr lang="en-US" sz="1200" dirty="0"/>
              <a:t>(Max </a:t>
            </a:r>
            <a:r>
              <a:rPr lang="en-US" sz="1200" dirty="0" smtClean="0"/>
              <a:t>15 </a:t>
            </a:r>
            <a:r>
              <a:rPr lang="en-US" sz="1200" dirty="0"/>
              <a:t>points)</a:t>
            </a:r>
          </a:p>
          <a:p>
            <a:r>
              <a:rPr lang="en-US" sz="1200" dirty="0"/>
              <a:t>           * Must be under the age of 18, or other age established for purposes of parental support by Tribal or State</a:t>
            </a:r>
          </a:p>
          <a:p>
            <a:r>
              <a:rPr lang="en-US" sz="1200" dirty="0"/>
              <a:t>              Law, and must live in the </a:t>
            </a:r>
            <a:r>
              <a:rPr lang="en-US" sz="1200" dirty="0" smtClean="0"/>
              <a:t>house </a:t>
            </a:r>
            <a:r>
              <a:rPr lang="en-US" sz="1200" dirty="0"/>
              <a:t>and not be married</a:t>
            </a:r>
          </a:p>
          <a:p>
            <a:r>
              <a:rPr lang="en-US" sz="1200" dirty="0" smtClean="0"/>
              <a:t>              </a:t>
            </a:r>
            <a:r>
              <a:rPr lang="en-US" sz="1100" dirty="0" smtClean="0"/>
              <a:t>One </a:t>
            </a:r>
            <a:r>
              <a:rPr lang="en-US" sz="1100" dirty="0"/>
              <a:t>(1) = </a:t>
            </a:r>
            <a:r>
              <a:rPr lang="en-US" sz="1100" dirty="0" smtClean="0"/>
              <a:t>3 </a:t>
            </a:r>
            <a:r>
              <a:rPr lang="en-US" sz="1100" dirty="0"/>
              <a:t>pts     Two (2) = </a:t>
            </a:r>
            <a:r>
              <a:rPr lang="en-US" sz="1100" dirty="0" smtClean="0"/>
              <a:t>6 pts     </a:t>
            </a:r>
            <a:r>
              <a:rPr lang="en-US" sz="1100" dirty="0"/>
              <a:t>Three (3) = </a:t>
            </a:r>
            <a:r>
              <a:rPr lang="en-US" sz="1100" dirty="0" smtClean="0"/>
              <a:t>9 </a:t>
            </a:r>
            <a:r>
              <a:rPr lang="en-US" sz="1100" dirty="0"/>
              <a:t>pts     Four (4) = </a:t>
            </a:r>
            <a:r>
              <a:rPr lang="en-US" sz="1100" dirty="0" smtClean="0"/>
              <a:t>12 </a:t>
            </a:r>
            <a:r>
              <a:rPr lang="en-US" sz="1100" dirty="0"/>
              <a:t>pts     Five (5) </a:t>
            </a:r>
            <a:r>
              <a:rPr lang="en-US" sz="1100" dirty="0" smtClean="0"/>
              <a:t>or more = 15 pts</a:t>
            </a:r>
          </a:p>
          <a:p>
            <a:endParaRPr lang="en-US" sz="1100" dirty="0" smtClean="0"/>
          </a:p>
          <a:p>
            <a:r>
              <a:rPr lang="en-US" sz="1200" dirty="0"/>
              <a:t> </a:t>
            </a:r>
            <a:r>
              <a:rPr lang="en-US" sz="1200" dirty="0" smtClean="0"/>
              <a:t>     </a:t>
            </a:r>
            <a:r>
              <a:rPr lang="en-US" sz="1200" b="1" dirty="0" smtClean="0"/>
              <a:t>#5 Other Conditions</a:t>
            </a:r>
            <a:r>
              <a:rPr lang="en-US" sz="1200" dirty="0" smtClean="0"/>
              <a:t> (Max 15 points)</a:t>
            </a:r>
          </a:p>
          <a:p>
            <a:r>
              <a:rPr lang="en-US" sz="1200" b="1" dirty="0"/>
              <a:t> </a:t>
            </a:r>
            <a:r>
              <a:rPr lang="en-US" sz="1200" b="1" dirty="0" smtClean="0"/>
              <a:t>           </a:t>
            </a:r>
            <a:r>
              <a:rPr lang="en-US" sz="1200" dirty="0" smtClean="0"/>
              <a:t>* If any of these conditions are present</a:t>
            </a:r>
          </a:p>
          <a:p>
            <a:r>
              <a:rPr lang="en-US" sz="1100" b="1" dirty="0"/>
              <a:t> </a:t>
            </a:r>
            <a:r>
              <a:rPr lang="en-US" sz="1100" b="1" dirty="0" smtClean="0"/>
              <a:t>              </a:t>
            </a:r>
            <a:r>
              <a:rPr lang="en-US" sz="1100" dirty="0" smtClean="0"/>
              <a:t>Veteran = 5 pts     Homeless or Dilapidated house = 5 pts    Overcrowded conditions = 5 pts</a:t>
            </a:r>
          </a:p>
          <a:p>
            <a:endParaRPr lang="en-US" sz="1100" b="1" dirty="0"/>
          </a:p>
          <a:p>
            <a:r>
              <a:rPr lang="en-US" sz="1100" b="1" dirty="0" smtClean="0"/>
              <a:t>      </a:t>
            </a:r>
            <a:r>
              <a:rPr lang="en-US" sz="1200" b="1" dirty="0" smtClean="0"/>
              <a:t>#6 Approved Financing Package </a:t>
            </a:r>
            <a:r>
              <a:rPr lang="en-US" sz="1200" dirty="0" smtClean="0"/>
              <a:t>(Max 25 points)</a:t>
            </a:r>
          </a:p>
          <a:p>
            <a:r>
              <a:rPr lang="en-US" sz="1200" b="1" dirty="0"/>
              <a:t> </a:t>
            </a:r>
            <a:r>
              <a:rPr lang="en-US" sz="1200" b="1" dirty="0" smtClean="0"/>
              <a:t>           </a:t>
            </a:r>
            <a:r>
              <a:rPr lang="en-US" sz="1200" dirty="0" smtClean="0"/>
              <a:t>* For applicants seeking down payment assistance only</a:t>
            </a:r>
            <a:endParaRPr lang="en-US" sz="1200" b="1" dirty="0"/>
          </a:p>
        </p:txBody>
      </p:sp>
      <p:sp>
        <p:nvSpPr>
          <p:cNvPr id="9" name="Title 1"/>
          <p:cNvSpPr>
            <a:spLocks noGrp="1"/>
          </p:cNvSpPr>
          <p:nvPr>
            <p:ph type="title"/>
          </p:nvPr>
        </p:nvSpPr>
        <p:spPr>
          <a:xfrm>
            <a:off x="1752600" y="351716"/>
            <a:ext cx="5751919" cy="1143000"/>
          </a:xfrm>
        </p:spPr>
        <p:txBody>
          <a:bodyPr/>
          <a:lstStyle/>
          <a:p>
            <a:pPr fontAlgn="base">
              <a:spcAft>
                <a:spcPct val="0"/>
              </a:spcAft>
            </a:pPr>
            <a:r>
              <a:rPr lang="en-US" sz="2800" dirty="0" smtClean="0">
                <a:solidFill>
                  <a:schemeClr val="bg1"/>
                </a:solidFill>
                <a:latin typeface="Arial" pitchFamily="34" charset="0"/>
                <a:cs typeface="Arial" pitchFamily="34" charset="0"/>
              </a:rPr>
              <a:t>NEED RANKING FACTORS AND POITNS?</a:t>
            </a:r>
            <a:endParaRPr lang="en-U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9045785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Department of Interior Seal" title="Department of Interior 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8600"/>
            <a:ext cx="112395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Take Pride in America Logo" title="Take Pride in America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228600"/>
            <a:ext cx="1028700" cy="990600"/>
          </a:xfrm>
          <a:prstGeom prst="rect">
            <a:avLst/>
          </a:prstGeom>
          <a:noFill/>
          <a:extLst>
            <a:ext uri="{909E8E84-426E-40DD-AFC4-6F175D3DCCD1}">
              <a14:hiddenFill xmlns:a14="http://schemas.microsoft.com/office/drawing/2010/main">
                <a:solidFill>
                  <a:srgbClr val="FFFFFF"/>
                </a:solidFill>
              </a14:hiddenFill>
            </a:ext>
          </a:extLst>
        </p:spPr>
      </p:pic>
      <p:sp>
        <p:nvSpPr>
          <p:cNvPr id="11" name="FormalHeadline" descr="Decorative image" title="Header background"/>
          <p:cNvSpPr txBox="1">
            <a:spLocks noChangeArrowheads="1"/>
          </p:cNvSpPr>
          <p:nvPr/>
        </p:nvSpPr>
        <p:spPr bwMode="auto">
          <a:xfrm>
            <a:off x="1600200" y="322432"/>
            <a:ext cx="5904319" cy="1201568"/>
          </a:xfrm>
          <a:prstGeom prst="rect">
            <a:avLst/>
          </a:prstGeom>
          <a:solidFill>
            <a:schemeClr val="accent1"/>
          </a:solidFill>
          <a:ln w="9525">
            <a:solidFill>
              <a:srgbClr val="990000"/>
            </a:solidFill>
            <a:miter lim="800000"/>
            <a:headEnd/>
            <a:tailEnd/>
          </a:ln>
        </p:spPr>
        <p:txBody>
          <a:bodyPr vert="horz" wrap="square" lIns="91440" tIns="36576" rIns="91440" bIns="0" numCol="1" anchor="t" anchorCtr="0" compatLnSpc="1">
            <a:prstTxWarp prst="textNoShape">
              <a:avLst/>
            </a:prstTxWarp>
          </a:bodyPr>
          <a:lstStyle/>
          <a:p>
            <a:pPr lvl="0" algn="ctr" fontAlgn="base">
              <a:spcBef>
                <a:spcPct val="0"/>
              </a:spcBef>
              <a:spcAft>
                <a:spcPct val="0"/>
              </a:spcAft>
            </a:pPr>
            <a:endParaRPr lang="en-US" sz="1400" dirty="0" smtClean="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p:txBody>
      </p:sp>
      <p:sp>
        <p:nvSpPr>
          <p:cNvPr id="12" name="Rectangle 11"/>
          <p:cNvSpPr/>
          <p:nvPr/>
        </p:nvSpPr>
        <p:spPr>
          <a:xfrm>
            <a:off x="304800" y="1905000"/>
            <a:ext cx="7829550" cy="4493538"/>
          </a:xfrm>
          <a:prstGeom prst="rect">
            <a:avLst/>
          </a:prstGeom>
        </p:spPr>
        <p:txBody>
          <a:bodyPr wrap="square">
            <a:spAutoFit/>
          </a:bodyPr>
          <a:lstStyle/>
          <a:p>
            <a:r>
              <a:rPr lang="en-US" sz="1600" b="1" dirty="0" smtClean="0">
                <a:solidFill>
                  <a:schemeClr val="tx1"/>
                </a:solidFill>
              </a:rPr>
              <a:t>What Is </a:t>
            </a:r>
            <a:r>
              <a:rPr lang="en-US" sz="1600" b="1" dirty="0"/>
              <a:t>T</a:t>
            </a:r>
            <a:r>
              <a:rPr lang="en-US" sz="1600" b="1" dirty="0" smtClean="0">
                <a:solidFill>
                  <a:schemeClr val="tx1"/>
                </a:solidFill>
              </a:rPr>
              <a:t>he HIP Income Guideline?</a:t>
            </a:r>
          </a:p>
          <a:p>
            <a:pPr marL="285750" indent="-285750">
              <a:buFont typeface="Wingdings" panose="05000000000000000000" pitchFamily="2" charset="2"/>
              <a:buChar char="Ø"/>
            </a:pPr>
            <a:r>
              <a:rPr lang="en-US" sz="1400" dirty="0" smtClean="0">
                <a:solidFill>
                  <a:schemeClr val="tx1"/>
                </a:solidFill>
              </a:rPr>
              <a:t>The HIP Income Guideline is comprised of two charts, one for the lower 48 states and the other for Alaska.  The income figures on the chart establish the points they will receive for the first Need Ranking Factor based on the combined Annual Household Income.  </a:t>
            </a:r>
            <a:r>
              <a:rPr lang="en-US" sz="1400" b="1" dirty="0" smtClean="0">
                <a:solidFill>
                  <a:schemeClr val="tx1"/>
                </a:solidFill>
              </a:rPr>
              <a:t>Applicants with an annual income exceeding 150% of the Federal Poverty Income Guideline are not eligible for this program. </a:t>
            </a:r>
          </a:p>
          <a:p>
            <a:endParaRPr lang="en-US" sz="1400" b="1" dirty="0" smtClean="0"/>
          </a:p>
          <a:p>
            <a:r>
              <a:rPr lang="en-US" sz="1600" b="1" dirty="0" smtClean="0"/>
              <a:t>How Are HIP Funds Distributed?</a:t>
            </a:r>
          </a:p>
          <a:p>
            <a:pPr marL="285750" indent="-285750">
              <a:buFont typeface="Wingdings" panose="05000000000000000000" pitchFamily="2" charset="2"/>
              <a:buChar char="Ø"/>
            </a:pPr>
            <a:r>
              <a:rPr lang="en-US" sz="1400" dirty="0" smtClean="0"/>
              <a:t>HIP funds are distributed from Washington D.C. on the basis of the number of eligible applicants and their estimated cost of program services, submitted by each tribe annually to the Regional BIA office.  Funds are then distributed to tribes through Public Law 93-638 contracts, self-determination compacts, or to Bureau of Indian Affairs offices for the delivery of program services to the most needy eligible applicants, based on their overall ranking and points standing within their Region.</a:t>
            </a:r>
          </a:p>
          <a:p>
            <a:endParaRPr lang="en-US" sz="1400" b="1" dirty="0"/>
          </a:p>
          <a:p>
            <a:r>
              <a:rPr lang="en-US" sz="1600" b="1" dirty="0" smtClean="0"/>
              <a:t>What Is The HIP Application Process &amp; Funding Timeline?</a:t>
            </a:r>
            <a:endParaRPr lang="en-US" sz="1600" b="1" dirty="0"/>
          </a:p>
          <a:p>
            <a:pPr marL="342900" indent="-342900">
              <a:buFont typeface="Wingdings" panose="05000000000000000000" pitchFamily="2" charset="2"/>
              <a:buChar char="Ø"/>
            </a:pPr>
            <a:r>
              <a:rPr lang="en-US" sz="1400" dirty="0" smtClean="0"/>
              <a:t>HIP applications are accepted throughout the year; however, the deadline for each tribes submission of their eligibility list (Tribal Work Plan), to the region office, is when requested.  Typically funds are not distributed to the regional offices until approximately April/May*, and then not received at the tribal level until May/June*.  Applicants and tribes will not know if they will be receiving HIP funds until after funds have been distributed to the regional office.</a:t>
            </a:r>
          </a:p>
          <a:p>
            <a:r>
              <a:rPr lang="en-US" sz="1400" dirty="0"/>
              <a:t> </a:t>
            </a:r>
            <a:r>
              <a:rPr lang="en-US" sz="1400" dirty="0" smtClean="0"/>
              <a:t>       *Timing will be dependent on the passing of appropriations.</a:t>
            </a:r>
            <a:endParaRPr lang="en-US" sz="1400" dirty="0"/>
          </a:p>
        </p:txBody>
      </p:sp>
      <p:sp>
        <p:nvSpPr>
          <p:cNvPr id="6" name="Title 1"/>
          <p:cNvSpPr>
            <a:spLocks noGrp="1"/>
          </p:cNvSpPr>
          <p:nvPr>
            <p:ph type="title"/>
          </p:nvPr>
        </p:nvSpPr>
        <p:spPr>
          <a:xfrm>
            <a:off x="1752600" y="351716"/>
            <a:ext cx="5751919" cy="1143000"/>
          </a:xfrm>
        </p:spPr>
        <p:txBody>
          <a:bodyPr/>
          <a:lstStyle/>
          <a:p>
            <a:pPr fontAlgn="base">
              <a:spcAft>
                <a:spcPct val="0"/>
              </a:spcAft>
            </a:pPr>
            <a:r>
              <a:rPr lang="en-US" sz="2800" dirty="0" smtClean="0">
                <a:solidFill>
                  <a:schemeClr val="bg1"/>
                </a:solidFill>
                <a:latin typeface="Arial" pitchFamily="34" charset="0"/>
                <a:cs typeface="Arial" pitchFamily="34" charset="0"/>
              </a:rPr>
              <a:t>WHAT IS THE HIP INCOME GUIDELINE?</a:t>
            </a:r>
            <a:endParaRPr lang="en-U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2548060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Department of Interior Seal" title="Department of Interior 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8600"/>
            <a:ext cx="112395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Take Pride in America Logo" title="Take Pride in America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228600"/>
            <a:ext cx="1028700" cy="990600"/>
          </a:xfrm>
          <a:prstGeom prst="rect">
            <a:avLst/>
          </a:prstGeom>
          <a:noFill/>
          <a:extLst>
            <a:ext uri="{909E8E84-426E-40DD-AFC4-6F175D3DCCD1}">
              <a14:hiddenFill xmlns:a14="http://schemas.microsoft.com/office/drawing/2010/main">
                <a:solidFill>
                  <a:srgbClr val="FFFFFF"/>
                </a:solidFill>
              </a14:hiddenFill>
            </a:ext>
          </a:extLst>
        </p:spPr>
      </p:pic>
      <p:sp>
        <p:nvSpPr>
          <p:cNvPr id="13" name="FormalHeadline" descr="Decorative image" title="Header background"/>
          <p:cNvSpPr txBox="1">
            <a:spLocks noChangeArrowheads="1"/>
          </p:cNvSpPr>
          <p:nvPr/>
        </p:nvSpPr>
        <p:spPr bwMode="auto">
          <a:xfrm>
            <a:off x="1600200" y="322432"/>
            <a:ext cx="5904319" cy="1201568"/>
          </a:xfrm>
          <a:prstGeom prst="rect">
            <a:avLst/>
          </a:prstGeom>
          <a:solidFill>
            <a:schemeClr val="accent1"/>
          </a:solidFill>
          <a:ln w="9525">
            <a:solidFill>
              <a:srgbClr val="990000"/>
            </a:solidFill>
            <a:miter lim="800000"/>
            <a:headEnd/>
            <a:tailEnd/>
          </a:ln>
        </p:spPr>
        <p:txBody>
          <a:bodyPr vert="horz" wrap="square" lIns="91440" tIns="36576" rIns="91440" bIns="0" numCol="1" anchor="t" anchorCtr="0" compatLnSpc="1">
            <a:prstTxWarp prst="textNoShape">
              <a:avLst/>
            </a:prstTxWarp>
          </a:bodyPr>
          <a:lstStyle/>
          <a:p>
            <a:pPr lvl="0" algn="ctr" fontAlgn="base">
              <a:spcBef>
                <a:spcPct val="0"/>
              </a:spcBef>
              <a:spcAft>
                <a:spcPct val="0"/>
              </a:spcAft>
            </a:pPr>
            <a:endParaRPr lang="en-US" sz="1400" dirty="0" smtClean="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p:txBody>
      </p:sp>
      <p:sp>
        <p:nvSpPr>
          <p:cNvPr id="15" name="Rectangle 14"/>
          <p:cNvSpPr/>
          <p:nvPr/>
        </p:nvSpPr>
        <p:spPr>
          <a:xfrm>
            <a:off x="318486" y="1905000"/>
            <a:ext cx="7815863" cy="769441"/>
          </a:xfrm>
          <a:prstGeom prst="rect">
            <a:avLst/>
          </a:prstGeom>
        </p:spPr>
        <p:txBody>
          <a:bodyPr wrap="square">
            <a:spAutoFit/>
          </a:bodyPr>
          <a:lstStyle/>
          <a:p>
            <a:r>
              <a:rPr lang="en-US" sz="1600" b="1" dirty="0" smtClean="0"/>
              <a:t>Federal Poverty Income Guideline?</a:t>
            </a:r>
            <a:endParaRPr lang="en-US" sz="1600" b="1" dirty="0"/>
          </a:p>
          <a:p>
            <a:pPr marL="285750" indent="-285750">
              <a:buFont typeface="Wingdings" panose="05000000000000000000" pitchFamily="2" charset="2"/>
              <a:buChar char="Ø"/>
            </a:pPr>
            <a:r>
              <a:rPr lang="en-US" sz="1400" dirty="0" smtClean="0"/>
              <a:t>Below is a snapshot of the Table used for establishment of the applicants Annual Household Income Ranking Factor. </a:t>
            </a:r>
            <a:endParaRPr lang="en-US" sz="1400" dirty="0"/>
          </a:p>
        </p:txBody>
      </p:sp>
      <p:graphicFrame>
        <p:nvGraphicFramePr>
          <p:cNvPr id="3" name="Table 2" descr="Factor No. 1 HIP Eligibility/Selection Criteria at 150%" title="Factor No. 1 HIP Eligibility/Selection Criteria at 150%"/>
          <p:cNvGraphicFramePr>
            <a:graphicFrameLocks noGrp="1"/>
          </p:cNvGraphicFramePr>
          <p:nvPr>
            <p:extLst>
              <p:ext uri="{D42A27DB-BD31-4B8C-83A1-F6EECF244321}">
                <p14:modId xmlns:p14="http://schemas.microsoft.com/office/powerpoint/2010/main" val="1576020724"/>
              </p:ext>
            </p:extLst>
          </p:nvPr>
        </p:nvGraphicFramePr>
        <p:xfrm>
          <a:off x="416417" y="2674441"/>
          <a:ext cx="7620000" cy="3647544"/>
        </p:xfrm>
        <a:graphic>
          <a:graphicData uri="http://schemas.openxmlformats.org/drawingml/2006/table">
            <a:tbl>
              <a:tblPr firstRow="1"/>
              <a:tblGrid>
                <a:gridCol w="443306"/>
                <a:gridCol w="332480"/>
                <a:gridCol w="154076"/>
                <a:gridCol w="437900"/>
                <a:gridCol w="462228"/>
                <a:gridCol w="154076"/>
                <a:gridCol w="437900"/>
                <a:gridCol w="446009"/>
                <a:gridCol w="154076"/>
                <a:gridCol w="437900"/>
                <a:gridCol w="381135"/>
                <a:gridCol w="154076"/>
                <a:gridCol w="437900"/>
                <a:gridCol w="381135"/>
                <a:gridCol w="154076"/>
                <a:gridCol w="527102"/>
                <a:gridCol w="381135"/>
                <a:gridCol w="154076"/>
                <a:gridCol w="510883"/>
                <a:gridCol w="437900"/>
                <a:gridCol w="640631"/>
              </a:tblGrid>
              <a:tr h="269672">
                <a:tc gridSpan="21">
                  <a:txBody>
                    <a:bodyPr/>
                    <a:lstStyle/>
                    <a:p>
                      <a:pPr algn="ctr" fontAlgn="b"/>
                      <a:r>
                        <a:rPr lang="en-US" sz="1200" b="0" i="0" u="none" strike="noStrike" dirty="0">
                          <a:effectLst/>
                          <a:latin typeface="Arial"/>
                        </a:rPr>
                        <a:t>FACTOR NO. 1 - HIP ELIGIBILITY/SELECTION CRITERIA @ 150%</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9672">
                <a:tc gridSpan="21">
                  <a:txBody>
                    <a:bodyPr/>
                    <a:lstStyle/>
                    <a:p>
                      <a:pPr algn="ctr" fontAlgn="b"/>
                      <a:r>
                        <a:rPr lang="en-US" sz="1000" b="0" i="0" u="none" strike="noStrike" dirty="0">
                          <a:effectLst/>
                          <a:latin typeface="Arial"/>
                        </a:rPr>
                        <a:t>INCOME GUIDELINE POINT SCHEDULE FOR ALL STATES EXCEPT ALASKA &amp; HAWAII</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5617">
                <a:tc>
                  <a:txBody>
                    <a:bodyPr/>
                    <a:lstStyle/>
                    <a:p>
                      <a:pPr algn="ctr" fontAlgn="b"/>
                      <a:r>
                        <a:rPr lang="en-US" sz="900" b="0" i="0" u="none" strike="noStrike" dirty="0">
                          <a:effectLst/>
                          <a:latin typeface="Arial"/>
                        </a:rPr>
                        <a:t>FAMILY SIZE</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en-US" sz="900" b="0" i="0" u="none" strike="noStrike" dirty="0">
                          <a:effectLst/>
                          <a:latin typeface="Arial"/>
                        </a:rPr>
                        <a:t>0% to 25% of PG</a:t>
                      </a:r>
                      <a:br>
                        <a:rPr lang="en-US" sz="900" b="0" i="0" u="none" strike="noStrike" dirty="0">
                          <a:effectLst/>
                          <a:latin typeface="Arial"/>
                        </a:rPr>
                      </a:br>
                      <a:r>
                        <a:rPr lang="en-US" sz="900" b="0" i="0" u="none" strike="noStrike" dirty="0">
                          <a:effectLst/>
                          <a:latin typeface="Arial"/>
                        </a:rPr>
                        <a:t>25 POINTS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gridSpan="3">
                  <a:txBody>
                    <a:bodyPr/>
                    <a:lstStyle/>
                    <a:p>
                      <a:pPr algn="ctr" fontAlgn="b"/>
                      <a:r>
                        <a:rPr lang="en-US" sz="900" b="0" i="0" u="none" strike="noStrike" dirty="0">
                          <a:effectLst/>
                          <a:latin typeface="Arial"/>
                        </a:rPr>
                        <a:t>26% to 50% of PG</a:t>
                      </a:r>
                      <a:br>
                        <a:rPr lang="en-US" sz="900" b="0" i="0" u="none" strike="noStrike" dirty="0">
                          <a:effectLst/>
                          <a:latin typeface="Arial"/>
                        </a:rPr>
                      </a:br>
                      <a:r>
                        <a:rPr lang="en-US" sz="900" b="0" i="0" u="none" strike="noStrike" dirty="0">
                          <a:effectLst/>
                          <a:latin typeface="Arial"/>
                        </a:rPr>
                        <a:t>20 POINTS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gridSpan="3">
                  <a:txBody>
                    <a:bodyPr/>
                    <a:lstStyle/>
                    <a:p>
                      <a:pPr algn="ctr" fontAlgn="b"/>
                      <a:r>
                        <a:rPr lang="en-US" sz="900" b="0" i="0" u="none" strike="noStrike" dirty="0">
                          <a:effectLst/>
                          <a:latin typeface="Arial"/>
                        </a:rPr>
                        <a:t>51% to 75% of PG</a:t>
                      </a:r>
                      <a:br>
                        <a:rPr lang="en-US" sz="900" b="0" i="0" u="none" strike="noStrike" dirty="0">
                          <a:effectLst/>
                          <a:latin typeface="Arial"/>
                        </a:rPr>
                      </a:br>
                      <a:r>
                        <a:rPr lang="en-US" sz="900" b="0" i="0" u="none" strike="noStrike" dirty="0">
                          <a:effectLst/>
                          <a:latin typeface="Arial"/>
                        </a:rPr>
                        <a:t>15 POINTS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gridSpan="3">
                  <a:txBody>
                    <a:bodyPr/>
                    <a:lstStyle/>
                    <a:p>
                      <a:pPr algn="ctr" fontAlgn="b"/>
                      <a:r>
                        <a:rPr lang="en-US" sz="900" b="0" i="0" u="none" strike="noStrike" dirty="0">
                          <a:effectLst/>
                          <a:latin typeface="Arial"/>
                        </a:rPr>
                        <a:t>76% to 100 of PG</a:t>
                      </a:r>
                      <a:br>
                        <a:rPr lang="en-US" sz="900" b="0" i="0" u="none" strike="noStrike" dirty="0">
                          <a:effectLst/>
                          <a:latin typeface="Arial"/>
                        </a:rPr>
                      </a:br>
                      <a:r>
                        <a:rPr lang="en-US" sz="900" b="0" i="0" u="none" strike="noStrike" dirty="0">
                          <a:effectLst/>
                          <a:latin typeface="Arial"/>
                        </a:rPr>
                        <a:t>10 POINTS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gridSpan="3">
                  <a:txBody>
                    <a:bodyPr/>
                    <a:lstStyle/>
                    <a:p>
                      <a:pPr algn="ctr" fontAlgn="b"/>
                      <a:r>
                        <a:rPr lang="en-US" sz="900" b="0" i="0" u="none" strike="noStrike" dirty="0">
                          <a:effectLst/>
                          <a:latin typeface="Arial"/>
                        </a:rPr>
                        <a:t>101% to 125% of PG </a:t>
                      </a:r>
                      <a:br>
                        <a:rPr lang="en-US" sz="900" b="0" i="0" u="none" strike="noStrike" dirty="0">
                          <a:effectLst/>
                          <a:latin typeface="Arial"/>
                        </a:rPr>
                      </a:br>
                      <a:r>
                        <a:rPr lang="en-US" sz="900" b="0" i="0" u="none" strike="noStrike" dirty="0">
                          <a:effectLst/>
                          <a:latin typeface="Arial"/>
                        </a:rPr>
                        <a:t>5 POINTS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gridSpan="3">
                  <a:txBody>
                    <a:bodyPr/>
                    <a:lstStyle/>
                    <a:p>
                      <a:pPr algn="ctr" fontAlgn="b"/>
                      <a:r>
                        <a:rPr lang="en-US" sz="900" b="0" i="0" u="none" strike="noStrike" dirty="0">
                          <a:effectLst/>
                          <a:latin typeface="Arial"/>
                        </a:rPr>
                        <a:t>125% to 150% of PG</a:t>
                      </a:r>
                      <a:br>
                        <a:rPr lang="en-US" sz="900" b="0" i="0" u="none" strike="noStrike" dirty="0">
                          <a:effectLst/>
                          <a:latin typeface="Arial"/>
                        </a:rPr>
                      </a:br>
                      <a:r>
                        <a:rPr lang="en-US" sz="900" b="0" i="0" u="none" strike="noStrike" dirty="0">
                          <a:effectLst/>
                          <a:latin typeface="Arial"/>
                        </a:rPr>
                        <a:t>0 POINTS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gridSpan="2">
                  <a:txBody>
                    <a:bodyPr/>
                    <a:lstStyle/>
                    <a:p>
                      <a:pPr algn="ctr" fontAlgn="b"/>
                      <a:r>
                        <a:rPr lang="en-US" sz="900" b="0" i="0" u="none" strike="noStrike" dirty="0">
                          <a:effectLst/>
                          <a:latin typeface="Arial"/>
                        </a:rPr>
                        <a:t>OVER 150% of FPIG</a:t>
                      </a:r>
                      <a:br>
                        <a:rPr lang="en-US" sz="900" b="0" i="0" u="none" strike="noStrike" dirty="0">
                          <a:effectLst/>
                          <a:latin typeface="Arial"/>
                        </a:rPr>
                      </a:br>
                      <a:r>
                        <a:rPr lang="en-US" sz="900" b="0" i="0" u="none" strike="noStrike" dirty="0">
                          <a:effectLst/>
                          <a:latin typeface="Arial"/>
                        </a:rPr>
                        <a:t>INELIGIBLE</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r>
              <a:tr h="269672">
                <a:tc>
                  <a:txBody>
                    <a:bodyPr/>
                    <a:lstStyle/>
                    <a:p>
                      <a:pPr algn="ctr" fontAlgn="b"/>
                      <a:r>
                        <a:rPr lang="en-US" sz="900" b="0" i="0" u="none" strike="noStrike" dirty="0">
                          <a:effectLst/>
                          <a:latin typeface="Arial"/>
                        </a:rPr>
                        <a:t>1</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dirty="0" smtClean="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600" b="0" i="0" u="none" strike="noStrike" dirty="0" smtClean="0">
                          <a:effectLst/>
                          <a:latin typeface="Arial"/>
                        </a:rPr>
                        <a:t>TO</a:t>
                      </a:r>
                    </a:p>
                  </a:txBody>
                  <a:tcPr marL="0" marR="0" marT="0" marB="0" anchor="b">
                    <a:lnL>
                      <a:noFill/>
                    </a:lnL>
                    <a:lnR>
                      <a:noFill/>
                    </a:lnR>
                    <a:lnT>
                      <a:noFill/>
                    </a:lnT>
                    <a:lnB>
                      <a:noFill/>
                    </a:lnB>
                  </a:tcPr>
                </a:tc>
                <a:tc>
                  <a:txBody>
                    <a:bodyPr/>
                    <a:lstStyle/>
                    <a:p>
                      <a:pPr algn="r" fontAlgn="b"/>
                      <a:r>
                        <a:rPr lang="en-US" sz="900" b="0" i="0" u="none" strike="noStrike" dirty="0" smtClean="0">
                          <a:effectLst/>
                          <a:latin typeface="Arial"/>
                        </a:rPr>
                        <a:t>2,943 </a:t>
                      </a:r>
                      <a:endParaRPr lang="en-US" sz="900" b="0" i="0" u="none" strike="noStrike" dirty="0">
                        <a:effectLst/>
                        <a:latin typeface="Arial"/>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effectLst/>
                          <a:latin typeface="Arial"/>
                        </a:rPr>
                        <a:t>    2,944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5,885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effectLst/>
                          <a:latin typeface="Arial"/>
                        </a:rPr>
                        <a:t>   5,886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8,828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8,829</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11,770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11,771</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l" fontAlgn="b"/>
                      <a:r>
                        <a:rPr lang="en-US" sz="900" b="0" i="0" u="none" strike="noStrike">
                          <a:effectLst/>
                          <a:latin typeface="Arial"/>
                        </a:rPr>
                        <a:t>    14,713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14,714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TO</a:t>
                      </a:r>
                    </a:p>
                  </a:txBody>
                  <a:tcPr marL="0" marR="0" marT="0" marB="0" anchor="b">
                    <a:lnL>
                      <a:noFill/>
                    </a:lnL>
                    <a:lnR>
                      <a:noFill/>
                    </a:lnR>
                    <a:lnT>
                      <a:noFill/>
                    </a:lnT>
                    <a:lnB>
                      <a:noFill/>
                    </a:lnB>
                  </a:tcPr>
                </a:tc>
                <a:tc>
                  <a:txBody>
                    <a:bodyPr/>
                    <a:lstStyle/>
                    <a:p>
                      <a:pPr algn="l" fontAlgn="b"/>
                      <a:r>
                        <a:rPr lang="en-US" sz="900" b="0" i="0" u="none" strike="noStrike">
                          <a:effectLst/>
                          <a:latin typeface="Arial"/>
                        </a:rPr>
                        <a:t>   17,655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17,656</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&amp; HIGHER</a:t>
                      </a:r>
                    </a:p>
                  </a:txBody>
                  <a:tcPr marL="0" marR="0" marT="0" marB="0" anchor="b">
                    <a:lnL>
                      <a:noFill/>
                    </a:lnL>
                    <a:lnR>
                      <a:noFill/>
                    </a:lnR>
                    <a:lnT>
                      <a:noFill/>
                    </a:lnT>
                    <a:lnB>
                      <a:noFill/>
                    </a:lnB>
                  </a:tcPr>
                </a:tc>
              </a:tr>
              <a:tr h="269672">
                <a:tc>
                  <a:txBody>
                    <a:bodyPr/>
                    <a:lstStyle/>
                    <a:p>
                      <a:pPr algn="ctr" fontAlgn="b"/>
                      <a:r>
                        <a:rPr lang="en-US" sz="900" b="0" i="0" u="none" strike="noStrike">
                          <a:effectLst/>
                          <a:latin typeface="Arial"/>
                        </a:rPr>
                        <a:t>2</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dirty="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600" b="0" i="0" u="none" strike="noStrike" dirty="0">
                          <a:effectLst/>
                          <a:latin typeface="Arial"/>
                        </a:rPr>
                        <a:t>TO</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dirty="0">
                          <a:effectLst/>
                          <a:latin typeface="Arial"/>
                        </a:rPr>
                        <a:t>3,983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3,984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dirty="0">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7,965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7,966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11,948</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11,949</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15,930</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15,931</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19,913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19,914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TO</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23,895</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23,896</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900" b="0" i="0" u="none" strike="noStrike">
                          <a:effectLst/>
                          <a:latin typeface="Arial"/>
                        </a:rPr>
                        <a:t>&amp; HIGHER</a:t>
                      </a:r>
                    </a:p>
                  </a:txBody>
                  <a:tcPr marL="0" marR="0" marT="0" marB="0" anchor="b">
                    <a:lnL>
                      <a:noFill/>
                    </a:lnL>
                    <a:lnR>
                      <a:noFill/>
                    </a:lnR>
                    <a:lnT>
                      <a:noFill/>
                    </a:lnT>
                    <a:lnB>
                      <a:noFill/>
                    </a:lnB>
                    <a:solidFill>
                      <a:srgbClr val="CCFFCC"/>
                    </a:solidFill>
                  </a:tcPr>
                </a:tc>
              </a:tr>
              <a:tr h="269672">
                <a:tc>
                  <a:txBody>
                    <a:bodyPr/>
                    <a:lstStyle/>
                    <a:p>
                      <a:pPr algn="ctr" fontAlgn="b"/>
                      <a:r>
                        <a:rPr lang="en-US" sz="900" b="0" i="0" u="none" strike="noStrike">
                          <a:effectLst/>
                          <a:latin typeface="Arial"/>
                        </a:rPr>
                        <a:t>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dirty="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600" b="0" i="0" u="none" strike="noStrike" dirty="0">
                          <a:effectLst/>
                          <a:latin typeface="Arial"/>
                        </a:rPr>
                        <a:t>TO</a:t>
                      </a:r>
                    </a:p>
                  </a:txBody>
                  <a:tcPr marL="0" marR="0" marT="0" marB="0" anchor="b">
                    <a:lnL>
                      <a:noFill/>
                    </a:lnL>
                    <a:lnR>
                      <a:noFill/>
                    </a:lnR>
                    <a:lnT>
                      <a:noFill/>
                    </a:lnT>
                    <a:lnB>
                      <a:noFill/>
                    </a:lnB>
                  </a:tcPr>
                </a:tc>
                <a:tc>
                  <a:txBody>
                    <a:bodyPr/>
                    <a:lstStyle/>
                    <a:p>
                      <a:pPr algn="l" fontAlgn="b"/>
                      <a:r>
                        <a:rPr lang="en-US" sz="900" b="0" i="0" u="none" strike="noStrike" dirty="0">
                          <a:effectLst/>
                          <a:latin typeface="Arial"/>
                        </a:rPr>
                        <a:t>   5,023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effectLst/>
                          <a:latin typeface="Arial"/>
                        </a:rPr>
                        <a:t>    5,024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l" fontAlgn="b"/>
                      <a:r>
                        <a:rPr lang="en-US" sz="900" b="0" i="0" u="none" strike="noStrike">
                          <a:effectLst/>
                          <a:latin typeface="Arial"/>
                        </a:rPr>
                        <a:t> 10,045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effectLst/>
                          <a:latin typeface="Arial"/>
                        </a:rPr>
                        <a:t> 10,046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15,068</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15,069</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20,090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20,091</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25,113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25,114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TO</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30,135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30,136</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&amp; HIGHER</a:t>
                      </a:r>
                    </a:p>
                  </a:txBody>
                  <a:tcPr marL="0" marR="0" marT="0" marB="0" anchor="b">
                    <a:lnL>
                      <a:noFill/>
                    </a:lnL>
                    <a:lnR>
                      <a:noFill/>
                    </a:lnR>
                    <a:lnT>
                      <a:noFill/>
                    </a:lnT>
                    <a:lnB>
                      <a:noFill/>
                    </a:lnB>
                  </a:tcPr>
                </a:tc>
              </a:tr>
              <a:tr h="269672">
                <a:tc>
                  <a:txBody>
                    <a:bodyPr/>
                    <a:lstStyle/>
                    <a:p>
                      <a:pPr algn="ctr" fontAlgn="b"/>
                      <a:r>
                        <a:rPr lang="en-US" sz="900" b="0" i="0" u="none" strike="noStrike">
                          <a:effectLst/>
                          <a:latin typeface="Arial"/>
                        </a:rPr>
                        <a:t>4</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dirty="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600" b="0" i="0" u="none" strike="noStrike" dirty="0">
                          <a:effectLst/>
                          <a:latin typeface="Arial"/>
                        </a:rPr>
                        <a:t>TO</a:t>
                      </a:r>
                    </a:p>
                  </a:txBody>
                  <a:tcPr marL="0" marR="0" marT="0" marB="0" anchor="b">
                    <a:lnL>
                      <a:noFill/>
                    </a:lnL>
                    <a:lnR>
                      <a:noFill/>
                    </a:lnR>
                    <a:lnT>
                      <a:noFill/>
                    </a:lnT>
                    <a:lnB>
                      <a:noFill/>
                    </a:lnB>
                    <a:solidFill>
                      <a:srgbClr val="CCFFCC"/>
                    </a:solidFill>
                  </a:tcPr>
                </a:tc>
                <a:tc>
                  <a:txBody>
                    <a:bodyPr/>
                    <a:lstStyle/>
                    <a:p>
                      <a:pPr algn="l" fontAlgn="b"/>
                      <a:r>
                        <a:rPr lang="en-US" sz="900" b="0" i="0" u="none" strike="noStrike" dirty="0">
                          <a:effectLst/>
                          <a:latin typeface="Arial"/>
                        </a:rPr>
                        <a:t>   6,063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6,064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l" fontAlgn="b"/>
                      <a:r>
                        <a:rPr lang="en-US" sz="900" b="0" i="0" u="none" strike="noStrike">
                          <a:effectLst/>
                          <a:latin typeface="Arial"/>
                        </a:rPr>
                        <a:t> 12,125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12,126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dirty="0">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18,188</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18,189</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24,250</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24,251</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30,313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30,314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TO</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36,375</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36,376</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900" b="0" i="0" u="none" strike="noStrike">
                          <a:effectLst/>
                          <a:latin typeface="Arial"/>
                        </a:rPr>
                        <a:t>&amp; HIGHER</a:t>
                      </a:r>
                    </a:p>
                  </a:txBody>
                  <a:tcPr marL="0" marR="0" marT="0" marB="0" anchor="b">
                    <a:lnL>
                      <a:noFill/>
                    </a:lnL>
                    <a:lnR>
                      <a:noFill/>
                    </a:lnR>
                    <a:lnT>
                      <a:noFill/>
                    </a:lnT>
                    <a:lnB>
                      <a:noFill/>
                    </a:lnB>
                    <a:solidFill>
                      <a:srgbClr val="CCFFCC"/>
                    </a:solidFill>
                  </a:tcPr>
                </a:tc>
              </a:tr>
              <a:tr h="269672">
                <a:tc>
                  <a:txBody>
                    <a:bodyPr/>
                    <a:lstStyle/>
                    <a:p>
                      <a:pPr algn="ctr" fontAlgn="b"/>
                      <a:r>
                        <a:rPr lang="en-US" sz="900" b="0" i="0" u="none" strike="noStrike">
                          <a:effectLst/>
                          <a:latin typeface="Arial"/>
                        </a:rPr>
                        <a:t>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dirty="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600" b="0" i="0" u="none" strike="noStrike" dirty="0">
                          <a:effectLst/>
                          <a:latin typeface="Arial"/>
                        </a:rPr>
                        <a:t>TO</a:t>
                      </a:r>
                    </a:p>
                  </a:txBody>
                  <a:tcPr marL="0" marR="0" marT="0" marB="0" anchor="b">
                    <a:lnL>
                      <a:noFill/>
                    </a:lnL>
                    <a:lnR>
                      <a:noFill/>
                    </a:lnR>
                    <a:lnT>
                      <a:noFill/>
                    </a:lnT>
                    <a:lnB>
                      <a:noFill/>
                    </a:lnB>
                  </a:tcPr>
                </a:tc>
                <a:tc>
                  <a:txBody>
                    <a:bodyPr/>
                    <a:lstStyle/>
                    <a:p>
                      <a:pPr algn="l" fontAlgn="b"/>
                      <a:r>
                        <a:rPr lang="en-US" sz="900" b="0" i="0" u="none" strike="noStrike" dirty="0">
                          <a:effectLst/>
                          <a:latin typeface="Arial"/>
                        </a:rPr>
                        <a:t>   7,103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dirty="0">
                          <a:effectLst/>
                          <a:latin typeface="Arial"/>
                        </a:rPr>
                        <a:t>    7,104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l" fontAlgn="b"/>
                      <a:r>
                        <a:rPr lang="en-US" sz="900" b="0" i="0" u="none" strike="noStrike">
                          <a:effectLst/>
                          <a:latin typeface="Arial"/>
                        </a:rPr>
                        <a:t> 14,205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effectLst/>
                          <a:latin typeface="Arial"/>
                        </a:rPr>
                        <a:t> 14,206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21,308</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dirty="0">
                          <a:effectLst/>
                          <a:latin typeface="Arial"/>
                        </a:rPr>
                        <a:t>21,309</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28,410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28,411</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35,513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35,514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TO</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42,615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42,616</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&amp; HIGHER</a:t>
                      </a:r>
                    </a:p>
                  </a:txBody>
                  <a:tcPr marL="0" marR="0" marT="0" marB="0" anchor="b">
                    <a:lnL>
                      <a:noFill/>
                    </a:lnL>
                    <a:lnR>
                      <a:noFill/>
                    </a:lnR>
                    <a:lnT>
                      <a:noFill/>
                    </a:lnT>
                    <a:lnB>
                      <a:noFill/>
                    </a:lnB>
                  </a:tcPr>
                </a:tc>
              </a:tr>
              <a:tr h="269672">
                <a:tc>
                  <a:txBody>
                    <a:bodyPr/>
                    <a:lstStyle/>
                    <a:p>
                      <a:pPr algn="ctr" fontAlgn="b"/>
                      <a:r>
                        <a:rPr lang="en-US" sz="900" b="0" i="0" u="none" strike="noStrike">
                          <a:effectLst/>
                          <a:latin typeface="Arial"/>
                        </a:rPr>
                        <a:t>6</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dirty="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600" b="0" i="0" u="none" strike="noStrike" dirty="0">
                          <a:effectLst/>
                          <a:latin typeface="Arial"/>
                        </a:rPr>
                        <a:t>TO</a:t>
                      </a:r>
                    </a:p>
                  </a:txBody>
                  <a:tcPr marL="0" marR="0" marT="0" marB="0" anchor="b">
                    <a:lnL>
                      <a:noFill/>
                    </a:lnL>
                    <a:lnR>
                      <a:noFill/>
                    </a:lnR>
                    <a:lnT>
                      <a:noFill/>
                    </a:lnT>
                    <a:lnB>
                      <a:noFill/>
                    </a:lnB>
                    <a:solidFill>
                      <a:srgbClr val="CCFFCC"/>
                    </a:solidFill>
                  </a:tcPr>
                </a:tc>
                <a:tc>
                  <a:txBody>
                    <a:bodyPr/>
                    <a:lstStyle/>
                    <a:p>
                      <a:pPr algn="l" fontAlgn="b"/>
                      <a:r>
                        <a:rPr lang="en-US" sz="900" b="0" i="0" u="none" strike="noStrike" dirty="0">
                          <a:effectLst/>
                          <a:latin typeface="Arial"/>
                        </a:rPr>
                        <a:t>   8,143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8,144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l" fontAlgn="b"/>
                      <a:r>
                        <a:rPr lang="en-US" sz="900" b="0" i="0" u="none" strike="noStrike" dirty="0">
                          <a:effectLst/>
                          <a:latin typeface="Arial"/>
                        </a:rPr>
                        <a:t> 16,285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16,286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24,428</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24,429</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32,570</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32,571</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40,713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40,714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TO</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48,855</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48,856</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900" b="0" i="0" u="none" strike="noStrike">
                          <a:effectLst/>
                          <a:latin typeface="Arial"/>
                        </a:rPr>
                        <a:t>&amp; HIGHER</a:t>
                      </a:r>
                    </a:p>
                  </a:txBody>
                  <a:tcPr marL="0" marR="0" marT="0" marB="0" anchor="b">
                    <a:lnL>
                      <a:noFill/>
                    </a:lnL>
                    <a:lnR>
                      <a:noFill/>
                    </a:lnR>
                    <a:lnT>
                      <a:noFill/>
                    </a:lnT>
                    <a:lnB>
                      <a:noFill/>
                    </a:lnB>
                    <a:solidFill>
                      <a:srgbClr val="CCFFCC"/>
                    </a:solidFill>
                  </a:tcPr>
                </a:tc>
              </a:tr>
              <a:tr h="269672">
                <a:tc>
                  <a:txBody>
                    <a:bodyPr/>
                    <a:lstStyle/>
                    <a:p>
                      <a:pPr algn="ctr" fontAlgn="b"/>
                      <a:r>
                        <a:rPr lang="en-US" sz="900" b="0" i="0" u="none" strike="noStrike">
                          <a:effectLst/>
                          <a:latin typeface="Arial"/>
                        </a:rPr>
                        <a:t>7</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dirty="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600" b="0" i="0" u="none" strike="noStrike" dirty="0">
                          <a:effectLst/>
                          <a:latin typeface="Arial"/>
                        </a:rPr>
                        <a:t>TO</a:t>
                      </a:r>
                    </a:p>
                  </a:txBody>
                  <a:tcPr marL="0" marR="0" marT="0" marB="0" anchor="b">
                    <a:lnL>
                      <a:noFill/>
                    </a:lnL>
                    <a:lnR>
                      <a:noFill/>
                    </a:lnR>
                    <a:lnT>
                      <a:noFill/>
                    </a:lnT>
                    <a:lnB>
                      <a:noFill/>
                    </a:lnB>
                  </a:tcPr>
                </a:tc>
                <a:tc>
                  <a:txBody>
                    <a:bodyPr/>
                    <a:lstStyle/>
                    <a:p>
                      <a:pPr algn="l" fontAlgn="b"/>
                      <a:r>
                        <a:rPr lang="en-US" sz="900" b="0" i="0" u="none" strike="noStrike" dirty="0">
                          <a:effectLst/>
                          <a:latin typeface="Arial"/>
                        </a:rPr>
                        <a:t>   9,183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effectLst/>
                          <a:latin typeface="Arial"/>
                        </a:rPr>
                        <a:t>    9,184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l" fontAlgn="b"/>
                      <a:r>
                        <a:rPr lang="en-US" sz="900" b="0" i="0" u="none" strike="noStrike">
                          <a:effectLst/>
                          <a:latin typeface="Arial"/>
                        </a:rPr>
                        <a:t> 18,365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effectLst/>
                          <a:latin typeface="Arial"/>
                        </a:rPr>
                        <a:t> 18,366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27,548</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27,549</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dirty="0">
                          <a:effectLst/>
                          <a:latin typeface="Arial"/>
                        </a:rPr>
                        <a:t>36,730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36,731</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45,913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45,914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TO</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55,095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55,096</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&amp; HIGHER</a:t>
                      </a:r>
                    </a:p>
                  </a:txBody>
                  <a:tcPr marL="0" marR="0" marT="0" marB="0" anchor="b">
                    <a:lnL>
                      <a:noFill/>
                    </a:lnL>
                    <a:lnR>
                      <a:noFill/>
                    </a:lnR>
                    <a:lnT>
                      <a:noFill/>
                    </a:lnT>
                    <a:lnB>
                      <a:noFill/>
                    </a:lnB>
                  </a:tcPr>
                </a:tc>
              </a:tr>
              <a:tr h="269672">
                <a:tc>
                  <a:txBody>
                    <a:bodyPr/>
                    <a:lstStyle/>
                    <a:p>
                      <a:pPr algn="ctr" fontAlgn="b"/>
                      <a:r>
                        <a:rPr lang="en-US" sz="900" b="0" i="0" u="none" strike="noStrike">
                          <a:effectLst/>
                          <a:latin typeface="Arial"/>
                        </a:rPr>
                        <a:t>8</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dirty="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600" b="0" i="0" u="none" strike="noStrike" dirty="0">
                          <a:effectLst/>
                          <a:latin typeface="Arial"/>
                        </a:rPr>
                        <a:t>TO</a:t>
                      </a:r>
                    </a:p>
                  </a:txBody>
                  <a:tcPr marL="0" marR="0" marT="0" marB="0" anchor="b">
                    <a:lnL>
                      <a:noFill/>
                    </a:lnL>
                    <a:lnR>
                      <a:noFill/>
                    </a:lnR>
                    <a:lnT>
                      <a:noFill/>
                    </a:lnT>
                    <a:lnB>
                      <a:noFill/>
                    </a:lnB>
                    <a:solidFill>
                      <a:srgbClr val="CCFFCC"/>
                    </a:solidFill>
                  </a:tcPr>
                </a:tc>
                <a:tc>
                  <a:txBody>
                    <a:bodyPr/>
                    <a:lstStyle/>
                    <a:p>
                      <a:pPr algn="l" fontAlgn="b"/>
                      <a:r>
                        <a:rPr lang="en-US" sz="900" b="0" i="0" u="none" strike="noStrike" dirty="0">
                          <a:effectLst/>
                          <a:latin typeface="Arial"/>
                        </a:rPr>
                        <a:t> 10,223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10,224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l" fontAlgn="b"/>
                      <a:r>
                        <a:rPr lang="en-US" sz="900" b="0" i="0" u="none" strike="noStrike">
                          <a:effectLst/>
                          <a:latin typeface="Arial"/>
                        </a:rPr>
                        <a:t> 20,445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20,446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30,668</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30,669</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40,890</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40,891</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dirty="0">
                          <a:effectLst/>
                          <a:latin typeface="Arial"/>
                        </a:rPr>
                        <a:t>51,113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51,114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TO</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61,335</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61,336</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900" b="0" i="0" u="none" strike="noStrike">
                          <a:effectLst/>
                          <a:latin typeface="Arial"/>
                        </a:rPr>
                        <a:t>&amp; HIGHER</a:t>
                      </a:r>
                    </a:p>
                  </a:txBody>
                  <a:tcPr marL="0" marR="0" marT="0" marB="0" anchor="b">
                    <a:lnL>
                      <a:noFill/>
                    </a:lnL>
                    <a:lnR>
                      <a:noFill/>
                    </a:lnR>
                    <a:lnT>
                      <a:noFill/>
                    </a:lnT>
                    <a:lnB>
                      <a:noFill/>
                    </a:lnB>
                    <a:solidFill>
                      <a:srgbClr val="CCFFCC"/>
                    </a:solidFill>
                  </a:tcPr>
                </a:tc>
              </a:tr>
              <a:tr h="269672">
                <a:tc>
                  <a:txBody>
                    <a:bodyPr/>
                    <a:lstStyle/>
                    <a:p>
                      <a:pPr algn="ctr" fontAlgn="b"/>
                      <a:r>
                        <a:rPr lang="en-US" sz="900" b="0" i="0" u="none" strike="noStrike">
                          <a:effectLst/>
                          <a:latin typeface="Arial"/>
                        </a:rPr>
                        <a:t>9</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dirty="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600" b="0" i="0" u="none" strike="noStrike" dirty="0">
                          <a:effectLst/>
                          <a:latin typeface="Arial"/>
                        </a:rPr>
                        <a:t>TO</a:t>
                      </a:r>
                    </a:p>
                  </a:txBody>
                  <a:tcPr marL="0" marR="0" marT="0" marB="0" anchor="b">
                    <a:lnL>
                      <a:noFill/>
                    </a:lnL>
                    <a:lnR>
                      <a:noFill/>
                    </a:lnR>
                    <a:lnT>
                      <a:noFill/>
                    </a:lnT>
                    <a:lnB>
                      <a:noFill/>
                    </a:lnB>
                  </a:tcPr>
                </a:tc>
                <a:tc>
                  <a:txBody>
                    <a:bodyPr/>
                    <a:lstStyle/>
                    <a:p>
                      <a:pPr algn="l" fontAlgn="b"/>
                      <a:r>
                        <a:rPr lang="en-US" sz="900" b="0" i="0" u="none" strike="noStrike" dirty="0">
                          <a:effectLst/>
                          <a:latin typeface="Arial"/>
                        </a:rPr>
                        <a:t> 11,263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effectLst/>
                          <a:latin typeface="Arial"/>
                        </a:rPr>
                        <a:t>  11,264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l" fontAlgn="b"/>
                      <a:r>
                        <a:rPr lang="en-US" sz="900" b="0" i="0" u="none" strike="noStrike">
                          <a:effectLst/>
                          <a:latin typeface="Arial"/>
                        </a:rPr>
                        <a:t> 22,525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900" b="0" i="0" u="none" strike="noStrike">
                          <a:effectLst/>
                          <a:latin typeface="Arial"/>
                        </a:rPr>
                        <a:t> 22,526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33,788</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33,789</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45,050</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45,051</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56,313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56,314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0" i="0" u="none" strike="noStrike">
                          <a:effectLst/>
                          <a:latin typeface="Arial"/>
                        </a:rPr>
                        <a:t>TO</a:t>
                      </a:r>
                    </a:p>
                  </a:txBody>
                  <a:tcPr marL="0" marR="0" marT="0" marB="0" anchor="b">
                    <a:lnL>
                      <a:noFill/>
                    </a:lnL>
                    <a:lnR>
                      <a:noFill/>
                    </a:lnR>
                    <a:lnT>
                      <a:noFill/>
                    </a:lnT>
                    <a:lnB>
                      <a:noFill/>
                    </a:lnB>
                  </a:tcPr>
                </a:tc>
                <a:tc>
                  <a:txBody>
                    <a:bodyPr/>
                    <a:lstStyle/>
                    <a:p>
                      <a:pPr algn="r" fontAlgn="b"/>
                      <a:r>
                        <a:rPr lang="en-US" sz="900" b="0" i="0" u="none" strike="noStrike">
                          <a:effectLst/>
                          <a:latin typeface="Arial"/>
                        </a:rPr>
                        <a:t>67,575</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b"/>
                      <a:r>
                        <a:rPr lang="en-US" sz="900" b="0" i="0" u="none" strike="noStrike">
                          <a:effectLst/>
                          <a:latin typeface="Arial"/>
                        </a:rPr>
                        <a:t>67,576</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900" b="0" i="0" u="none" strike="noStrike">
                          <a:effectLst/>
                          <a:latin typeface="Arial"/>
                        </a:rPr>
                        <a:t>&amp; HIGHER</a:t>
                      </a:r>
                    </a:p>
                  </a:txBody>
                  <a:tcPr marL="0" marR="0" marT="0" marB="0" anchor="b">
                    <a:lnL>
                      <a:noFill/>
                    </a:lnL>
                    <a:lnR>
                      <a:noFill/>
                    </a:lnR>
                    <a:lnT>
                      <a:noFill/>
                    </a:lnT>
                    <a:lnB>
                      <a:noFill/>
                    </a:lnB>
                  </a:tcPr>
                </a:tc>
              </a:tr>
              <a:tr h="269672">
                <a:tc>
                  <a:txBody>
                    <a:bodyPr/>
                    <a:lstStyle/>
                    <a:p>
                      <a:pPr algn="ctr" fontAlgn="b"/>
                      <a:r>
                        <a:rPr lang="en-US" sz="900" b="0" i="0" u="none" strike="noStrike">
                          <a:effectLst/>
                          <a:latin typeface="Arial"/>
                        </a:rPr>
                        <a:t>10</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dirty="0">
                          <a:effectLst/>
                          <a:latin typeface="Arial"/>
                        </a:rPr>
                        <a:t>0</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600" b="0" i="0" u="none" strike="noStrike" dirty="0">
                          <a:effectLst/>
                          <a:latin typeface="Arial"/>
                        </a:rPr>
                        <a:t>TO</a:t>
                      </a:r>
                    </a:p>
                  </a:txBody>
                  <a:tcPr marL="0" marR="0" marT="0" marB="0" anchor="b">
                    <a:lnL>
                      <a:noFill/>
                    </a:lnL>
                    <a:lnR>
                      <a:noFill/>
                    </a:lnR>
                    <a:lnT>
                      <a:noFill/>
                    </a:lnT>
                    <a:lnB>
                      <a:noFill/>
                    </a:lnB>
                    <a:solidFill>
                      <a:srgbClr val="CCFFCC"/>
                    </a:solidFill>
                  </a:tcPr>
                </a:tc>
                <a:tc>
                  <a:txBody>
                    <a:bodyPr/>
                    <a:lstStyle/>
                    <a:p>
                      <a:pPr algn="l" fontAlgn="b"/>
                      <a:r>
                        <a:rPr lang="en-US" sz="900" b="0" i="0" u="none" strike="noStrike" dirty="0">
                          <a:effectLst/>
                          <a:latin typeface="Arial"/>
                        </a:rPr>
                        <a:t> 12,303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12,304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l" fontAlgn="b"/>
                      <a:r>
                        <a:rPr lang="en-US" sz="900" b="0" i="0" u="none" strike="noStrike">
                          <a:effectLst/>
                          <a:latin typeface="Arial"/>
                        </a:rPr>
                        <a:t> 24,605 </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l" fontAlgn="b"/>
                      <a:r>
                        <a:rPr lang="en-US" sz="900" b="0" i="0" u="none" strike="noStrike">
                          <a:effectLst/>
                          <a:latin typeface="Arial"/>
                        </a:rPr>
                        <a:t> 24,606 </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36,908</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36,909</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49,210</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49,211</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a:effectLst/>
                          <a:latin typeface="Arial"/>
                        </a:rPr>
                        <a:t> TO </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a:effectLst/>
                          <a:latin typeface="Arial"/>
                        </a:rPr>
                        <a:t>61,513</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a:effectLst/>
                          <a:latin typeface="Arial"/>
                        </a:rPr>
                        <a:t>61,514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l" fontAlgn="b"/>
                      <a:r>
                        <a:rPr lang="en-US" sz="600" b="0" i="0" u="none" strike="noStrike" dirty="0">
                          <a:effectLst/>
                          <a:latin typeface="Arial"/>
                        </a:rPr>
                        <a:t>TO</a:t>
                      </a:r>
                    </a:p>
                  </a:txBody>
                  <a:tcPr marL="0" marR="0" marT="0" marB="0" anchor="b">
                    <a:lnL>
                      <a:noFill/>
                    </a:lnL>
                    <a:lnR>
                      <a:noFill/>
                    </a:lnR>
                    <a:lnT>
                      <a:noFill/>
                    </a:lnT>
                    <a:lnB>
                      <a:noFill/>
                    </a:lnB>
                    <a:solidFill>
                      <a:srgbClr val="CCFFCC"/>
                    </a:solidFill>
                  </a:tcPr>
                </a:tc>
                <a:tc>
                  <a:txBody>
                    <a:bodyPr/>
                    <a:lstStyle/>
                    <a:p>
                      <a:pPr algn="r" fontAlgn="b"/>
                      <a:r>
                        <a:rPr lang="en-US" sz="900" b="0" i="0" u="none" strike="noStrike" dirty="0">
                          <a:effectLst/>
                          <a:latin typeface="Arial"/>
                        </a:rPr>
                        <a:t>73,815</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CCFFCC"/>
                    </a:solidFill>
                  </a:tcPr>
                </a:tc>
                <a:tc>
                  <a:txBody>
                    <a:bodyPr/>
                    <a:lstStyle/>
                    <a:p>
                      <a:pPr algn="r" fontAlgn="b"/>
                      <a:r>
                        <a:rPr lang="en-US" sz="900" b="0" i="0" u="none" strike="noStrike" dirty="0">
                          <a:effectLst/>
                          <a:latin typeface="Arial"/>
                        </a:rPr>
                        <a:t>73,816</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CCFFCC"/>
                    </a:solidFill>
                  </a:tcPr>
                </a:tc>
                <a:tc>
                  <a:txBody>
                    <a:bodyPr/>
                    <a:lstStyle/>
                    <a:p>
                      <a:pPr algn="ctr" fontAlgn="b"/>
                      <a:r>
                        <a:rPr lang="en-US" sz="900" b="0" i="0" u="none" strike="noStrike" dirty="0">
                          <a:effectLst/>
                          <a:latin typeface="Arial"/>
                        </a:rPr>
                        <a:t>&amp; HIGHER</a:t>
                      </a:r>
                    </a:p>
                  </a:txBody>
                  <a:tcPr marL="0" marR="0" marT="0" marB="0" anchor="b">
                    <a:lnL>
                      <a:noFill/>
                    </a:lnL>
                    <a:lnR>
                      <a:noFill/>
                    </a:lnR>
                    <a:lnT>
                      <a:noFill/>
                    </a:lnT>
                    <a:lnB>
                      <a:noFill/>
                    </a:lnB>
                    <a:solidFill>
                      <a:srgbClr val="CCFFCC"/>
                    </a:solidFill>
                  </a:tcPr>
                </a:tc>
              </a:tr>
            </a:tbl>
          </a:graphicData>
        </a:graphic>
      </p:graphicFrame>
      <p:sp>
        <p:nvSpPr>
          <p:cNvPr id="7" name="Title 1"/>
          <p:cNvSpPr>
            <a:spLocks noGrp="1"/>
          </p:cNvSpPr>
          <p:nvPr>
            <p:ph type="title"/>
          </p:nvPr>
        </p:nvSpPr>
        <p:spPr>
          <a:xfrm>
            <a:off x="1752600" y="351716"/>
            <a:ext cx="5751919" cy="1143000"/>
          </a:xfrm>
        </p:spPr>
        <p:txBody>
          <a:bodyPr/>
          <a:lstStyle/>
          <a:p>
            <a:pPr fontAlgn="base">
              <a:spcAft>
                <a:spcPct val="0"/>
              </a:spcAft>
            </a:pPr>
            <a:r>
              <a:rPr lang="en-US" sz="2800" dirty="0" smtClean="0">
                <a:solidFill>
                  <a:schemeClr val="bg1"/>
                </a:solidFill>
                <a:latin typeface="Arial" pitchFamily="34" charset="0"/>
                <a:cs typeface="Arial" pitchFamily="34" charset="0"/>
              </a:rPr>
              <a:t>FEDERAL POVERTY INCOME GUIDLINE?</a:t>
            </a:r>
            <a:endParaRPr lang="en-U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623173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Department of Interior Seal" title="Department of Interior 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8600"/>
            <a:ext cx="112395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Take Pride in America Logo" title="Take Pride in America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228600"/>
            <a:ext cx="1028700" cy="990600"/>
          </a:xfrm>
          <a:prstGeom prst="rect">
            <a:avLst/>
          </a:prstGeom>
          <a:noFill/>
          <a:extLst>
            <a:ext uri="{909E8E84-426E-40DD-AFC4-6F175D3DCCD1}">
              <a14:hiddenFill xmlns:a14="http://schemas.microsoft.com/office/drawing/2010/main">
                <a:solidFill>
                  <a:srgbClr val="FFFFFF"/>
                </a:solidFill>
              </a14:hiddenFill>
            </a:ext>
          </a:extLst>
        </p:spPr>
      </p:pic>
      <p:sp>
        <p:nvSpPr>
          <p:cNvPr id="13" name="FormalHeadline" descr="Decorative image" title="Header background"/>
          <p:cNvSpPr txBox="1">
            <a:spLocks noChangeArrowheads="1"/>
          </p:cNvSpPr>
          <p:nvPr/>
        </p:nvSpPr>
        <p:spPr bwMode="auto">
          <a:xfrm>
            <a:off x="1600200" y="322432"/>
            <a:ext cx="5904319" cy="1201568"/>
          </a:xfrm>
          <a:prstGeom prst="rect">
            <a:avLst/>
          </a:prstGeom>
          <a:solidFill>
            <a:schemeClr val="accent1"/>
          </a:solidFill>
          <a:ln w="9525">
            <a:solidFill>
              <a:srgbClr val="990000"/>
            </a:solidFill>
            <a:miter lim="800000"/>
            <a:headEnd/>
            <a:tailEnd/>
          </a:ln>
        </p:spPr>
        <p:txBody>
          <a:bodyPr vert="horz" wrap="square" lIns="91440" tIns="36576" rIns="91440" bIns="0" numCol="1" anchor="t" anchorCtr="0" compatLnSpc="1">
            <a:prstTxWarp prst="textNoShape">
              <a:avLst/>
            </a:prstTxWarp>
          </a:bodyPr>
          <a:lstStyle/>
          <a:p>
            <a:pPr lvl="0" algn="ctr" fontAlgn="base">
              <a:spcBef>
                <a:spcPct val="0"/>
              </a:spcBef>
              <a:spcAft>
                <a:spcPct val="0"/>
              </a:spcAft>
            </a:pPr>
            <a:endParaRPr lang="en-US" sz="1400" dirty="0" smtClean="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p:txBody>
      </p:sp>
      <p:sp>
        <p:nvSpPr>
          <p:cNvPr id="6" name="Title 1"/>
          <p:cNvSpPr txBox="1">
            <a:spLocks/>
          </p:cNvSpPr>
          <p:nvPr/>
        </p:nvSpPr>
        <p:spPr bwMode="auto">
          <a:xfrm>
            <a:off x="228600" y="2743200"/>
            <a:ext cx="8229600" cy="882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25000" lnSpcReduction="2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marR="0" lvl="0" indent="0" algn="ctr" defTabSz="914400" rtl="0" eaLnBrk="1" fontAlgn="auto" latinLnBrk="0" hangingPunct="1">
              <a:lnSpc>
                <a:spcPct val="115000"/>
              </a:lnSpc>
              <a:spcBef>
                <a:spcPts val="0"/>
              </a:spcBef>
              <a:spcAft>
                <a:spcPts val="0"/>
              </a:spcAft>
              <a:buClrTx/>
              <a:buSzTx/>
              <a:buFontTx/>
              <a:buNone/>
              <a:tabLst/>
              <a:defRPr/>
            </a:pPr>
            <a:r>
              <a:rPr kumimoji="0" lang="en-US" sz="2700" b="1" i="0" u="none" strike="noStrike" kern="1200" cap="none" spc="0" normalizeH="0" baseline="0" noProof="0" dirty="0" smtClean="0">
                <a:ln>
                  <a:noFill/>
                </a:ln>
                <a:solidFill>
                  <a:sysClr val="windowText" lastClr="000000"/>
                </a:solidFill>
                <a:effectLst/>
                <a:uLnTx/>
                <a:uFillTx/>
                <a:latin typeface="Calibri"/>
                <a:ea typeface="Calibri"/>
                <a:cs typeface="Times New Roman"/>
              </a:rPr>
              <a:t/>
            </a:r>
            <a:br>
              <a:rPr kumimoji="0" lang="en-US" sz="2700" b="1" i="0" u="none" strike="noStrike" kern="1200" cap="none" spc="0" normalizeH="0" baseline="0" noProof="0" dirty="0" smtClean="0">
                <a:ln>
                  <a:noFill/>
                </a:ln>
                <a:solidFill>
                  <a:sysClr val="windowText" lastClr="000000"/>
                </a:solidFill>
                <a:effectLst/>
                <a:uLnTx/>
                <a:uFillTx/>
                <a:latin typeface="Calibri"/>
                <a:ea typeface="Calibri"/>
                <a:cs typeface="Times New Roman"/>
              </a:rPr>
            </a:br>
            <a:r>
              <a:rPr lang="en-US" sz="19200" b="1" dirty="0" smtClean="0">
                <a:solidFill>
                  <a:srgbClr val="EEECE1">
                    <a:lumMod val="25000"/>
                  </a:srgbClr>
                </a:solidFill>
                <a:latin typeface="Calibri"/>
                <a:ea typeface="Calibri"/>
                <a:cs typeface="Times New Roman"/>
              </a:rPr>
              <a:t>QUESTIONS &amp; ANSWERS</a:t>
            </a:r>
            <a:endParaRPr kumimoji="0" lang="en-US" sz="19200" b="0" i="0" u="none" strike="noStrike" kern="1200" cap="none" spc="0" normalizeH="0" baseline="0" noProof="0" dirty="0" smtClean="0">
              <a:ln>
                <a:noFill/>
              </a:ln>
              <a:solidFill>
                <a:sysClr val="windowText" lastClr="000000"/>
              </a:solidFill>
              <a:effectLst/>
              <a:uLnTx/>
              <a:uFillTx/>
              <a:latin typeface="Calibri"/>
            </a:endParaRPr>
          </a:p>
        </p:txBody>
      </p:sp>
      <p:sp>
        <p:nvSpPr>
          <p:cNvPr id="7" name="Title 1"/>
          <p:cNvSpPr>
            <a:spLocks noGrp="1"/>
          </p:cNvSpPr>
          <p:nvPr>
            <p:ph type="title"/>
          </p:nvPr>
        </p:nvSpPr>
        <p:spPr>
          <a:xfrm>
            <a:off x="1752600" y="351716"/>
            <a:ext cx="5867400" cy="1143000"/>
          </a:xfrm>
        </p:spPr>
        <p:txBody>
          <a:bodyPr/>
          <a:lstStyle/>
          <a:p>
            <a:pPr fontAlgn="base">
              <a:spcAft>
                <a:spcPct val="0"/>
              </a:spcAft>
            </a:pPr>
            <a:r>
              <a:rPr lang="en-US" sz="2800" dirty="0">
                <a:solidFill>
                  <a:schemeClr val="bg1"/>
                </a:solidFill>
                <a:latin typeface="Arial" pitchFamily="34" charset="0"/>
                <a:cs typeface="Arial" pitchFamily="34" charset="0"/>
              </a:rPr>
              <a:t>HIP </a:t>
            </a:r>
            <a:r>
              <a:rPr lang="en-US" sz="2800" dirty="0" smtClean="0">
                <a:solidFill>
                  <a:schemeClr val="bg1"/>
                </a:solidFill>
                <a:latin typeface="Arial" pitchFamily="34" charset="0"/>
                <a:cs typeface="Arial" pitchFamily="34" charset="0"/>
              </a:rPr>
              <a:t>Q&amp;A</a:t>
            </a:r>
            <a:endParaRPr lang="en-U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4122255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epartment of Interior Seal" title="Department of Interior Se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
            <a:ext cx="112395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Take Pride in America Logo" title="Take Pride in America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228600"/>
            <a:ext cx="1028700" cy="99060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bwMode="auto">
          <a:xfrm>
            <a:off x="228600" y="2743200"/>
            <a:ext cx="8229600" cy="882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25000" lnSpcReduction="2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marR="0" lvl="0" indent="0" algn="ctr" defTabSz="914400" rtl="0" eaLnBrk="1" fontAlgn="auto" latinLnBrk="0" hangingPunct="1">
              <a:lnSpc>
                <a:spcPct val="115000"/>
              </a:lnSpc>
              <a:spcBef>
                <a:spcPts val="0"/>
              </a:spcBef>
              <a:spcAft>
                <a:spcPts val="0"/>
              </a:spcAft>
              <a:buClrTx/>
              <a:buSzTx/>
              <a:buFontTx/>
              <a:buNone/>
              <a:tabLst/>
              <a:defRPr/>
            </a:pPr>
            <a:r>
              <a:rPr kumimoji="0" lang="en-US" sz="2700" b="1" i="0" u="none" strike="noStrike" kern="1200" cap="none" spc="0" normalizeH="0" baseline="0" noProof="0" dirty="0" smtClean="0">
                <a:ln>
                  <a:noFill/>
                </a:ln>
                <a:solidFill>
                  <a:sysClr val="windowText" lastClr="000000"/>
                </a:solidFill>
                <a:effectLst/>
                <a:uLnTx/>
                <a:uFillTx/>
                <a:latin typeface="Calibri"/>
                <a:ea typeface="Calibri"/>
                <a:cs typeface="Times New Roman"/>
              </a:rPr>
              <a:t/>
            </a:r>
            <a:br>
              <a:rPr kumimoji="0" lang="en-US" sz="2700" b="1" i="0" u="none" strike="noStrike" kern="1200" cap="none" spc="0" normalizeH="0" baseline="0" noProof="0" dirty="0" smtClean="0">
                <a:ln>
                  <a:noFill/>
                </a:ln>
                <a:solidFill>
                  <a:sysClr val="windowText" lastClr="000000"/>
                </a:solidFill>
                <a:effectLst/>
                <a:uLnTx/>
                <a:uFillTx/>
                <a:latin typeface="Calibri"/>
                <a:ea typeface="Calibri"/>
                <a:cs typeface="Times New Roman"/>
              </a:rPr>
            </a:br>
            <a:r>
              <a:rPr lang="en-US" sz="19200" b="1" dirty="0" smtClean="0">
                <a:solidFill>
                  <a:srgbClr val="EEECE1">
                    <a:lumMod val="25000"/>
                  </a:srgbClr>
                </a:solidFill>
                <a:latin typeface="Calibri"/>
                <a:ea typeface="Calibri"/>
                <a:cs typeface="Times New Roman"/>
              </a:rPr>
              <a:t>ARE THERE ANY ADDITIONAL QUESTIONS</a:t>
            </a:r>
            <a:r>
              <a:rPr kumimoji="0" lang="en-US" sz="19200" b="1" i="0" u="none" strike="noStrike" kern="1200" cap="none" spc="0" normalizeH="0" baseline="0" noProof="0" dirty="0" smtClean="0">
                <a:ln>
                  <a:noFill/>
                </a:ln>
                <a:solidFill>
                  <a:srgbClr val="EEECE1">
                    <a:lumMod val="25000"/>
                  </a:srgbClr>
                </a:solidFill>
                <a:effectLst/>
                <a:uLnTx/>
                <a:uFillTx/>
                <a:latin typeface="Calibri"/>
                <a:cs typeface="Times New Roman"/>
              </a:rPr>
              <a:t>?</a:t>
            </a:r>
            <a:endParaRPr lang="en-US" sz="19200" b="1" dirty="0">
              <a:solidFill>
                <a:srgbClr val="EEECE1">
                  <a:lumMod val="25000"/>
                </a:srgbClr>
              </a:solidFill>
              <a:latin typeface="Calibri"/>
              <a:cs typeface="Times New Roman"/>
            </a:endParaRPr>
          </a:p>
          <a:p>
            <a:pPr marL="0" marR="0" lvl="0" indent="0" algn="ctr" defTabSz="914400" rtl="0" eaLnBrk="1" fontAlgn="auto" latinLnBrk="0" hangingPunct="1">
              <a:lnSpc>
                <a:spcPct val="115000"/>
              </a:lnSpc>
              <a:spcBef>
                <a:spcPts val="0"/>
              </a:spcBef>
              <a:spcAft>
                <a:spcPts val="0"/>
              </a:spcAft>
              <a:buClrTx/>
              <a:buSzTx/>
              <a:buFontTx/>
              <a:buNone/>
              <a:tabLst/>
              <a:defRPr/>
            </a:pPr>
            <a:r>
              <a:rPr lang="en-US" sz="16000" b="1" dirty="0" smtClean="0">
                <a:solidFill>
                  <a:srgbClr val="EEECE1">
                    <a:lumMod val="25000"/>
                  </a:srgbClr>
                </a:solidFill>
                <a:latin typeface="Calibri"/>
                <a:cs typeface="Times New Roman"/>
              </a:rPr>
              <a:t>(PLEASE RAISE YOUR HAND)</a:t>
            </a:r>
            <a:endParaRPr kumimoji="0" lang="en-US" sz="16000" b="1" i="0" u="none" strike="noStrike" kern="1200" cap="none" spc="0" normalizeH="0" baseline="0" noProof="0" dirty="0" smtClean="0">
              <a:ln>
                <a:noFill/>
              </a:ln>
              <a:solidFill>
                <a:srgbClr val="EEECE1">
                  <a:lumMod val="25000"/>
                </a:srgbClr>
              </a:solidFill>
              <a:effectLst/>
              <a:uLnTx/>
              <a:uFillTx/>
              <a:latin typeface="Calibri"/>
              <a:cs typeface="Times New Roman"/>
            </a:endParaRPr>
          </a:p>
        </p:txBody>
      </p:sp>
      <p:sp>
        <p:nvSpPr>
          <p:cNvPr id="7" name="FormalHeadline" descr="Decorative image" title="Header background"/>
          <p:cNvSpPr txBox="1">
            <a:spLocks noChangeArrowheads="1"/>
          </p:cNvSpPr>
          <p:nvPr/>
        </p:nvSpPr>
        <p:spPr bwMode="auto">
          <a:xfrm>
            <a:off x="1600200" y="322432"/>
            <a:ext cx="5904319" cy="1201568"/>
          </a:xfrm>
          <a:prstGeom prst="rect">
            <a:avLst/>
          </a:prstGeom>
          <a:solidFill>
            <a:schemeClr val="accent1"/>
          </a:solidFill>
          <a:ln w="9525">
            <a:solidFill>
              <a:srgbClr val="990000"/>
            </a:solidFill>
            <a:miter lim="800000"/>
            <a:headEnd/>
            <a:tailEnd/>
          </a:ln>
        </p:spPr>
        <p:txBody>
          <a:bodyPr vert="horz" wrap="square" lIns="91440" tIns="36576" rIns="91440" bIns="0" numCol="1" anchor="t" anchorCtr="0" compatLnSpc="1">
            <a:prstTxWarp prst="textNoShape">
              <a:avLst/>
            </a:prstTxWarp>
          </a:bodyPr>
          <a:lstStyle/>
          <a:p>
            <a:pPr lvl="0" algn="ctr" fontAlgn="base">
              <a:spcBef>
                <a:spcPct val="0"/>
              </a:spcBef>
              <a:spcAft>
                <a:spcPct val="0"/>
              </a:spcAft>
            </a:pPr>
            <a:endParaRPr lang="en-US" sz="1400" dirty="0" smtClean="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a:p>
            <a:pPr lvl="0" algn="ctr" fontAlgn="base">
              <a:spcBef>
                <a:spcPct val="0"/>
              </a:spcBef>
              <a:spcAft>
                <a:spcPct val="0"/>
              </a:spcAft>
            </a:pPr>
            <a:endParaRPr lang="en-US" sz="1400" dirty="0">
              <a:latin typeface="Arial" pitchFamily="34" charset="0"/>
              <a:cs typeface="Arial" pitchFamily="34" charset="0"/>
            </a:endParaRPr>
          </a:p>
        </p:txBody>
      </p:sp>
      <p:sp>
        <p:nvSpPr>
          <p:cNvPr id="8" name="Title 1"/>
          <p:cNvSpPr>
            <a:spLocks noGrp="1"/>
          </p:cNvSpPr>
          <p:nvPr>
            <p:ph type="title"/>
          </p:nvPr>
        </p:nvSpPr>
        <p:spPr>
          <a:xfrm>
            <a:off x="1752600" y="351716"/>
            <a:ext cx="5751919" cy="1143000"/>
          </a:xfrm>
        </p:spPr>
        <p:txBody>
          <a:bodyPr/>
          <a:lstStyle/>
          <a:p>
            <a:pPr fontAlgn="base">
              <a:spcAft>
                <a:spcPct val="0"/>
              </a:spcAft>
            </a:pPr>
            <a:r>
              <a:rPr lang="en-US" sz="2800" dirty="0">
                <a:solidFill>
                  <a:schemeClr val="bg1"/>
                </a:solidFill>
                <a:latin typeface="Arial" pitchFamily="34" charset="0"/>
                <a:cs typeface="Arial" pitchFamily="34" charset="0"/>
              </a:rPr>
              <a:t>HIP OVERVIEW (NUTS &amp; BOLTS)</a:t>
            </a:r>
            <a:endParaRPr lang="en-US"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40281366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1402</TotalTime>
  <Words>1606</Words>
  <Application>Microsoft Office PowerPoint</Application>
  <PresentationFormat>On-screen Show (4:3)</PresentationFormat>
  <Paragraphs>319</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Adjacency</vt:lpstr>
      <vt:lpstr>WHAT IS HIP?</vt:lpstr>
      <vt:lpstr>WHAT DOES HIP PROVIDE?</vt:lpstr>
      <vt:lpstr>HOW CAN I APPLY AND WHAT IS REQUIREMENTS?</vt:lpstr>
      <vt:lpstr>NEED RANKING FACTORS AND POITNS?</vt:lpstr>
      <vt:lpstr>WHAT IS THE HIP INCOME GUIDELINE?</vt:lpstr>
      <vt:lpstr>FEDERAL POVERTY INCOME GUIDLINE?</vt:lpstr>
      <vt:lpstr>HIP Q&amp;A</vt:lpstr>
      <vt:lpstr>HIP OVERVIEW (NUTS &amp; BOLTS)</vt:lpstr>
    </vt:vector>
  </TitlesOfParts>
  <Company>Bureau of Indian Affairs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Jones, Nancy E</dc:creator>
  <cp:lastModifiedBy>Allen, Christopher John</cp:lastModifiedBy>
  <cp:revision>91</cp:revision>
  <cp:lastPrinted>2016-07-11T23:21:33Z</cp:lastPrinted>
  <dcterms:created xsi:type="dcterms:W3CDTF">2014-04-17T19:41:48Z</dcterms:created>
  <dcterms:modified xsi:type="dcterms:W3CDTF">2017-08-21T17:36:20Z</dcterms:modified>
</cp:coreProperties>
</file>