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4"/>
  </p:sldMasterIdLst>
  <p:sldIdLst>
    <p:sldId id="256" r:id="rId5"/>
  </p:sldIdLst>
  <p:sldSz cx="45720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182FE-F677-48BE-857B-C3D2BEE51E63}" v="2" dt="2020-07-01T22:33:46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566" y="1921745"/>
            <a:ext cx="4573376" cy="1706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" y="2021941"/>
            <a:ext cx="4301837" cy="1623391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3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705628"/>
            <a:ext cx="3429000" cy="1221971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1000"/>
            </a:lvl3pPr>
            <a:lvl4pPr marL="685800" indent="0" algn="ctr">
              <a:buNone/>
              <a:defRPr sz="1000"/>
            </a:lvl4pPr>
            <a:lvl5pPr marL="914400" indent="0" algn="ctr">
              <a:buNone/>
              <a:defRPr sz="1000"/>
            </a:lvl5pPr>
            <a:lvl6pPr marL="1143000" indent="0" algn="ctr">
              <a:buNone/>
              <a:defRPr sz="1000"/>
            </a:lvl6pPr>
            <a:lvl7pPr marL="1371600" indent="0" algn="ctr">
              <a:buNone/>
              <a:defRPr sz="1000"/>
            </a:lvl7pPr>
            <a:lvl8pPr marL="1600200" indent="0" algn="ctr">
              <a:buNone/>
              <a:defRPr sz="1000"/>
            </a:lvl8pPr>
            <a:lvl9pPr marL="1828800" indent="0" algn="ctr">
              <a:buNone/>
              <a:defRPr sz="1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4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2242" y="0"/>
            <a:ext cx="1028700" cy="640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435234" y="568960"/>
            <a:ext cx="900893" cy="5262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568960"/>
            <a:ext cx="2989984" cy="5262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4325" y="5994665"/>
            <a:ext cx="1028699" cy="340783"/>
          </a:xfrm>
        </p:spPr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16051" y="5994665"/>
            <a:ext cx="1604876" cy="34078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27393" y="5994665"/>
            <a:ext cx="329910" cy="340783"/>
          </a:xfrm>
        </p:spPr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3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3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566" y="1921745"/>
            <a:ext cx="4573376" cy="1706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47" y="2061620"/>
            <a:ext cx="3943350" cy="156464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3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47" y="3718774"/>
            <a:ext cx="3943350" cy="1096330"/>
          </a:xfrm>
        </p:spPr>
        <p:txBody>
          <a:bodyPr anchor="t">
            <a:norm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5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899" y="1877568"/>
            <a:ext cx="1828800" cy="3925824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0300" y="1877568"/>
            <a:ext cx="1828800" cy="3925824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785906"/>
            <a:ext cx="1828800" cy="693554"/>
          </a:xfrm>
        </p:spPr>
        <p:txBody>
          <a:bodyPr anchor="ctr">
            <a:normAutofit/>
          </a:bodyPr>
          <a:lstStyle>
            <a:lvl1pPr marL="0" indent="0">
              <a:buNone/>
              <a:defRPr sz="10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479462"/>
            <a:ext cx="1828800" cy="332841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0214" y="1785906"/>
            <a:ext cx="1828800" cy="693554"/>
          </a:xfrm>
        </p:spPr>
        <p:txBody>
          <a:bodyPr anchor="ctr">
            <a:normAutofit/>
          </a:bodyPr>
          <a:lstStyle>
            <a:lvl1pPr marL="0" indent="0">
              <a:buNone/>
              <a:defRPr sz="10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0214" y="2479460"/>
            <a:ext cx="1828800" cy="3328416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1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8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005584"/>
            <a:ext cx="2286000" cy="3584448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6284" y="2004322"/>
            <a:ext cx="1280160" cy="3203498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85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5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" y="2064061"/>
            <a:ext cx="2377440" cy="3584448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1600">
                <a:solidFill>
                  <a:schemeClr val="tx1">
                    <a:lumMod val="50000"/>
                  </a:schemeClr>
                </a:solidFill>
              </a:defRPr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2676" y="2007246"/>
            <a:ext cx="1280160" cy="32004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85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1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1" y="164369"/>
            <a:ext cx="4570857" cy="15361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510" y="265231"/>
            <a:ext cx="3886200" cy="1408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510" y="1877568"/>
            <a:ext cx="3886200" cy="3925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779" y="5994665"/>
            <a:ext cx="1297522" cy="340783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525">
                <a:solidFill>
                  <a:schemeClr val="tx1"/>
                </a:solidFill>
              </a:defRPr>
            </a:lvl1pPr>
          </a:lstStyle>
          <a:p>
            <a:fld id="{FB9B0CE0-5A9E-462A-9888-4B752E06CA1C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5500" y="5994665"/>
            <a:ext cx="2030314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32570" y="5994665"/>
            <a:ext cx="354849" cy="340783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600" b="0">
                <a:solidFill>
                  <a:schemeClr val="tx1"/>
                </a:solidFill>
              </a:defRPr>
            </a:lvl1pPr>
          </a:lstStyle>
          <a:p>
            <a:fld id="{40184A9A-71F8-45FD-9605-7B5E96E68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313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457200" rtl="0" eaLnBrk="1" latinLnBrk="0" hangingPunct="1">
        <a:lnSpc>
          <a:spcPct val="85000"/>
        </a:lnSpc>
        <a:spcBef>
          <a:spcPct val="0"/>
        </a:spcBef>
        <a:buNone/>
        <a:defRPr sz="2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457200" rtl="0" eaLnBrk="1" latinLnBrk="0" hangingPunct="1">
        <a:lnSpc>
          <a:spcPct val="90000"/>
        </a:lnSpc>
        <a:spcBef>
          <a:spcPts val="600"/>
        </a:spcBef>
        <a:spcAft>
          <a:spcPts val="100"/>
        </a:spcAft>
        <a:buClr>
          <a:schemeClr val="tx1"/>
        </a:buClr>
        <a:buFont typeface="Wingdings" pitchFamily="2" charset="2"/>
        <a:buChar char="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" indent="-9144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" indent="-9144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34340" indent="-9144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9144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642300" indent="-11430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735900" indent="-11430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814500" indent="-11430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903100" indent="-114300" algn="l" defTabSz="457200" rtl="0" eaLnBrk="1" latinLnBrk="0" hangingPunct="1">
        <a:lnSpc>
          <a:spcPct val="90000"/>
        </a:lnSpc>
        <a:spcBef>
          <a:spcPts val="1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kimberly_ly@ios.doi.gov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s://www.doi.gov/events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4000">
              <a:schemeClr val="tx1">
                <a:lumMod val="50000"/>
              </a:schemeClr>
            </a:gs>
            <a:gs pos="4000">
              <a:schemeClr val="tx1">
                <a:lumMod val="75000"/>
              </a:schemeClr>
            </a:gs>
            <a:gs pos="50000">
              <a:schemeClr val="tx2">
                <a:lumMod val="50000"/>
              </a:schemeClr>
            </a:gs>
            <a:gs pos="100000">
              <a:schemeClr val="tx1">
                <a:lumMod val="85000"/>
              </a:schemeClr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2C96CFC-64B2-40DD-B23D-DFC8970B1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2519"/>
            <a:ext cx="4572000" cy="1927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82" y="268483"/>
            <a:ext cx="4444585" cy="1184928"/>
          </a:xfrm>
        </p:spPr>
        <p:txBody>
          <a:bodyPr>
            <a:noAutofit/>
          </a:bodyPr>
          <a:lstStyle/>
          <a:p>
            <a:pPr algn="ctr"/>
            <a:r>
              <a:rPr lang="en-US" sz="1200" b="1" dirty="0" err="1">
                <a:solidFill>
                  <a:schemeClr val="tx1"/>
                </a:solidFill>
                <a:latin typeface="Baskerville Old Face" panose="02020602080505020303" pitchFamily="18" charset="0"/>
              </a:rPr>
              <a:t>u.s.</a:t>
            </a:r>
            <a:r>
              <a:rPr lang="en-US" sz="12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 department of the interior</a:t>
            </a:r>
            <a:br>
              <a:rPr lang="en-US" sz="2400" b="1" dirty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br>
              <a:rPr lang="en-US" sz="2400" b="1" dirty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National Caribbean American Heritage Month (NCAHM)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" y="4331912"/>
            <a:ext cx="4572000" cy="2068888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900" b="1" dirty="0">
                <a:solidFill>
                  <a:schemeClr val="bg1"/>
                </a:solidFill>
              </a:rPr>
              <a:t>This presentation will cover: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75000"/>
                  </a:schemeClr>
                </a:solidFill>
              </a:rPr>
              <a:t>- Caribbean American History</a:t>
            </a:r>
          </a:p>
          <a:p>
            <a:pPr marL="171450" indent="-171450" algn="l" fontAlgn="base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75000"/>
                  </a:schemeClr>
                </a:solidFill>
              </a:rPr>
              <a:t>- Dr. Claire Nelson’s Personal Reflection</a:t>
            </a:r>
          </a:p>
          <a:p>
            <a:pPr marL="171450" indent="-171450" algn="l" fontAlgn="base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2">
                    <a:lumMod val="75000"/>
                  </a:schemeClr>
                </a:solidFill>
              </a:rPr>
              <a:t>- Contribution to the Proclamation of the National Caribbean American Heritage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9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800" b="1" dirty="0">
                <a:solidFill>
                  <a:schemeClr val="bg1"/>
                </a:solidFill>
              </a:rPr>
              <a:t>All are encouraged to participate.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800" b="1" dirty="0">
                <a:solidFill>
                  <a:schemeClr val="bg1"/>
                </a:solidFill>
              </a:rPr>
              <a:t>Closed captioning and sign language interpreting is provided, for additional reasonable accommodations, Kimberly Ly at </a:t>
            </a:r>
            <a:r>
              <a:rPr lang="en-US" sz="8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kimberly_ly@ios.doi.gov</a:t>
            </a:r>
            <a:endParaRPr lang="en-US" sz="8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643404"/>
            <a:ext cx="251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>
                <a:solidFill>
                  <a:schemeClr val="bg1"/>
                </a:solidFill>
              </a:rPr>
              <a:t>When</a:t>
            </a:r>
            <a:r>
              <a:rPr lang="en-US" sz="1400" b="1" i="1" dirty="0">
                <a:solidFill>
                  <a:schemeClr val="bg1"/>
                </a:solidFill>
              </a:rPr>
              <a:t>: </a:t>
            </a:r>
            <a:r>
              <a:rPr lang="en-US" sz="1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Wednesday, July 22</a:t>
            </a:r>
            <a:r>
              <a:rPr lang="en-US" sz="1400" b="1" i="1" baseline="30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nd</a:t>
            </a:r>
            <a:endParaRPr lang="en-US" sz="1400" b="1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en-US" sz="1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1:00 PM to 2:15 PM 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82" y="3638916"/>
            <a:ext cx="2354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400" b="1" i="1" dirty="0">
                <a:solidFill>
                  <a:schemeClr val="bg1"/>
                </a:solidFill>
              </a:rPr>
              <a:t>To Connect:</a:t>
            </a:r>
            <a:endParaRPr lang="en-US" sz="1400" b="1" i="1" dirty="0">
              <a:solidFill>
                <a:schemeClr val="bg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fontAlgn="ctr"/>
            <a:r>
              <a:rPr lang="en-US" sz="1400" b="1" i="1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https://www.doi.gov/events</a:t>
            </a:r>
            <a:endParaRPr lang="en-US" sz="14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" y="1451337"/>
            <a:ext cx="457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“</a:t>
            </a:r>
            <a:r>
              <a:rPr lang="en-US" b="1" dirty="0"/>
              <a:t>Our Shared History, Our Shared Future</a:t>
            </a:r>
            <a:r>
              <a:rPr lang="en-US" sz="1600" b="1" dirty="0"/>
              <a:t>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38347" y="3150320"/>
            <a:ext cx="2795249" cy="486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00" b="1" i="1" dirty="0">
                <a:solidFill>
                  <a:schemeClr val="bg1"/>
                </a:solidFill>
              </a:rPr>
              <a:t>Presentation by: Founder and President of the Institute of Caribbean Studies, Claire Nelson, Ph.D.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10DB80-739A-4777-8A0B-931BADAD6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045" y="5800757"/>
            <a:ext cx="610151" cy="6160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C9100B-CECD-4C1D-8980-4016BBAEF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439" y="5846164"/>
            <a:ext cx="554636" cy="5546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5A69C6C-984A-4E0C-AF86-F7A878585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33" y="1923241"/>
            <a:ext cx="1716367" cy="129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317B0CC-0A4F-4B83-A21A-A6706E9D5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25" y="5849169"/>
            <a:ext cx="633180" cy="56629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364DA3-D3C3-4307-A951-D90472C44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838" y="5846164"/>
            <a:ext cx="424134" cy="5546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7B84F9D-3EEE-4992-9E4A-3A9C416B9ACF}"/>
              </a:ext>
            </a:extLst>
          </p:cNvPr>
          <p:cNvSpPr/>
          <p:nvPr/>
        </p:nvSpPr>
        <p:spPr>
          <a:xfrm>
            <a:off x="54549" y="2001924"/>
            <a:ext cx="2795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“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787B1C-D154-4DB8-8AC7-7899EA4722FA}"/>
              </a:ext>
            </a:extLst>
          </p:cNvPr>
          <p:cNvSpPr/>
          <p:nvPr/>
        </p:nvSpPr>
        <p:spPr>
          <a:xfrm>
            <a:off x="-474363" y="2145427"/>
            <a:ext cx="385307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Staking Claim </a:t>
            </a:r>
          </a:p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 America</a:t>
            </a:r>
          </a:p>
        </p:txBody>
      </p:sp>
    </p:spTree>
    <p:extLst>
      <p:ext uri="{BB962C8B-B14F-4D97-AF65-F5344CB8AC3E}">
        <p14:creationId xmlns:p14="http://schemas.microsoft.com/office/powerpoint/2010/main" val="420791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24A219AEECC14CB01585D1A438CFB2" ma:contentTypeVersion="11" ma:contentTypeDescription="Create a new document." ma:contentTypeScope="" ma:versionID="0c8a567819683f625a5b5c2dbc97a8ee">
  <xsd:schema xmlns:xsd="http://www.w3.org/2001/XMLSchema" xmlns:xs="http://www.w3.org/2001/XMLSchema" xmlns:p="http://schemas.microsoft.com/office/2006/metadata/properties" xmlns:ns1="http://schemas.microsoft.com/sharepoint/v3" xmlns:ns3="7326296a-576f-4674-9e40-637159edb43b" xmlns:ns4="6fab4998-947c-4804-ba14-52c89cd78b55" targetNamespace="http://schemas.microsoft.com/office/2006/metadata/properties" ma:root="true" ma:fieldsID="e19f988733cb3f2876e3b4c93ec86965" ns1:_="" ns3:_="" ns4:_="">
    <xsd:import namespace="http://schemas.microsoft.com/sharepoint/v3"/>
    <xsd:import namespace="7326296a-576f-4674-9e40-637159edb43b"/>
    <xsd:import namespace="6fab4998-947c-4804-ba14-52c89cd78b5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6296a-576f-4674-9e40-637159edb4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b4998-947c-4804-ba14-52c89cd78b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28A1F65-7982-4A82-900D-B609D20A5F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326296a-576f-4674-9e40-637159edb43b"/>
    <ds:schemaRef ds:uri="6fab4998-947c-4804-ba14-52c89cd78b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09BACD-BFC9-4862-8A22-79572EA0D7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B39370-3A3E-4FDB-BA16-5436452B73AA}">
  <ds:schemaRefs>
    <ds:schemaRef ds:uri="http://purl.org/dc/elements/1.1/"/>
    <ds:schemaRef ds:uri="http://schemas.microsoft.com/office/2006/metadata/properties"/>
    <ds:schemaRef ds:uri="6fab4998-947c-4804-ba14-52c89cd78b55"/>
    <ds:schemaRef ds:uri="http://schemas.microsoft.com/sharepoint/v3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326296a-576f-4674-9e40-637159edb43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1209</TotalTime>
  <Words>125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Corbel</vt:lpstr>
      <vt:lpstr>Wingdings</vt:lpstr>
      <vt:lpstr>Banded</vt:lpstr>
      <vt:lpstr>u.s. department of the interior  National Caribbean American Heritage Month (NCAHM)</vt:lpstr>
    </vt:vector>
  </TitlesOfParts>
  <Company>BSEE?BOEM?ONRR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NCAHM Flyer</dc:title>
  <dc:creator>Ramirez, Stephanie A</dc:creator>
  <cp:keywords>NCAHM</cp:keywords>
  <cp:lastModifiedBy>Ly, Kimberly P</cp:lastModifiedBy>
  <cp:revision>57</cp:revision>
  <dcterms:created xsi:type="dcterms:W3CDTF">2019-10-01T18:36:57Z</dcterms:created>
  <dcterms:modified xsi:type="dcterms:W3CDTF">2020-07-01T22:39:10Z</dcterms:modified>
  <cp:category>Diversity and Inclusion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0x010100ED24A219AEECC14CB01585D1A438CFB2</vt:lpwstr>
  </property>
</Properties>
</file>