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4"/>
  </p:sldMasterIdLst>
  <p:notesMasterIdLst>
    <p:notesMasterId r:id="rId19"/>
  </p:notesMasterIdLst>
  <p:handoutMasterIdLst>
    <p:handoutMasterId r:id="rId20"/>
  </p:handoutMasterIdLst>
  <p:sldIdLst>
    <p:sldId id="256" r:id="rId5"/>
    <p:sldId id="323" r:id="rId6"/>
    <p:sldId id="301" r:id="rId7"/>
    <p:sldId id="342" r:id="rId8"/>
    <p:sldId id="341" r:id="rId9"/>
    <p:sldId id="333" r:id="rId10"/>
    <p:sldId id="334" r:id="rId11"/>
    <p:sldId id="336" r:id="rId12"/>
    <p:sldId id="337" r:id="rId13"/>
    <p:sldId id="339" r:id="rId14"/>
    <p:sldId id="338" r:id="rId15"/>
    <p:sldId id="340" r:id="rId16"/>
    <p:sldId id="335" r:id="rId17"/>
    <p:sldId id="329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092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1686" autoAdjust="0"/>
  </p:normalViewPr>
  <p:slideViewPr>
    <p:cSldViewPr>
      <p:cViewPr varScale="1">
        <p:scale>
          <a:sx n="146" d="100"/>
          <a:sy n="146" d="100"/>
        </p:scale>
        <p:origin x="469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256" cy="464820"/>
          </a:xfrm>
          <a:prstGeom prst="rect">
            <a:avLst/>
          </a:prstGeom>
        </p:spPr>
        <p:txBody>
          <a:bodyPr vert="horz" lIns="92462" tIns="46232" rIns="92462" bIns="4623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553" y="0"/>
            <a:ext cx="3037255" cy="464820"/>
          </a:xfrm>
          <a:prstGeom prst="rect">
            <a:avLst/>
          </a:prstGeom>
        </p:spPr>
        <p:txBody>
          <a:bodyPr vert="horz" lIns="92462" tIns="46232" rIns="92462" bIns="46232" rtlCol="0"/>
          <a:lstStyle>
            <a:lvl1pPr algn="r">
              <a:defRPr sz="1200"/>
            </a:lvl1pPr>
          </a:lstStyle>
          <a:p>
            <a:fld id="{86F590AD-41CF-48A8-9858-E376C99D0C3D}" type="datetimeFigureOut">
              <a:rPr lang="en-US" smtClean="0"/>
              <a:t>6/24/2020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256" cy="464820"/>
          </a:xfrm>
          <a:prstGeom prst="rect">
            <a:avLst/>
          </a:prstGeom>
        </p:spPr>
        <p:txBody>
          <a:bodyPr vert="horz" lIns="92462" tIns="46232" rIns="92462" bIns="4623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553" y="8829968"/>
            <a:ext cx="3037255" cy="464820"/>
          </a:xfrm>
          <a:prstGeom prst="rect">
            <a:avLst/>
          </a:prstGeom>
        </p:spPr>
        <p:txBody>
          <a:bodyPr vert="horz" lIns="92462" tIns="46232" rIns="92462" bIns="46232" rtlCol="0" anchor="b"/>
          <a:lstStyle>
            <a:lvl1pPr algn="r">
              <a:defRPr sz="1200"/>
            </a:lvl1pPr>
          </a:lstStyle>
          <a:p>
            <a:fld id="{6AAA6FC1-9862-4C66-A6B7-D37BACF8AA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06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8" tIns="45726" rIns="91448" bIns="4572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2" y="0"/>
            <a:ext cx="3037840" cy="464820"/>
          </a:xfrm>
          <a:prstGeom prst="rect">
            <a:avLst/>
          </a:prstGeom>
        </p:spPr>
        <p:txBody>
          <a:bodyPr vert="horz" lIns="91448" tIns="45726" rIns="91448" bIns="45726" rtlCol="0"/>
          <a:lstStyle>
            <a:lvl1pPr algn="r">
              <a:defRPr sz="1200"/>
            </a:lvl1pPr>
          </a:lstStyle>
          <a:p>
            <a:fld id="{B6FBE697-7D63-422A-8436-0FAB199F6374}" type="datetimeFigureOut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8" tIns="45726" rIns="91448" bIns="4572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8" tIns="45726" rIns="91448" bIns="457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1448" tIns="45726" rIns="91448" bIns="4572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2" y="8829968"/>
            <a:ext cx="3037840" cy="464820"/>
          </a:xfrm>
          <a:prstGeom prst="rect">
            <a:avLst/>
          </a:prstGeom>
        </p:spPr>
        <p:txBody>
          <a:bodyPr vert="horz" lIns="91448" tIns="45726" rIns="91448" bIns="45726" rtlCol="0" anchor="b"/>
          <a:lstStyle>
            <a:lvl1pPr algn="r">
              <a:defRPr sz="1200"/>
            </a:lvl1pPr>
          </a:lstStyle>
          <a:p>
            <a:fld id="{B3127710-0234-4C58-B272-996727D805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259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27710-0234-4C58-B272-996727D8053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32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258F-FFE4-4558-98E5-F92C192EB5DA}" type="datetime1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-1" y="0"/>
            <a:ext cx="9144001" cy="1676400"/>
            <a:chOff x="-1" y="0"/>
            <a:chExt cx="9144001" cy="1676400"/>
          </a:xfrm>
        </p:grpSpPr>
        <p:pic>
          <p:nvPicPr>
            <p:cNvPr id="19" name="Picture 6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1247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Rectangle 19"/>
            <p:cNvSpPr/>
            <p:nvPr userDrawn="1"/>
          </p:nvSpPr>
          <p:spPr>
            <a:xfrm>
              <a:off x="0" y="1219200"/>
              <a:ext cx="9144000" cy="2286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0" y="1447800"/>
              <a:ext cx="9144000" cy="228600"/>
            </a:xfrm>
            <a:prstGeom prst="rect">
              <a:avLst/>
            </a:prstGeom>
            <a:solidFill>
              <a:srgbClr val="F9E2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TextBox 7"/>
            <p:cNvSpPr txBox="1">
              <a:spLocks noChangeArrowheads="1"/>
            </p:cNvSpPr>
            <p:nvPr userDrawn="1"/>
          </p:nvSpPr>
          <p:spPr bwMode="auto">
            <a:xfrm>
              <a:off x="2895600" y="323850"/>
              <a:ext cx="5867400" cy="92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F4F3E0"/>
                  </a:solidFill>
                </a:rPr>
                <a:t>US Department of the Interior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600" b="1" dirty="0">
                  <a:solidFill>
                    <a:srgbClr val="663300"/>
                  </a:solidFill>
                </a:rPr>
                <a:t>Indian Affairs</a:t>
              </a:r>
            </a:p>
          </p:txBody>
        </p:sp>
        <p:pic>
          <p:nvPicPr>
            <p:cNvPr id="23" name="Picture 17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1163080"/>
              <a:ext cx="9144001" cy="208520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48199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B3BA-7A50-44A6-81AB-CF1D34C4E41F}" type="datetime1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992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2B25-8F97-40F9-BCF1-4A22642A731E}" type="datetime1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9B63-6170-45B4-BB4D-655C6F59CC71}" type="datetime1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02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3EE2-300A-4A31-87B9-7B55F6BC1364}" type="datetime1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21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859A-29FC-4588-B62F-11789466D5FA}" type="datetime1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36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2B4F-A0C1-4613-8DE6-41FD3107C6C1}" type="datetime1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305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2A6C5-A795-4881-9E95-84FAE62294C3}" type="datetime1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12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D61F-26D3-4656-A157-2FC8B07AF0A9}" type="datetime1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22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E328D-0691-4332-A4B1-7ADFF2CCEA41}" type="datetime1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204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34739-51E7-4C10-999F-FFB9ACFDD51C}" type="datetime1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1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05381-E94D-46E6-AE97-86708AC3BF79}" type="datetime1">
              <a:rPr lang="en-US" smtClean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4D3A3-716F-44E4-BD7E-08C32B49D6DD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-1" y="0"/>
            <a:ext cx="9144001" cy="1485900"/>
            <a:chOff x="-1" y="0"/>
            <a:chExt cx="9144001" cy="1485900"/>
          </a:xfrm>
        </p:grpSpPr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457200" y="427038"/>
              <a:ext cx="8229600" cy="411162"/>
            </a:xfrm>
            <a:prstGeom prst="rect">
              <a:avLst/>
            </a:prstGeom>
          </p:spPr>
          <p:txBody>
            <a:bodyPr rtlCol="0">
              <a:normAutofit fontScale="6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en-US" dirty="0">
                  <a:solidFill>
                    <a:srgbClr val="3E1F00"/>
                  </a:solidFill>
                </a:rPr>
                <a:t>Title</a:t>
              </a:r>
            </a:p>
          </p:txBody>
        </p:sp>
        <p:sp>
          <p:nvSpPr>
            <p:cNvPr id="14" name="Rectangle 5"/>
            <p:cNvSpPr>
              <a:spLocks noChangeArrowheads="1"/>
            </p:cNvSpPr>
            <p:nvPr userDrawn="1"/>
          </p:nvSpPr>
          <p:spPr bwMode="auto">
            <a:xfrm rot="5400000">
              <a:off x="3886198" y="-3886198"/>
              <a:ext cx="1371604" cy="9144000"/>
            </a:xfrm>
            <a:prstGeom prst="rect">
              <a:avLst/>
            </a:prstGeom>
            <a:gradFill flip="none" rotWithShape="1">
              <a:gsLst>
                <a:gs pos="29000">
                  <a:schemeClr val="accent6">
                    <a:lumMod val="75000"/>
                  </a:schemeClr>
                </a:gs>
                <a:gs pos="0">
                  <a:schemeClr val="tx1">
                    <a:lumMod val="75000"/>
                    <a:lumOff val="25000"/>
                  </a:schemeClr>
                </a:gs>
                <a:gs pos="16000">
                  <a:schemeClr val="accent6">
                    <a:lumMod val="50000"/>
                  </a:schemeClr>
                </a:gs>
                <a:gs pos="63000">
                  <a:schemeClr val="bg1"/>
                </a:gs>
                <a:gs pos="94000">
                  <a:schemeClr val="bg1">
                    <a:alpha val="60000"/>
                  </a:schemeClr>
                </a:gs>
                <a:gs pos="42000">
                  <a:schemeClr val="accent6">
                    <a:lumMod val="60000"/>
                    <a:lumOff val="4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pic>
          <p:nvPicPr>
            <p:cNvPr id="15" name="Picture 12" descr="http://ts2.mm.bing.net/th?id=HN.608052551864549985&amp;pid=1.7"/>
            <p:cNvPicPr>
              <a:picLocks noChangeAspect="1" noChangeArrowheads="1"/>
            </p:cNvPicPr>
            <p:nvPr userDrawn="1"/>
          </p:nvPicPr>
          <p:blipFill>
            <a:blip r:embed="rId13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90600" y="279400"/>
              <a:ext cx="609600" cy="63500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0" descr="http://homepages.se.edu/library/files/2012/08/indianBureau_of_indian_affairs_seal_n11288.gif"/>
            <p:cNvPicPr>
              <a:picLocks noChangeAspect="1" noChangeArrowheads="1"/>
            </p:cNvPicPr>
            <p:nvPr userDrawn="1"/>
          </p:nvPicPr>
          <p:blipFill>
            <a:blip r:embed="rId14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3038" y="249238"/>
              <a:ext cx="688975" cy="68580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Rectangle 16"/>
            <p:cNvSpPr/>
            <p:nvPr userDrawn="1"/>
          </p:nvSpPr>
          <p:spPr>
            <a:xfrm rot="10800000">
              <a:off x="0" y="1066800"/>
              <a:ext cx="9144000" cy="15081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0" y="1371600"/>
              <a:ext cx="9144000" cy="114300"/>
            </a:xfrm>
            <a:prstGeom prst="rect">
              <a:avLst/>
            </a:prstGeom>
            <a:solidFill>
              <a:srgbClr val="F9E2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pic>
          <p:nvPicPr>
            <p:cNvPr id="19" name="Picture 17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1163080"/>
              <a:ext cx="9144001" cy="208520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49743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ryan.Shade@sol.doi.gov" TargetMode="External"/><Relationship Id="rId2" Type="http://schemas.openxmlformats.org/officeDocument/2006/relationships/hyperlink" Target="mailto:Judith.Wilson@bi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2057400"/>
            <a:ext cx="8948928" cy="3429000"/>
          </a:xfrm>
        </p:spPr>
        <p:txBody>
          <a:bodyPr anchor="ctr"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9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Framework for a P.L. 93-638 Section 105(</a:t>
            </a:r>
            <a:r>
              <a:rPr lang="en-US" sz="29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</a:t>
            </a:r>
            <a:r>
              <a:rPr lang="en-US" sz="29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Lease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900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en-US" sz="1400" b="1" dirty="0">
              <a:solidFill>
                <a:schemeClr val="tx1"/>
              </a:solidFill>
            </a:endParaRPr>
          </a:p>
          <a:p>
            <a:endParaRPr lang="en-US" sz="1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Facility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Location </a:t>
            </a:r>
            <a:r>
              <a:rPr lang="en-US" sz="2000" dirty="0"/>
              <a:t>and address; </a:t>
            </a:r>
          </a:p>
          <a:p>
            <a:r>
              <a:rPr lang="en-US" sz="2000" dirty="0" smtClean="0"/>
              <a:t>Architectural </a:t>
            </a:r>
            <a:r>
              <a:rPr lang="en-US" sz="2000" dirty="0"/>
              <a:t>floorplan showing gross square footage for all floors; </a:t>
            </a:r>
          </a:p>
          <a:p>
            <a:r>
              <a:rPr lang="en-US" sz="2000" dirty="0" smtClean="0"/>
              <a:t>In-service </a:t>
            </a:r>
            <a:r>
              <a:rPr lang="en-US" sz="2000" dirty="0"/>
              <a:t>date of the facility (i.e. certificate of occupancy date</a:t>
            </a:r>
            <a:r>
              <a:rPr lang="en-US" sz="2000" dirty="0" smtClean="0"/>
              <a:t>);</a:t>
            </a:r>
            <a:endParaRPr lang="en-US" sz="2000" dirty="0"/>
          </a:p>
          <a:p>
            <a:r>
              <a:rPr lang="en-US" sz="2000" dirty="0" smtClean="0"/>
              <a:t>Identification of all </a:t>
            </a:r>
            <a:r>
              <a:rPr lang="en-US" sz="2000" dirty="0"/>
              <a:t>programs/departments on the floor plan, </a:t>
            </a:r>
            <a:r>
              <a:rPr lang="en-US" sz="2000" dirty="0" smtClean="0"/>
              <a:t>and if </a:t>
            </a:r>
            <a:r>
              <a:rPr lang="en-US" sz="2000" dirty="0"/>
              <a:t>more than one tenant occupies the facility, identification </a:t>
            </a:r>
            <a:r>
              <a:rPr lang="en-US" sz="2000" dirty="0" smtClean="0"/>
              <a:t>of </a:t>
            </a:r>
            <a:r>
              <a:rPr lang="en-US" sz="2000" dirty="0"/>
              <a:t>square footage used in performance of the ISDEAA agreement or 297 grant</a:t>
            </a:r>
            <a:r>
              <a:rPr lang="en-US" sz="2000" dirty="0" smtClean="0"/>
              <a:t>;</a:t>
            </a:r>
            <a:endParaRPr lang="en-US" sz="2000" dirty="0"/>
          </a:p>
          <a:p>
            <a:r>
              <a:rPr lang="en-US" sz="2000" dirty="0" smtClean="0"/>
              <a:t>A </a:t>
            </a:r>
            <a:r>
              <a:rPr lang="en-US" sz="2000" dirty="0"/>
              <a:t>certified copy of loan agreement and P&amp;I payment schedule for the duration of the loan if requesting 1) depreciation, and/or 2) </a:t>
            </a:r>
            <a:r>
              <a:rPr lang="en-US" sz="2000" dirty="0" smtClean="0"/>
              <a:t>P&amp;I</a:t>
            </a:r>
            <a:r>
              <a:rPr lang="en-US" sz="2000" dirty="0"/>
              <a:t>;</a:t>
            </a:r>
          </a:p>
          <a:p>
            <a:r>
              <a:rPr lang="en-US" sz="2000" dirty="0" smtClean="0"/>
              <a:t>Recent </a:t>
            </a:r>
            <a:r>
              <a:rPr lang="en-US" sz="2000" dirty="0"/>
              <a:t>photos of facility interior and exterior; </a:t>
            </a:r>
          </a:p>
          <a:p>
            <a:r>
              <a:rPr lang="en-US" sz="2000" dirty="0"/>
              <a:t>R</a:t>
            </a:r>
            <a:r>
              <a:rPr lang="en-US" sz="2000" dirty="0" smtClean="0"/>
              <a:t>ecent </a:t>
            </a:r>
            <a:r>
              <a:rPr lang="en-US" sz="2000" dirty="0"/>
              <a:t>inspection report of the condition of the facility; </a:t>
            </a:r>
          </a:p>
          <a:p>
            <a:r>
              <a:rPr lang="en-US" sz="2000" dirty="0" smtClean="0"/>
              <a:t>Tribal </a:t>
            </a:r>
            <a:r>
              <a:rPr lang="en-US" sz="2000" dirty="0"/>
              <a:t>information regarding contract support cost considerations for the building identified in the lease to ensure no duplicative costs are </a:t>
            </a:r>
            <a:r>
              <a:rPr lang="en-US" sz="2000" dirty="0" smtClean="0"/>
              <a:t>claimed;</a:t>
            </a:r>
          </a:p>
          <a:p>
            <a:r>
              <a:rPr lang="en-US" sz="2000" dirty="0" smtClean="0"/>
              <a:t>Proof </a:t>
            </a:r>
            <a:r>
              <a:rPr lang="en-US" sz="2000" dirty="0"/>
              <a:t>of </a:t>
            </a:r>
            <a:r>
              <a:rPr lang="en-US" sz="2000" dirty="0" smtClean="0"/>
              <a:t>Ownership:  </a:t>
            </a:r>
            <a:r>
              <a:rPr lang="en-US" sz="2000" dirty="0"/>
              <a:t>Proof of mortgage, title, or loan; q</a:t>
            </a:r>
            <a:r>
              <a:rPr lang="en-US" sz="2000" dirty="0" smtClean="0"/>
              <a:t>uitclaim </a:t>
            </a:r>
            <a:r>
              <a:rPr lang="en-US" sz="2000" dirty="0"/>
              <a:t>or warranty deed; or l</a:t>
            </a:r>
            <a:r>
              <a:rPr lang="en-US" sz="2000" dirty="0" smtClean="0"/>
              <a:t>ease </a:t>
            </a:r>
            <a:r>
              <a:rPr lang="en-US" sz="2000" dirty="0"/>
              <a:t>agreement if sub-leasing to IA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21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Scope and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IA will work with the office </a:t>
            </a:r>
            <a:r>
              <a:rPr lang="en-US" dirty="0"/>
              <a:t>or program being contracted/compacted and the appropriate Awarding Official (AO) to ensure the leased facility meets necessary program requirements, dimensions, square footage, and the purpose indicated in the tribal request for the </a:t>
            </a:r>
            <a:r>
              <a:rPr lang="en-US" dirty="0" smtClean="0"/>
              <a:t>space.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978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Review of Materials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IA, Office </a:t>
            </a:r>
            <a:r>
              <a:rPr lang="en-US" dirty="0"/>
              <a:t>of the Facilities, Property and Safety </a:t>
            </a:r>
            <a:r>
              <a:rPr lang="en-US" dirty="0" smtClean="0"/>
              <a:t>Management, Real </a:t>
            </a:r>
            <a:r>
              <a:rPr lang="en-US" dirty="0"/>
              <a:t>Property Leasing (RPL) </a:t>
            </a:r>
            <a:r>
              <a:rPr lang="en-US" dirty="0" smtClean="0"/>
              <a:t>will: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versee </a:t>
            </a:r>
            <a:r>
              <a:rPr lang="en-US" dirty="0"/>
              <a:t>the review of the </a:t>
            </a:r>
            <a:r>
              <a:rPr lang="en-US" dirty="0" smtClean="0"/>
              <a:t>105(</a:t>
            </a:r>
            <a:r>
              <a:rPr lang="en-US" i="1" dirty="0"/>
              <a:t>l</a:t>
            </a:r>
            <a:r>
              <a:rPr lang="en-US" dirty="0" smtClean="0"/>
              <a:t>) </a:t>
            </a:r>
            <a:r>
              <a:rPr lang="en-US" dirty="0"/>
              <a:t>lease proposals from </a:t>
            </a:r>
            <a:r>
              <a:rPr lang="en-US" dirty="0" smtClean="0"/>
              <a:t>T/TOs;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erve </a:t>
            </a:r>
            <a:r>
              <a:rPr lang="en-US" dirty="0"/>
              <a:t>as the primary point-of-contact for questions about 105(</a:t>
            </a:r>
            <a:r>
              <a:rPr lang="en-US" i="1" dirty="0"/>
              <a:t>l</a:t>
            </a:r>
            <a:r>
              <a:rPr lang="en-US" dirty="0"/>
              <a:t>) lease </a:t>
            </a:r>
            <a:r>
              <a:rPr lang="en-US" dirty="0" smtClean="0"/>
              <a:t>compensation;</a:t>
            </a:r>
          </a:p>
          <a:p>
            <a:pPr lvl="1"/>
            <a:r>
              <a:rPr lang="en-US" dirty="0" smtClean="0"/>
              <a:t>Coordinate </a:t>
            </a:r>
            <a:r>
              <a:rPr lang="en-US" dirty="0"/>
              <a:t>with the BIA, OSD, OSG or BIE on finalizing 105(</a:t>
            </a:r>
            <a:r>
              <a:rPr lang="en-US" i="1" dirty="0"/>
              <a:t>l</a:t>
            </a:r>
            <a:r>
              <a:rPr lang="en-US" dirty="0"/>
              <a:t>) lease proposals and </a:t>
            </a:r>
            <a:r>
              <a:rPr lang="en-US" dirty="0" smtClean="0"/>
              <a:t>ensuring </a:t>
            </a:r>
            <a:r>
              <a:rPr lang="en-US" dirty="0"/>
              <a:t>reasonable and non-duplicative lease compensation.   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/>
              <a:t>Office of the Solicitor Division of Indian Affairs Headquarters Office </a:t>
            </a:r>
            <a:r>
              <a:rPr lang="en-US" dirty="0" smtClean="0"/>
              <a:t>conducts </a:t>
            </a:r>
            <a:r>
              <a:rPr lang="en-US" dirty="0"/>
              <a:t>a legal sufficiency review prior to execution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76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Lease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lease agreement will be executed </a:t>
            </a:r>
            <a:r>
              <a:rPr lang="en-US" dirty="0" smtClean="0"/>
              <a:t>by: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designated approving </a:t>
            </a:r>
            <a:r>
              <a:rPr lang="en-US" dirty="0" smtClean="0"/>
              <a:t>official, </a:t>
            </a:r>
            <a:endParaRPr lang="en-US" dirty="0"/>
          </a:p>
          <a:p>
            <a:pPr lvl="1"/>
            <a:r>
              <a:rPr lang="en-US" dirty="0" smtClean="0"/>
              <a:t>An RPL representative,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IA Program Office, and </a:t>
            </a:r>
            <a:endParaRPr lang="en-US" dirty="0" smtClean="0"/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T/TO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awarding official will incorporate the 105(</a:t>
            </a:r>
            <a:r>
              <a:rPr lang="en-US" i="1" dirty="0"/>
              <a:t>l</a:t>
            </a:r>
            <a:r>
              <a:rPr lang="en-US" dirty="0"/>
              <a:t>) lease agreement </a:t>
            </a:r>
            <a:r>
              <a:rPr lang="en-US" dirty="0" smtClean="0"/>
              <a:t>into the </a:t>
            </a:r>
            <a:r>
              <a:rPr lang="en-US" dirty="0"/>
              <a:t>ISDEAA agreement or 297 grant </a:t>
            </a:r>
            <a:r>
              <a:rPr lang="en-US" dirty="0" smtClean="0"/>
              <a:t>by:</a:t>
            </a:r>
          </a:p>
          <a:p>
            <a:pPr lvl="1"/>
            <a:r>
              <a:rPr lang="en-US" dirty="0" smtClean="0"/>
              <a:t>Amending</a:t>
            </a:r>
            <a:r>
              <a:rPr lang="en-US" dirty="0"/>
              <a:t> the ISDEAA agreement or 297 </a:t>
            </a:r>
            <a:r>
              <a:rPr lang="en-US" dirty="0" smtClean="0"/>
              <a:t>grant; and </a:t>
            </a:r>
          </a:p>
          <a:p>
            <a:pPr lvl="1"/>
            <a:r>
              <a:rPr lang="en-US" dirty="0" smtClean="0"/>
              <a:t>Attaching the 105(</a:t>
            </a:r>
            <a:r>
              <a:rPr lang="en-US" i="1" dirty="0" smtClean="0"/>
              <a:t>l</a:t>
            </a:r>
            <a:r>
              <a:rPr lang="en-US" dirty="0" smtClean="0"/>
              <a:t>) lease to the ISDEAA agreement or 297 grant.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078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dirty="0" smtClean="0"/>
              <a:t>Judith Wilson, Director of Office of Facilities, Property, and Safety Management at </a:t>
            </a:r>
            <a:r>
              <a:rPr lang="en-US" dirty="0" smtClean="0">
                <a:hlinkClick r:id="rId2"/>
              </a:rPr>
              <a:t>Judith.Wilson@bia.gov</a:t>
            </a:r>
            <a:r>
              <a:rPr lang="en-US" dirty="0" smtClean="0"/>
              <a:t> with copy to </a:t>
            </a:r>
            <a:r>
              <a:rPr lang="en-US" dirty="0" smtClean="0">
                <a:hlinkClick r:id="rId3"/>
              </a:rPr>
              <a:t>Bryan.Shade@sol.doi.gov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793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dirty="0" smtClean="0"/>
              <a:t>Presentation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What is a Section 105(</a:t>
            </a:r>
            <a:r>
              <a:rPr lang="en-US" i="1" dirty="0" smtClean="0"/>
              <a:t>l</a:t>
            </a:r>
            <a:r>
              <a:rPr lang="en-US" dirty="0" smtClean="0"/>
              <a:t>) lease?</a:t>
            </a:r>
          </a:p>
          <a:p>
            <a:endParaRPr lang="en-US" dirty="0" smtClean="0"/>
          </a:p>
          <a:p>
            <a:r>
              <a:rPr lang="en-US" dirty="0" smtClean="0"/>
              <a:t>IA Framework Approach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494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6533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dirty="0"/>
              <a:t>What is a 105(</a:t>
            </a:r>
            <a:r>
              <a:rPr lang="en-US" sz="3600" i="1" dirty="0"/>
              <a:t>l</a:t>
            </a:r>
            <a:r>
              <a:rPr lang="en-US" sz="3600" dirty="0"/>
              <a:t>) “lease”?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3063168"/>
          </a:xfrm>
        </p:spPr>
        <p:txBody>
          <a:bodyPr>
            <a:noAutofit/>
          </a:bodyPr>
          <a:lstStyle/>
          <a:p>
            <a:pPr marL="457200" indent="-457200"/>
            <a:r>
              <a:rPr lang="en-US" sz="2800" dirty="0" smtClean="0"/>
              <a:t>Leases under Section 105(</a:t>
            </a:r>
            <a:r>
              <a:rPr lang="en-US" sz="2800" i="1" dirty="0" smtClean="0"/>
              <a:t>l</a:t>
            </a:r>
            <a:r>
              <a:rPr lang="en-US" sz="2800" dirty="0" smtClean="0"/>
              <a:t>) of P.L. 93-638:</a:t>
            </a:r>
          </a:p>
          <a:p>
            <a:pPr marL="400050" lvl="1" indent="0">
              <a:buNone/>
            </a:pPr>
            <a:r>
              <a:rPr lang="en-US" sz="3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 </a:t>
            </a:r>
            <a:r>
              <a:rPr lang="en-US" dirty="0" smtClean="0">
                <a:sym typeface="Wingdings" panose="05000000000000000000" pitchFamily="2" charset="2"/>
              </a:rPr>
              <a:t>A</a:t>
            </a:r>
            <a:r>
              <a:rPr lang="en-US" dirty="0" smtClean="0"/>
              <a:t>re </a:t>
            </a:r>
            <a:r>
              <a:rPr lang="en-US" dirty="0"/>
              <a:t>not </a:t>
            </a:r>
            <a:r>
              <a:rPr lang="en-US" dirty="0" smtClean="0"/>
              <a:t>traditional leases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r>
              <a:rPr lang="en-US" dirty="0" smtClean="0"/>
              <a:t> Are </a:t>
            </a:r>
            <a:r>
              <a:rPr lang="en-US" dirty="0"/>
              <a:t>facility cost agreements that compensate the </a:t>
            </a:r>
            <a:r>
              <a:rPr lang="en-US" dirty="0" smtClean="0"/>
              <a:t>T/TO* owner </a:t>
            </a:r>
            <a:r>
              <a:rPr lang="en-US" dirty="0"/>
              <a:t>for facility operational </a:t>
            </a:r>
            <a:r>
              <a:rPr lang="en-US" dirty="0" smtClean="0"/>
              <a:t>expenses associated with using the facility to administer </a:t>
            </a:r>
            <a:r>
              <a:rPr lang="en-US" dirty="0"/>
              <a:t>or </a:t>
            </a:r>
            <a:r>
              <a:rPr lang="en-US" dirty="0" smtClean="0"/>
              <a:t>deliver P.L. 93-638 (ISDEAA) contracted/compacted services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sz="2000" dirty="0" smtClean="0"/>
              <a:t>*Tribe or Tribal organization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582930" lvl="1" indent="-4572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03EB-B389-42D5-A073-94F53A11DA1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4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6533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dirty="0"/>
              <a:t>105(</a:t>
            </a:r>
            <a:r>
              <a:rPr lang="en-US" sz="3600" i="1" dirty="0"/>
              <a:t>l</a:t>
            </a:r>
            <a:r>
              <a:rPr lang="en-US" sz="3600" dirty="0"/>
              <a:t>) Lease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3063168"/>
          </a:xfrm>
        </p:spPr>
        <p:txBody>
          <a:bodyPr>
            <a:noAutofit/>
          </a:bodyPr>
          <a:lstStyle/>
          <a:p>
            <a:pPr marL="457200" indent="-457200"/>
            <a:r>
              <a:rPr lang="en-US" sz="2600" dirty="0" smtClean="0"/>
              <a:t>Regulatory requirements for 105(l) leases are at:</a:t>
            </a:r>
          </a:p>
          <a:p>
            <a:pPr marL="857250" lvl="1" indent="-457200"/>
            <a:r>
              <a:rPr lang="en-US" sz="2600" dirty="0" smtClean="0"/>
              <a:t>25 CFR 900, Subpart H (Lease of Tribally-Owned Buildings by the Secretary), which consists of Sections 900.69 to 900.74</a:t>
            </a:r>
            <a:endParaRPr lang="en-US" sz="2600" dirty="0"/>
          </a:p>
          <a:p>
            <a:r>
              <a:rPr lang="en-US" sz="2600" dirty="0" smtClean="0"/>
              <a:t>T/TO </a:t>
            </a:r>
            <a:r>
              <a:rPr lang="en-US" sz="2600" dirty="0"/>
              <a:t>must have one of the following: </a:t>
            </a:r>
          </a:p>
          <a:p>
            <a:pPr marL="457200" lvl="1" indent="0">
              <a:buNone/>
            </a:pPr>
            <a:r>
              <a:rPr lang="en-US" sz="2600" dirty="0" smtClean="0"/>
              <a:t>	(</a:t>
            </a:r>
            <a:r>
              <a:rPr lang="en-US" sz="2600" dirty="0"/>
              <a:t>1) title to the facility, </a:t>
            </a:r>
          </a:p>
          <a:p>
            <a:pPr marL="457200" lvl="1" indent="0">
              <a:buNone/>
            </a:pPr>
            <a:r>
              <a:rPr lang="en-US" sz="2600" dirty="0" smtClean="0"/>
              <a:t>	(</a:t>
            </a:r>
            <a:r>
              <a:rPr lang="en-US" sz="2600" dirty="0"/>
              <a:t>2) a leasehold interest in the facility, or </a:t>
            </a:r>
          </a:p>
          <a:p>
            <a:pPr marL="457200" lvl="1" indent="0">
              <a:buNone/>
            </a:pPr>
            <a:r>
              <a:rPr lang="en-US" sz="2600" dirty="0" smtClean="0"/>
              <a:t>	(</a:t>
            </a:r>
            <a:r>
              <a:rPr lang="en-US" sz="2600" dirty="0"/>
              <a:t>3) a trust interest in the facility </a:t>
            </a:r>
            <a:endParaRPr lang="en-US" sz="2600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The facility must be used to carry out an ISDEAA compact/contract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03EB-B389-42D5-A073-94F53A11DA1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2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6533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dirty="0"/>
              <a:t>105(</a:t>
            </a:r>
            <a:r>
              <a:rPr lang="en-US" sz="3600" i="1" dirty="0"/>
              <a:t>l</a:t>
            </a:r>
            <a:r>
              <a:rPr lang="en-US" sz="3600" dirty="0"/>
              <a:t>) Lease </a:t>
            </a:r>
            <a:r>
              <a:rPr lang="en-US" sz="3600" dirty="0" smtClean="0"/>
              <a:t>Requirements (cont’d)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3063168"/>
          </a:xfrm>
        </p:spPr>
        <p:txBody>
          <a:bodyPr>
            <a:noAutofit/>
          </a:bodyPr>
          <a:lstStyle/>
          <a:p>
            <a:pPr marL="457200" indent="-457200"/>
            <a:r>
              <a:rPr lang="en-US" sz="2400" dirty="0" smtClean="0"/>
              <a:t>105(</a:t>
            </a:r>
            <a:r>
              <a:rPr lang="en-US" sz="2400" i="1" dirty="0" smtClean="0"/>
              <a:t>l</a:t>
            </a:r>
            <a:r>
              <a:rPr lang="en-US" sz="2400" dirty="0"/>
              <a:t>) lease proposals must </a:t>
            </a:r>
            <a:r>
              <a:rPr lang="en-US" sz="2400" dirty="0" smtClean="0"/>
              <a:t>request that compensation be based on one of the following:</a:t>
            </a:r>
            <a:endParaRPr lang="en-US" sz="2400" dirty="0"/>
          </a:p>
          <a:p>
            <a:pPr marL="1257300" lvl="1" indent="-514350">
              <a:buFont typeface="+mj-lt"/>
              <a:buAutoNum type="alphaLcPeriod"/>
            </a:pPr>
            <a:r>
              <a:rPr lang="en-US" sz="2400" dirty="0"/>
              <a:t>F</a:t>
            </a:r>
            <a:r>
              <a:rPr lang="en-US" sz="2400" dirty="0" smtClean="0"/>
              <a:t>air </a:t>
            </a:r>
            <a:r>
              <a:rPr lang="en-US" sz="2400" dirty="0"/>
              <a:t>market </a:t>
            </a:r>
            <a:r>
              <a:rPr lang="en-US" sz="2400" dirty="0" smtClean="0"/>
              <a:t>rental;</a:t>
            </a:r>
            <a:endParaRPr lang="en-US" sz="2400" dirty="0"/>
          </a:p>
          <a:p>
            <a:pPr marL="1255712" lvl="1" indent="-514350">
              <a:buFont typeface="+mj-lt"/>
              <a:buAutoNum type="alphaLcPeriod"/>
            </a:pPr>
            <a:r>
              <a:rPr lang="en-US" sz="2400" dirty="0" smtClean="0"/>
              <a:t>A combination </a:t>
            </a:r>
            <a:r>
              <a:rPr lang="en-US" sz="2400" dirty="0"/>
              <a:t>of </a:t>
            </a:r>
            <a:r>
              <a:rPr lang="en-US" sz="2400" dirty="0" smtClean="0"/>
              <a:t>cost elements listed in 25 CFR Section 900.70 </a:t>
            </a:r>
            <a:r>
              <a:rPr lang="en-US" sz="2400" dirty="0"/>
              <a:t>and fair market </a:t>
            </a:r>
            <a:r>
              <a:rPr lang="en-US" sz="2400" dirty="0" smtClean="0"/>
              <a:t>rental; </a:t>
            </a:r>
            <a:r>
              <a:rPr lang="en-US" sz="2400" dirty="0"/>
              <a:t>or</a:t>
            </a:r>
          </a:p>
          <a:p>
            <a:pPr marL="1257300" lvl="1" indent="-514350">
              <a:buFont typeface="+mj-lt"/>
              <a:buAutoNum type="alphaLcPeriod"/>
            </a:pPr>
            <a:r>
              <a:rPr lang="en-US" sz="2400" dirty="0"/>
              <a:t>T</a:t>
            </a:r>
            <a:r>
              <a:rPr lang="en-US" sz="2400" dirty="0" smtClean="0"/>
              <a:t>he cost elements listed in Section 900.70 only.</a:t>
            </a:r>
            <a:endParaRPr lang="en-US" sz="2400" dirty="0"/>
          </a:p>
          <a:p>
            <a:pPr marL="457200" indent="-457200"/>
            <a:r>
              <a:rPr lang="en-US" sz="2400" dirty="0" smtClean="0"/>
              <a:t>The cost elements at 900.70(a)-(h) include:  </a:t>
            </a:r>
            <a:r>
              <a:rPr lang="en-US" sz="2400" dirty="0"/>
              <a:t>rent, depreciation, reserve, P&amp;I, </a:t>
            </a:r>
            <a:r>
              <a:rPr lang="en-US" sz="2400" dirty="0" smtClean="0"/>
              <a:t>O&amp;M, </a:t>
            </a:r>
            <a:r>
              <a:rPr lang="en-US" sz="2400" dirty="0"/>
              <a:t>unscheduled </a:t>
            </a:r>
            <a:r>
              <a:rPr lang="en-US" sz="2400" dirty="0" smtClean="0"/>
              <a:t>and scheduled </a:t>
            </a:r>
            <a:r>
              <a:rPr lang="en-US" sz="2400" dirty="0"/>
              <a:t>maintenance, security services, management fees, </a:t>
            </a:r>
            <a:r>
              <a:rPr lang="en-US" sz="2400" dirty="0" smtClean="0"/>
              <a:t>and other </a:t>
            </a:r>
            <a:r>
              <a:rPr lang="en-US" sz="2400" dirty="0"/>
              <a:t>reasonable </a:t>
            </a:r>
            <a:r>
              <a:rPr lang="en-US" sz="2400" dirty="0" smtClean="0"/>
              <a:t>costs. </a:t>
            </a:r>
          </a:p>
          <a:p>
            <a:pPr marL="457200" indent="-457200"/>
            <a:r>
              <a:rPr lang="en-US" sz="2400" dirty="0" smtClean="0"/>
              <a:t>Costs included in compensation must be reasonable and not duplicative.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582930" lvl="1" indent="-4572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03EB-B389-42D5-A073-94F53A11DA1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9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6934200" cy="1066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Status of Implementation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Interior has signed </a:t>
            </a:r>
            <a:r>
              <a:rPr lang="en-US" dirty="0"/>
              <a:t>105(</a:t>
            </a:r>
            <a:r>
              <a:rPr lang="en-US" i="1" dirty="0"/>
              <a:t>l</a:t>
            </a:r>
            <a:r>
              <a:rPr lang="en-US" dirty="0"/>
              <a:t>) agreements </a:t>
            </a:r>
            <a:r>
              <a:rPr lang="en-US" dirty="0" smtClean="0"/>
              <a:t>with: </a:t>
            </a:r>
          </a:p>
          <a:p>
            <a:pPr lvl="1"/>
            <a:r>
              <a:rPr lang="en-US" dirty="0" smtClean="0"/>
              <a:t>Gila River for the Gila Crossing </a:t>
            </a:r>
            <a:r>
              <a:rPr lang="en-US" dirty="0"/>
              <a:t>C</a:t>
            </a:r>
            <a:r>
              <a:rPr lang="en-US" dirty="0" smtClean="0"/>
              <a:t>ommunity School </a:t>
            </a:r>
          </a:p>
          <a:p>
            <a:pPr lvl="1"/>
            <a:r>
              <a:rPr lang="en-US" dirty="0" smtClean="0"/>
              <a:t>Red Lake Band of Chippewa Indians for a Criminal Justice Center</a:t>
            </a:r>
          </a:p>
          <a:p>
            <a:r>
              <a:rPr lang="en-US" dirty="0" smtClean="0"/>
              <a:t>These two successful negotiations provided opportunity to focus on two different facility types and apply the statutory and regulatory requirements.</a:t>
            </a:r>
          </a:p>
          <a:p>
            <a:r>
              <a:rPr lang="en-US" dirty="0" smtClean="0"/>
              <a:t>The review of materials in both cases were quite similar.</a:t>
            </a:r>
          </a:p>
          <a:p>
            <a:r>
              <a:rPr lang="en-US" dirty="0" smtClean="0"/>
              <a:t>They afforded us an opportunity develop a framework while anticipating future 105(</a:t>
            </a:r>
            <a:r>
              <a:rPr lang="en-US" i="1" dirty="0" smtClean="0"/>
              <a:t>l</a:t>
            </a:r>
            <a:r>
              <a:rPr lang="en-US" dirty="0" smtClean="0"/>
              <a:t>) requests.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286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Framework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IA is defining </a:t>
            </a:r>
            <a:r>
              <a:rPr lang="en-US" sz="2400" dirty="0"/>
              <a:t>an internal framework for accepting and reviewing lease </a:t>
            </a:r>
            <a:r>
              <a:rPr lang="en-US" sz="2400" dirty="0" smtClean="0"/>
              <a:t>requests, to be mindful of </a:t>
            </a:r>
            <a:r>
              <a:rPr lang="en-US" sz="2400" dirty="0"/>
              <a:t>the </a:t>
            </a:r>
            <a:r>
              <a:rPr lang="en-US" sz="2400" dirty="0" smtClean="0"/>
              <a:t>90-day </a:t>
            </a:r>
            <a:r>
              <a:rPr lang="en-US" sz="2400" dirty="0"/>
              <a:t>agreement </a:t>
            </a:r>
            <a:r>
              <a:rPr lang="en-US" sz="2400" dirty="0" smtClean="0"/>
              <a:t>requirement and </a:t>
            </a:r>
            <a:r>
              <a:rPr lang="en-US" sz="2400" dirty="0"/>
              <a:t>to </a:t>
            </a:r>
            <a:r>
              <a:rPr lang="en-US" sz="2400" dirty="0" smtClean="0"/>
              <a:t>address items </a:t>
            </a:r>
            <a:r>
              <a:rPr lang="en-US" sz="2400" dirty="0"/>
              <a:t>such as</a:t>
            </a:r>
            <a:endParaRPr lang="en-US" sz="2400" dirty="0" smtClean="0"/>
          </a:p>
          <a:p>
            <a:pPr lvl="1"/>
            <a:r>
              <a:rPr lang="en-US" sz="2400" dirty="0" smtClean="0"/>
              <a:t>The funding agreement vehicle </a:t>
            </a:r>
            <a:r>
              <a:rPr lang="en-US" sz="2400" dirty="0"/>
              <a:t>on which the </a:t>
            </a:r>
            <a:r>
              <a:rPr lang="en-US" sz="2400" dirty="0" smtClean="0"/>
              <a:t>lease </a:t>
            </a:r>
            <a:r>
              <a:rPr lang="en-US" sz="2400" dirty="0"/>
              <a:t>is </a:t>
            </a:r>
            <a:r>
              <a:rPr lang="en-US" sz="2400" dirty="0" smtClean="0"/>
              <a:t>based</a:t>
            </a:r>
          </a:p>
          <a:p>
            <a:pPr lvl="1"/>
            <a:r>
              <a:rPr lang="en-US" sz="2400" dirty="0"/>
              <a:t>Method for </a:t>
            </a:r>
            <a:r>
              <a:rPr lang="en-US" sz="2400" dirty="0" smtClean="0"/>
              <a:t>lease calculation </a:t>
            </a:r>
            <a:r>
              <a:rPr lang="en-US" sz="2400" dirty="0"/>
              <a:t>of </a:t>
            </a:r>
            <a:r>
              <a:rPr lang="en-US" sz="2400" dirty="0" smtClean="0"/>
              <a:t>lease </a:t>
            </a:r>
            <a:r>
              <a:rPr lang="en-US" sz="2400" dirty="0"/>
              <a:t>c</a:t>
            </a:r>
            <a:r>
              <a:rPr lang="en-US" sz="2400" dirty="0" smtClean="0"/>
              <a:t>ompensation</a:t>
            </a:r>
          </a:p>
          <a:p>
            <a:pPr lvl="1"/>
            <a:r>
              <a:rPr lang="en-US" sz="2400" dirty="0"/>
              <a:t>Facility d</a:t>
            </a:r>
            <a:r>
              <a:rPr lang="en-US" sz="2400" dirty="0" smtClean="0"/>
              <a:t>escription</a:t>
            </a:r>
          </a:p>
          <a:p>
            <a:pPr lvl="1"/>
            <a:r>
              <a:rPr lang="en-US" sz="2400" dirty="0"/>
              <a:t>Scope and </a:t>
            </a:r>
            <a:r>
              <a:rPr lang="en-US" sz="2400" dirty="0" smtClean="0"/>
              <a:t>purpose </a:t>
            </a:r>
            <a:r>
              <a:rPr lang="en-US" sz="2400" dirty="0"/>
              <a:t>of l</a:t>
            </a:r>
            <a:r>
              <a:rPr lang="en-US" sz="2400" dirty="0" smtClean="0"/>
              <a:t>ease</a:t>
            </a:r>
          </a:p>
          <a:p>
            <a:pPr lvl="1"/>
            <a:r>
              <a:rPr lang="en-US" sz="2400" dirty="0" smtClean="0"/>
              <a:t>Review of materials</a:t>
            </a:r>
          </a:p>
          <a:p>
            <a:pPr lvl="1"/>
            <a:r>
              <a:rPr lang="en-US" sz="2400" dirty="0" smtClean="0"/>
              <a:t>Negotiation</a:t>
            </a:r>
          </a:p>
          <a:p>
            <a:pPr lvl="1"/>
            <a:r>
              <a:rPr lang="en-US" sz="2400" dirty="0" smtClean="0"/>
              <a:t>Legal sufficiency review</a:t>
            </a:r>
          </a:p>
          <a:p>
            <a:pPr lvl="1"/>
            <a:r>
              <a:rPr lang="en-US" sz="2400" dirty="0" smtClean="0"/>
              <a:t>Lease execution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188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868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Funding Agreement Vehicle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000" dirty="0" smtClean="0"/>
              <a:t>IA office/program staff works </a:t>
            </a:r>
            <a:r>
              <a:rPr lang="en-US" sz="3000" dirty="0"/>
              <a:t>with </a:t>
            </a:r>
            <a:r>
              <a:rPr lang="en-US" sz="3000" dirty="0" smtClean="0"/>
              <a:t>the OSG/OSD/BIA/BIE staff* who serve the Regional </a:t>
            </a:r>
            <a:r>
              <a:rPr lang="en-US" sz="3000" dirty="0"/>
              <a:t>office </a:t>
            </a:r>
            <a:r>
              <a:rPr lang="en-US" sz="3000" dirty="0" smtClean="0"/>
              <a:t>to identify the funding agreement vehicle by determining whether:</a:t>
            </a:r>
          </a:p>
          <a:p>
            <a:pPr lvl="1"/>
            <a:r>
              <a:rPr lang="en-US" sz="3000" dirty="0" smtClean="0"/>
              <a:t>The 105(</a:t>
            </a:r>
            <a:r>
              <a:rPr lang="en-US" sz="3000" i="1" dirty="0" smtClean="0"/>
              <a:t>l</a:t>
            </a:r>
            <a:r>
              <a:rPr lang="en-US" sz="3000" dirty="0" smtClean="0"/>
              <a:t>) lease </a:t>
            </a:r>
            <a:r>
              <a:rPr lang="en-US" sz="3000" dirty="0"/>
              <a:t>request </a:t>
            </a:r>
            <a:r>
              <a:rPr lang="en-US" sz="3000" dirty="0" smtClean="0"/>
              <a:t>is for a facility that serves </a:t>
            </a:r>
            <a:r>
              <a:rPr lang="en-US" sz="3000" dirty="0"/>
              <a:t>to carry out </a:t>
            </a:r>
            <a:r>
              <a:rPr lang="en-US" sz="3000" dirty="0" smtClean="0"/>
              <a:t>programs, services, functions, and activities (PSFAs) </a:t>
            </a:r>
            <a:r>
              <a:rPr lang="en-US" sz="3000" dirty="0"/>
              <a:t>included in an approved ISDEAA agreement or 297 </a:t>
            </a:r>
            <a:r>
              <a:rPr lang="en-US" sz="3000" dirty="0" smtClean="0"/>
              <a:t>grant; </a:t>
            </a:r>
            <a:r>
              <a:rPr lang="en-US" sz="3000" dirty="0"/>
              <a:t>and </a:t>
            </a:r>
            <a:endParaRPr lang="en-US" sz="3000" dirty="0" smtClean="0"/>
          </a:p>
          <a:p>
            <a:pPr lvl="1"/>
            <a:r>
              <a:rPr lang="en-US" sz="3000" dirty="0"/>
              <a:t>A</a:t>
            </a:r>
            <a:r>
              <a:rPr lang="en-US" sz="3000" dirty="0" smtClean="0"/>
              <a:t>ny </a:t>
            </a:r>
            <a:r>
              <a:rPr lang="en-US" sz="3000" dirty="0"/>
              <a:t>funding requested for the 105(</a:t>
            </a:r>
            <a:r>
              <a:rPr lang="en-US" sz="3000" i="1" dirty="0"/>
              <a:t>l</a:t>
            </a:r>
            <a:r>
              <a:rPr lang="en-US" sz="3000" dirty="0"/>
              <a:t>) lease is duplicative</a:t>
            </a:r>
            <a:r>
              <a:rPr lang="en-US" sz="3000" dirty="0" smtClean="0"/>
              <a:t>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57150" indent="0">
              <a:buNone/>
            </a:pPr>
            <a:r>
              <a:rPr lang="en-US" sz="2400" dirty="0" smtClean="0"/>
              <a:t>*Office of Self-Governance (OSG), Office of Self-Determination (OSD), Bureau of Indian Affairs (BIA) or Bureau of Indian Education (BIE), as applicable.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175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Lease Compensation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Method for </a:t>
            </a:r>
            <a:r>
              <a:rPr lang="en-US" dirty="0" smtClean="0"/>
              <a:t>calculation </a:t>
            </a:r>
            <a:r>
              <a:rPr lang="en-US" dirty="0"/>
              <a:t>of </a:t>
            </a:r>
            <a:r>
              <a:rPr lang="en-US" dirty="0" smtClean="0"/>
              <a:t>105(</a:t>
            </a:r>
            <a:r>
              <a:rPr lang="en-US" i="1" dirty="0" smtClean="0"/>
              <a:t>l</a:t>
            </a:r>
            <a:r>
              <a:rPr lang="en-US" dirty="0" smtClean="0"/>
              <a:t>) lease compensation:</a:t>
            </a:r>
          </a:p>
          <a:p>
            <a:r>
              <a:rPr lang="en-US" dirty="0"/>
              <a:t>IA will rely on </a:t>
            </a:r>
            <a:r>
              <a:rPr lang="en-US" dirty="0" smtClean="0"/>
              <a:t>§§ </a:t>
            </a:r>
            <a:r>
              <a:rPr lang="en-US" dirty="0"/>
              <a:t>900.69-70 in assessing and reviewing </a:t>
            </a:r>
            <a:r>
              <a:rPr lang="en-US" dirty="0" smtClean="0"/>
              <a:t>proposed compensation components </a:t>
            </a:r>
          </a:p>
          <a:p>
            <a:r>
              <a:rPr lang="en-US" dirty="0" smtClean="0"/>
              <a:t>Excel spreadsheets with built-in formulas for compensation calculation:</a:t>
            </a:r>
          </a:p>
          <a:p>
            <a:pPr lvl="1"/>
            <a:r>
              <a:rPr lang="en-US" dirty="0" smtClean="0"/>
              <a:t>Rent </a:t>
            </a:r>
            <a:r>
              <a:rPr lang="en-US" dirty="0"/>
              <a:t>(sublease); </a:t>
            </a:r>
          </a:p>
          <a:p>
            <a:pPr lvl="1"/>
            <a:r>
              <a:rPr lang="en-US" dirty="0" smtClean="0"/>
              <a:t>Depreciation </a:t>
            </a:r>
            <a:r>
              <a:rPr lang="en-US" dirty="0"/>
              <a:t>and use allowance based on the useful life of the facility based on acquisition costs not financed with Federal funds; </a:t>
            </a:r>
          </a:p>
          <a:p>
            <a:pPr lvl="1"/>
            <a:r>
              <a:rPr lang="en-US" dirty="0" smtClean="0"/>
              <a:t>Contributions </a:t>
            </a:r>
            <a:r>
              <a:rPr lang="en-US" dirty="0"/>
              <a:t>to a reserve for replacement of facilities; </a:t>
            </a:r>
          </a:p>
          <a:p>
            <a:pPr lvl="1"/>
            <a:r>
              <a:rPr lang="en-US" dirty="0" smtClean="0"/>
              <a:t>Principal </a:t>
            </a:r>
            <a:r>
              <a:rPr lang="en-US" dirty="0"/>
              <a:t>and interest paid or </a:t>
            </a:r>
            <a:r>
              <a:rPr lang="en-US" dirty="0" smtClean="0"/>
              <a:t>accrued;</a:t>
            </a:r>
          </a:p>
          <a:p>
            <a:pPr lvl="1"/>
            <a:r>
              <a:rPr lang="en-US" dirty="0" smtClean="0"/>
              <a:t>Operation </a:t>
            </a:r>
            <a:r>
              <a:rPr lang="en-US" dirty="0"/>
              <a:t>and maintenance </a:t>
            </a:r>
            <a:r>
              <a:rPr lang="en-US" dirty="0" smtClean="0"/>
              <a:t>expenses;</a:t>
            </a:r>
          </a:p>
          <a:p>
            <a:pPr lvl="1"/>
            <a:r>
              <a:rPr lang="en-US" dirty="0"/>
              <a:t>Repairs to buildings and equipment; </a:t>
            </a:r>
          </a:p>
          <a:p>
            <a:pPr lvl="1"/>
            <a:r>
              <a:rPr lang="en-US" dirty="0" smtClean="0"/>
              <a:t>Alterations </a:t>
            </a:r>
            <a:r>
              <a:rPr lang="en-US" dirty="0"/>
              <a:t>needed to meet contract requirements; </a:t>
            </a:r>
            <a:r>
              <a:rPr lang="en-US" dirty="0" smtClean="0"/>
              <a:t>and</a:t>
            </a:r>
            <a:endParaRPr lang="en-US" dirty="0"/>
          </a:p>
          <a:p>
            <a:pPr lvl="1"/>
            <a:r>
              <a:rPr lang="en-US" dirty="0" smtClean="0"/>
              <a:t>Other </a:t>
            </a:r>
            <a:r>
              <a:rPr lang="en-US" dirty="0"/>
              <a:t>reasonable </a:t>
            </a:r>
            <a:r>
              <a:rPr lang="en-US" dirty="0" smtClean="0"/>
              <a:t>expenses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D3A3-716F-44E4-BD7E-08C32B49D6D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43684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377C81AF5403439E9D427A4CEBE513" ma:contentTypeVersion="0" ma:contentTypeDescription="Create a new document." ma:contentTypeScope="" ma:versionID="fc6fcdd09d06dd38ed6ddbbbcd952172">
  <xsd:schema xmlns:xsd="http://www.w3.org/2001/XMLSchema" xmlns:p="http://schemas.microsoft.com/office/2006/metadata/properties" targetNamespace="http://schemas.microsoft.com/office/2006/metadata/properties" ma:root="true" ma:fieldsID="cdf90a0df50ca8df290262aef366dea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F32593-9FC0-449F-BF74-5FB4E12BED2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9475CF1-948A-4555-8952-3A4E48D9C6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9AC7A68-A0C2-4B76-B8DA-1CDD9BC3EC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13039</TotalTime>
  <Words>1010</Words>
  <Application>Microsoft Office PowerPoint</Application>
  <PresentationFormat>On-screen Show (4:3)</PresentationFormat>
  <Paragraphs>109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Tahoma</vt:lpstr>
      <vt:lpstr>Times New Roman</vt:lpstr>
      <vt:lpstr>Wingdings</vt:lpstr>
      <vt:lpstr>Theme2</vt:lpstr>
      <vt:lpstr>PowerPoint Presentation</vt:lpstr>
      <vt:lpstr>Presentation Overview</vt:lpstr>
      <vt:lpstr>What is a 105(l) “lease”?</vt:lpstr>
      <vt:lpstr>105(l) Lease Requirements</vt:lpstr>
      <vt:lpstr>105(l) Lease Requirements (cont’d)</vt:lpstr>
      <vt:lpstr>Status of Implementation</vt:lpstr>
      <vt:lpstr>Framework</vt:lpstr>
      <vt:lpstr>Funding Agreement Vehicle </vt:lpstr>
      <vt:lpstr>Lease Compensation Calculation</vt:lpstr>
      <vt:lpstr>Facility Description</vt:lpstr>
      <vt:lpstr>Scope and Purpose</vt:lpstr>
      <vt:lpstr>Review of Materials</vt:lpstr>
      <vt:lpstr>Lease Execution</vt:lpstr>
      <vt:lpstr>Contacts</vt:lpstr>
    </vt:vector>
  </TitlesOfParts>
  <Company>Dept of the Interior - Indian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Taylor</dc:creator>
  <cp:lastModifiedBy>Wilson, Judith</cp:lastModifiedBy>
  <cp:revision>541</cp:revision>
  <cp:lastPrinted>2019-06-13T21:22:02Z</cp:lastPrinted>
  <dcterms:created xsi:type="dcterms:W3CDTF">2010-06-22T18:38:57Z</dcterms:created>
  <dcterms:modified xsi:type="dcterms:W3CDTF">2020-06-24T18:18:21Z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0x01010016377C81AF5403439E9D427A4CEBE513</vt:lpwstr>
  </property>
</Properties>
</file>