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64" r:id="rId2"/>
    <p:sldId id="283" r:id="rId3"/>
    <p:sldId id="291" r:id="rId4"/>
    <p:sldId id="257" r:id="rId5"/>
    <p:sldId id="259" r:id="rId6"/>
    <p:sldId id="272" r:id="rId7"/>
    <p:sldId id="271" r:id="rId8"/>
    <p:sldId id="285" r:id="rId9"/>
    <p:sldId id="286" r:id="rId10"/>
    <p:sldId id="287" r:id="rId11"/>
    <p:sldId id="289" r:id="rId12"/>
    <p:sldId id="260" r:id="rId13"/>
    <p:sldId id="262" r:id="rId14"/>
    <p:sldId id="278" r:id="rId15"/>
    <p:sldId id="284" r:id="rId1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4660" autoAdjust="0"/>
  </p:normalViewPr>
  <p:slideViewPr>
    <p:cSldViewPr>
      <p:cViewPr>
        <p:scale>
          <a:sx n="115" d="100"/>
          <a:sy n="115" d="100"/>
        </p:scale>
        <p:origin x="-80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61FB6-22BB-4F0F-8C7D-1562EE62E7AB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9F35D-ED8B-428E-9270-69C16569D1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0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54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07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2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5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9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96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83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47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84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52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DEDEB-AF3A-4F9D-91E5-1D02DB8436B8}" type="datetimeFigureOut">
              <a:rPr lang="en-US" smtClean="0"/>
              <a:pPr/>
              <a:t>7/16/2012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683F1-018C-4232-A1CA-F935BDF8A1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seaconsultation@bie.edu" TargetMode="External"/><Relationship Id="rId2" Type="http://schemas.openxmlformats.org/officeDocument/2006/relationships/hyperlink" Target="http://www.bie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pnt.gov/membership/doi-large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52600" y="609600"/>
            <a:ext cx="5562598" cy="5562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533400"/>
            <a:ext cx="7620000" cy="5622925"/>
          </a:xfrm>
        </p:spPr>
        <p:txBody>
          <a:bodyPr anchor="ctr">
            <a:normAutofit fontScale="85000" lnSpcReduction="20000"/>
          </a:bodyPr>
          <a:lstStyle/>
          <a:p>
            <a:pPr algn="ctr">
              <a:buNone/>
            </a:pPr>
            <a:endParaRPr lang="en-US" sz="40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U.S</a:t>
            </a:r>
            <a:r>
              <a:rPr lang="en-US" sz="4000" b="1" dirty="0">
                <a:solidFill>
                  <a:srgbClr val="C00000"/>
                </a:solidFill>
              </a:rPr>
              <a:t>. Department of the Interior</a:t>
            </a:r>
          </a:p>
          <a:p>
            <a:pPr algn="ctr">
              <a:buFont typeface="Wingdings 3" pitchFamily="18" charset="2"/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Bureau </a:t>
            </a:r>
            <a:r>
              <a:rPr lang="en-US" sz="4000" b="1" dirty="0">
                <a:solidFill>
                  <a:srgbClr val="C00000"/>
                </a:solidFill>
              </a:rPr>
              <a:t>of Indian Education </a:t>
            </a:r>
          </a:p>
          <a:p>
            <a:pPr algn="ctr">
              <a:buFont typeface="Wingdings 3" pitchFamily="18" charset="2"/>
              <a:buNone/>
            </a:pPr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 typeface="Wingdings 3" pitchFamily="18" charset="2"/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Elementary and Secondary Education Act (ESEA) Flexibility Request:  </a:t>
            </a:r>
          </a:p>
          <a:p>
            <a:pPr algn="ctr">
              <a:buFont typeface="Wingdings 3" pitchFamily="18" charset="2"/>
              <a:buNone/>
            </a:pP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</a:rPr>
              <a:t>Summary of Key Provisions</a:t>
            </a:r>
          </a:p>
          <a:p>
            <a:pPr algn="ctr">
              <a:buFont typeface="Wingdings 3" pitchFamily="18" charset="2"/>
              <a:buNone/>
            </a:pPr>
            <a:endParaRPr lang="en-US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 typeface="Wingdings 3" pitchFamily="18" charset="2"/>
              <a:buNone/>
            </a:pPr>
            <a:r>
              <a:rPr lang="en-US" sz="2800" b="1" i="1" u="sng" dirty="0" smtClean="0">
                <a:solidFill>
                  <a:srgbClr val="0070C0"/>
                </a:solidFill>
              </a:rPr>
              <a:t>Tribal Consultations</a:t>
            </a: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Oklahoma City, OK - July 17, 2012</a:t>
            </a: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Flagstaff, AZ – July 20, 2012</a:t>
            </a: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Seattle, WA – July 24, 2012</a:t>
            </a: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Bismarck, ND – July 27, 2012</a:t>
            </a:r>
          </a:p>
          <a:p>
            <a:pPr algn="ctr">
              <a:buFont typeface="Wingdings 3" pitchFamily="18" charset="2"/>
              <a:buNone/>
            </a:pPr>
            <a:endParaRPr lang="en-US" sz="2400" b="1" i="1" dirty="0">
              <a:solidFill>
                <a:srgbClr val="0070C0"/>
              </a:solidFill>
            </a:endParaRPr>
          </a:p>
          <a:p>
            <a:pPr algn="ctr">
              <a:buFont typeface="Wingdings 3" pitchFamily="18" charset="2"/>
              <a:buNone/>
            </a:pP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53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Principle 3: Teachers and Principals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Develop evaluation and support systems: 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Focus on effectiveness of teachers and principals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Inform professional development and improved practice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Evaluation and support systems: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Interior policy for BIE-operated schools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Optional for tribally-controlled schools, except recipients of certain funds (i.e., SIG)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Student growth data on current students: 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Teachers of reading/language arts and mathematics</a:t>
            </a:r>
          </a:p>
        </p:txBody>
      </p:sp>
    </p:spTree>
    <p:extLst>
      <p:ext uri="{BB962C8B-B14F-4D97-AF65-F5344CB8AC3E}">
        <p14:creationId xmlns:p14="http://schemas.microsoft.com/office/powerpoint/2010/main" val="11164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Principle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4: Reducing Duplication &amp; Unnecessary Burden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Evaluate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current SEA’s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administrative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requirements: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Identify reporting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requirements with little or no impact on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</a:rPr>
              <a:t>student outcomes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Based on outcome of evaluation: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Remove duplicative and burdensome reporting requirements 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Lessen burden on schools</a:t>
            </a:r>
          </a:p>
        </p:txBody>
      </p:sp>
    </p:spTree>
    <p:extLst>
      <p:ext uri="{BB962C8B-B14F-4D97-AF65-F5344CB8AC3E}">
        <p14:creationId xmlns:p14="http://schemas.microsoft.com/office/powerpoint/2010/main" val="390432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Overview of BIE’s Flexibility Request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BIE intends to apply for a flexibility waiver.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BIE first must amend 25 CFR 30.104(a), which requires the use of the 23 state accountability systems.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Instead, BIE will implement a single, bureau-wide accountability system.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Stakeholder input and tribal consultation are key components.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BIE seeks input from tribal leaders about amending 25 CFR 30 and implementing a unified accountability system.</a:t>
            </a:r>
          </a:p>
        </p:txBody>
      </p:sp>
    </p:spTree>
    <p:extLst>
      <p:ext uri="{BB962C8B-B14F-4D97-AF65-F5344CB8AC3E}">
        <p14:creationId xmlns:p14="http://schemas.microsoft.com/office/powerpoint/2010/main" val="197061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914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Benefits of ESEA Flexibility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772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Student achievement becomes the focus.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Accountability determinations will be more reflective of school performance.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Unified accountability system – standards, assessments, and accountability criteria –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will level the playing field for all BIE schools.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accountability system will credit successful efforts and be less punitive.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Alignment in accountability will allow BIE to  better leverage Technical Assistance and Professional Development resources.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2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8683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Benefits of ESEA Flexibility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Waiver is opportunity to effect significant reforms in BIE-funded schools, consistent with national reform movement.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Most significant reform is unified accountability system across all BIE-funded schools in 23 states, consisting of: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	-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Common Core Standards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     - Common assessments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	- Common accountability methodology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83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8683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Conclusion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Questions and clarifications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Websites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BIE ESEA Flexibility Request: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sz="3200" u="sng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http</a:t>
            </a:r>
            <a:r>
              <a:rPr lang="en-US" sz="3200" u="sng" dirty="0">
                <a:solidFill>
                  <a:schemeClr val="tx2">
                    <a:lumMod val="50000"/>
                  </a:schemeClr>
                </a:solidFill>
                <a:hlinkClick r:id="rId2"/>
              </a:rPr>
              <a:t>://</a:t>
            </a:r>
            <a:r>
              <a:rPr lang="en-US" sz="3200" u="sng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www.bie.edu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 (BIE)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Dedicated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email address to 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submit comments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800100" lvl="2" indent="0">
              <a:buNone/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  <a:hlinkClick r:id="rId3"/>
              </a:rPr>
              <a:t>eseaconsultation@bie.edu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Agenda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96200" cy="5029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No Child Left Behind (NCLB)/ ESEA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Background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Challenges for BIE under NCLB/ESEA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Negotiated Rulemaking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ESEA Flexibility Request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USDoE Flexibility Offer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Principles of Flexibility Request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Overview of BIE’s Flexibility Request 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BIE’s New Accountability System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Benefits of ESEA Flexibility for BIE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Conclusion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Where to access the waiver proposal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How to submit comments</a:t>
            </a:r>
          </a:p>
          <a:p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Strengthening Tribal Education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5029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Vision: Empower tribes to exercise greater control over education. 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BIE’s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lexibility request reestablishes tribal sovereignty in two ways: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Tribes  may reassert sovereignty by moving away from state standards and assessments.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Tribes, through the adoption of Common Core State Standards, may develop tribally focused standards addressing language, culture and history.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Students possessing a more culturally relevant education are more likely to attain higher levels of achievement.</a:t>
            </a:r>
          </a:p>
          <a:p>
            <a:pPr marL="457200" indent="-457200"/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No Child Left Behind (NCLB)/ESEA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NCLB is the 2001 Reauthorization of the Elementary and Secondary Education Act (ESEA).</a:t>
            </a:r>
          </a:p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Established school accountability systems based primarily on state standard assessments.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Required all students to meet rigorous testing targets in reading/language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rts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mathematics.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Set 2014 for 100% student proficiency in reading/language arts and mathematics.</a:t>
            </a:r>
          </a:p>
          <a:p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1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Challenges for BIE under NCLB/ESEA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593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NCLB mandated a Negotiated Rulemaking process to decide how BIE would implement NCLB.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Negotiated Rulemaking final regulations directed the BIE to use the academic content standards, assessments, and accountability criteria of the state where the school is located.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BIE consequently has 23 definitions of Adequate Yearly Progress.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4800" cy="914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ESEA Flexibility Request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ESEA reauthorization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now five years overdue.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Secretary of Education Duncan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offered flexibility from NCLB/ESEA provisions to states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 exchange for waivers, states committed to bold reforms around standards and accountability: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Raising standards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Improving accountability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Improving teacher effectiveness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19 </a:t>
            </a:r>
            <a:r>
              <a:rPr lang="en-US">
                <a:solidFill>
                  <a:schemeClr val="tx2">
                    <a:lumMod val="50000"/>
                  </a:schemeClr>
                </a:solidFill>
              </a:rPr>
              <a:t>of </a:t>
            </a:r>
            <a:r>
              <a:rPr lang="en-US" smtClean="0">
                <a:solidFill>
                  <a:schemeClr val="tx2">
                    <a:lumMod val="50000"/>
                  </a:schemeClr>
                </a:solidFill>
              </a:rPr>
              <a:t>23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states where BIE funds schools have applied for or received flexibility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5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ESEA Flexibility’s Four Principles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BIE’s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Flexibility Request demonstrates how it will use this flexibility to implement the following principles: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</a:rPr>
              <a:t>Principle 1: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 College-and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career-ready expectations for all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students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</a:rPr>
              <a:t>Principle 2: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 State-developed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differentiated recognition, accountability, and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support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</a:rPr>
              <a:t>Principle 3: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 Support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for effective instruction and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leadership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</a:rPr>
              <a:t>Principle 4: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 Reducing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duplication and unnecessary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burden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2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Principle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1: Standards and Assessments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Adopt Common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Core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Standards, initially in reading/language arts and mathematics. 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 to 15% standards to reflect tribal values.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Employ a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single assessment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system for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all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BIE-funded schools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Assessment: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Assess all students 3 times per year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Assess grades 3-10 for accountability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Assessments used to establish growth targets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20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Principle 2: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Differentiated Recognition, Accountability, and Support Systems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New </a:t>
            </a:r>
            <a:r>
              <a:rPr lang="en-US" dirty="0" smtClean="0">
                <a:solidFill>
                  <a:srgbClr val="0070C0"/>
                </a:solidFill>
              </a:rPr>
              <a:t>Differentiated </a:t>
            </a:r>
            <a:r>
              <a:rPr lang="en-US" dirty="0">
                <a:solidFill>
                  <a:srgbClr val="0070C0"/>
                </a:solidFill>
              </a:rPr>
              <a:t>R</a:t>
            </a:r>
            <a:r>
              <a:rPr lang="en-US" dirty="0" smtClean="0">
                <a:solidFill>
                  <a:srgbClr val="0070C0"/>
                </a:solidFill>
              </a:rPr>
              <a:t>ecognition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system established:  Reward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, Focus, and Priority.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New </a:t>
            </a:r>
            <a:r>
              <a:rPr lang="en-US" dirty="0" smtClean="0">
                <a:solidFill>
                  <a:srgbClr val="0070C0"/>
                </a:solidFill>
              </a:rPr>
              <a:t>Accountability Index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scoring indicators:</a:t>
            </a:r>
          </a:p>
          <a:p>
            <a:pPr lvl="1"/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</a:rPr>
              <a:t>Proficiency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: Student Performance on academic assessments relative to a standard</a:t>
            </a:r>
          </a:p>
          <a:p>
            <a:pPr lvl="1"/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Progress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: Growth in student achievement across the academic year</a:t>
            </a:r>
          </a:p>
          <a:p>
            <a:pPr lvl="1"/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</a:rPr>
              <a:t>Attendance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(K-8) and </a:t>
            </a:r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Graduation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(10-12) rates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Reset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Annual Measurable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Objectives” (AMO).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Provides supports for lowest performing schools and rewards for high-performing schools.</a:t>
            </a:r>
          </a:p>
        </p:txBody>
      </p:sp>
    </p:spTree>
    <p:extLst>
      <p:ext uri="{BB962C8B-B14F-4D97-AF65-F5344CB8AC3E}">
        <p14:creationId xmlns:p14="http://schemas.microsoft.com/office/powerpoint/2010/main" val="19929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3349</TotalTime>
  <Words>875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Agenda</vt:lpstr>
      <vt:lpstr>Strengthening Tribal Education</vt:lpstr>
      <vt:lpstr>No Child Left Behind (NCLB)/ESEA</vt:lpstr>
      <vt:lpstr>Challenges for BIE under NCLB/ESEA</vt:lpstr>
      <vt:lpstr>ESEA Flexibility Request</vt:lpstr>
      <vt:lpstr>ESEA Flexibility’s Four Principles</vt:lpstr>
      <vt:lpstr>Principle 1: Standards and Assessments </vt:lpstr>
      <vt:lpstr>Principle 2: Differentiated Recognition, Accountability, and Support Systems</vt:lpstr>
      <vt:lpstr>Principle 3: Teachers and Principals</vt:lpstr>
      <vt:lpstr>Principle 4: Reducing Duplication &amp; Unnecessary Burden</vt:lpstr>
      <vt:lpstr>Overview of BIE’s Flexibility Request</vt:lpstr>
      <vt:lpstr>Benefits of ESEA Flexibility</vt:lpstr>
      <vt:lpstr>Benefits of ESEA Flexibility</vt:lpstr>
      <vt:lpstr>Conclusion</vt:lpstr>
    </vt:vector>
  </TitlesOfParts>
  <Company>BIE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for Flexibility Elementary and Secondary Education Act</dc:title>
  <dc:creator>brian.bough</dc:creator>
  <cp:lastModifiedBy>Cheek, Jacquelyn</cp:lastModifiedBy>
  <cp:revision>73</cp:revision>
  <cp:lastPrinted>2012-06-08T16:37:03Z</cp:lastPrinted>
  <dcterms:created xsi:type="dcterms:W3CDTF">2012-05-14T20:41:02Z</dcterms:created>
  <dcterms:modified xsi:type="dcterms:W3CDTF">2012-07-16T16:00:24Z</dcterms:modified>
</cp:coreProperties>
</file>