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 id="2147483756" r:id="rId5"/>
  </p:sldMasterIdLst>
  <p:notesMasterIdLst>
    <p:notesMasterId r:id="rId31"/>
  </p:notesMasterIdLst>
  <p:handoutMasterIdLst>
    <p:handoutMasterId r:id="rId32"/>
  </p:handoutMasterIdLst>
  <p:sldIdLst>
    <p:sldId id="256" r:id="rId6"/>
    <p:sldId id="323" r:id="rId7"/>
    <p:sldId id="351" r:id="rId8"/>
    <p:sldId id="359" r:id="rId9"/>
    <p:sldId id="358" r:id="rId10"/>
    <p:sldId id="352" r:id="rId11"/>
    <p:sldId id="341" r:id="rId12"/>
    <p:sldId id="346" r:id="rId13"/>
    <p:sldId id="354" r:id="rId14"/>
    <p:sldId id="350" r:id="rId15"/>
    <p:sldId id="349" r:id="rId16"/>
    <p:sldId id="347" r:id="rId17"/>
    <p:sldId id="353" r:id="rId18"/>
    <p:sldId id="333" r:id="rId19"/>
    <p:sldId id="334" r:id="rId20"/>
    <p:sldId id="344" r:id="rId21"/>
    <p:sldId id="336" r:id="rId22"/>
    <p:sldId id="337" r:id="rId23"/>
    <p:sldId id="339" r:id="rId24"/>
    <p:sldId id="338" r:id="rId25"/>
    <p:sldId id="356" r:id="rId26"/>
    <p:sldId id="357" r:id="rId27"/>
    <p:sldId id="355" r:id="rId28"/>
    <p:sldId id="360" r:id="rId29"/>
    <p:sldId id="329"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1686" autoAdjust="0"/>
  </p:normalViewPr>
  <p:slideViewPr>
    <p:cSldViewPr>
      <p:cViewPr varScale="1">
        <p:scale>
          <a:sx n="76" d="100"/>
          <a:sy n="76" d="100"/>
        </p:scale>
        <p:origin x="175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256" cy="464820"/>
          </a:xfrm>
          <a:prstGeom prst="rect">
            <a:avLst/>
          </a:prstGeom>
        </p:spPr>
        <p:txBody>
          <a:bodyPr vert="horz" lIns="92462" tIns="46232" rIns="92462" bIns="46232" rtlCol="0"/>
          <a:lstStyle>
            <a:lvl1pPr algn="l">
              <a:defRPr sz="1200"/>
            </a:lvl1pPr>
          </a:lstStyle>
          <a:p>
            <a:endParaRPr lang="en-US" dirty="0"/>
          </a:p>
        </p:txBody>
      </p:sp>
      <p:sp>
        <p:nvSpPr>
          <p:cNvPr id="3" name="Date Placeholder 2"/>
          <p:cNvSpPr>
            <a:spLocks noGrp="1"/>
          </p:cNvSpPr>
          <p:nvPr>
            <p:ph type="dt" sz="quarter" idx="1"/>
          </p:nvPr>
        </p:nvSpPr>
        <p:spPr>
          <a:xfrm>
            <a:off x="3971553" y="0"/>
            <a:ext cx="3037255" cy="464820"/>
          </a:xfrm>
          <a:prstGeom prst="rect">
            <a:avLst/>
          </a:prstGeom>
        </p:spPr>
        <p:txBody>
          <a:bodyPr vert="horz" lIns="92462" tIns="46232" rIns="92462" bIns="46232" rtlCol="0"/>
          <a:lstStyle>
            <a:lvl1pPr algn="r">
              <a:defRPr sz="1200"/>
            </a:lvl1pPr>
          </a:lstStyle>
          <a:p>
            <a:fld id="{86F590AD-41CF-48A8-9858-E376C99D0C3D}" type="datetimeFigureOut">
              <a:rPr lang="en-US" smtClean="0"/>
              <a:t>3/18/2021</a:t>
            </a:fld>
            <a:endParaRPr lang="en-US" dirty="0"/>
          </a:p>
        </p:txBody>
      </p:sp>
      <p:sp>
        <p:nvSpPr>
          <p:cNvPr id="4" name="Footer Placeholder 3"/>
          <p:cNvSpPr>
            <a:spLocks noGrp="1"/>
          </p:cNvSpPr>
          <p:nvPr>
            <p:ph type="ftr" sz="quarter" idx="2"/>
          </p:nvPr>
        </p:nvSpPr>
        <p:spPr>
          <a:xfrm>
            <a:off x="1" y="8829968"/>
            <a:ext cx="3037256" cy="464820"/>
          </a:xfrm>
          <a:prstGeom prst="rect">
            <a:avLst/>
          </a:prstGeom>
        </p:spPr>
        <p:txBody>
          <a:bodyPr vert="horz" lIns="92462" tIns="46232" rIns="92462"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553" y="8829968"/>
            <a:ext cx="3037255" cy="464820"/>
          </a:xfrm>
          <a:prstGeom prst="rect">
            <a:avLst/>
          </a:prstGeom>
        </p:spPr>
        <p:txBody>
          <a:bodyPr vert="horz" lIns="92462" tIns="46232" rIns="92462" bIns="46232" rtlCol="0" anchor="b"/>
          <a:lstStyle>
            <a:lvl1pPr algn="r">
              <a:defRPr sz="1200"/>
            </a:lvl1pPr>
          </a:lstStyle>
          <a:p>
            <a:fld id="{6AAA6FC1-9862-4C66-A6B7-D37BACF8AAF2}" type="slidenum">
              <a:rPr lang="en-US" smtClean="0"/>
              <a:t>‹#›</a:t>
            </a:fld>
            <a:endParaRPr lang="en-US" dirty="0"/>
          </a:p>
        </p:txBody>
      </p:sp>
    </p:spTree>
    <p:extLst>
      <p:ext uri="{BB962C8B-B14F-4D97-AF65-F5344CB8AC3E}">
        <p14:creationId xmlns:p14="http://schemas.microsoft.com/office/powerpoint/2010/main" val="417006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1448" tIns="45726" rIns="91448" bIns="45726" rtlCol="0"/>
          <a:lstStyle>
            <a:lvl1pPr algn="l">
              <a:defRPr sz="1200"/>
            </a:lvl1pPr>
          </a:lstStyle>
          <a:p>
            <a:endParaRPr lang="en-US" dirty="0"/>
          </a:p>
        </p:txBody>
      </p:sp>
      <p:sp>
        <p:nvSpPr>
          <p:cNvPr id="3" name="Date Placeholder 2"/>
          <p:cNvSpPr>
            <a:spLocks noGrp="1"/>
          </p:cNvSpPr>
          <p:nvPr>
            <p:ph type="dt" idx="1"/>
          </p:nvPr>
        </p:nvSpPr>
        <p:spPr>
          <a:xfrm>
            <a:off x="3970942" y="0"/>
            <a:ext cx="3037840" cy="464820"/>
          </a:xfrm>
          <a:prstGeom prst="rect">
            <a:avLst/>
          </a:prstGeom>
        </p:spPr>
        <p:txBody>
          <a:bodyPr vert="horz" lIns="91448" tIns="45726" rIns="91448" bIns="45726" rtlCol="0"/>
          <a:lstStyle>
            <a:lvl1pPr algn="r">
              <a:defRPr sz="1200"/>
            </a:lvl1pPr>
          </a:lstStyle>
          <a:p>
            <a:fld id="{B6FBE697-7D63-422A-8436-0FAB199F6374}" type="datetimeFigureOut">
              <a:rPr lang="en-US" smtClean="0"/>
              <a:pPr/>
              <a:t>3/18/2021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8" tIns="45726" rIns="91448" bIns="4572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8" tIns="45726" rIns="91448" bIns="457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1448" tIns="45726" rIns="91448" bIns="4572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2" y="8829968"/>
            <a:ext cx="3037840" cy="464820"/>
          </a:xfrm>
          <a:prstGeom prst="rect">
            <a:avLst/>
          </a:prstGeom>
        </p:spPr>
        <p:txBody>
          <a:bodyPr vert="horz" lIns="91448" tIns="45726" rIns="91448" bIns="45726" rtlCol="0" anchor="b"/>
          <a:lstStyle>
            <a:lvl1pPr algn="r">
              <a:defRPr sz="1200"/>
            </a:lvl1pPr>
          </a:lstStyle>
          <a:p>
            <a:fld id="{B3127710-0234-4C58-B272-996727D80539}" type="slidenum">
              <a:rPr lang="en-US" smtClean="0"/>
              <a:pPr/>
              <a:t>‹#›</a:t>
            </a:fld>
            <a:endParaRPr lang="en-US" dirty="0"/>
          </a:p>
        </p:txBody>
      </p:sp>
    </p:spTree>
    <p:extLst>
      <p:ext uri="{BB962C8B-B14F-4D97-AF65-F5344CB8AC3E}">
        <p14:creationId xmlns:p14="http://schemas.microsoft.com/office/powerpoint/2010/main" val="4218259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127710-0234-4C58-B272-996727D80539}" type="slidenum">
              <a:rPr lang="en-US" smtClean="0"/>
              <a:pPr/>
              <a:t>1</a:t>
            </a:fld>
            <a:endParaRPr lang="en-US" dirty="0"/>
          </a:p>
        </p:txBody>
      </p:sp>
    </p:spTree>
    <p:extLst>
      <p:ext uri="{BB962C8B-B14F-4D97-AF65-F5344CB8AC3E}">
        <p14:creationId xmlns:p14="http://schemas.microsoft.com/office/powerpoint/2010/main" val="2681832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127710-0234-4C58-B272-996727D80539}" type="slidenum">
              <a:rPr lang="en-US" smtClean="0"/>
              <a:pPr/>
              <a:t>14</a:t>
            </a:fld>
            <a:endParaRPr lang="en-US" dirty="0"/>
          </a:p>
        </p:txBody>
      </p:sp>
    </p:spTree>
    <p:extLst>
      <p:ext uri="{BB962C8B-B14F-4D97-AF65-F5344CB8AC3E}">
        <p14:creationId xmlns:p14="http://schemas.microsoft.com/office/powerpoint/2010/main" val="2285631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127710-0234-4C58-B272-996727D80539}" type="slidenum">
              <a:rPr lang="en-US" smtClean="0"/>
              <a:pPr/>
              <a:t>20</a:t>
            </a:fld>
            <a:endParaRPr lang="en-US" dirty="0"/>
          </a:p>
        </p:txBody>
      </p:sp>
    </p:spTree>
    <p:extLst>
      <p:ext uri="{BB962C8B-B14F-4D97-AF65-F5344CB8AC3E}">
        <p14:creationId xmlns:p14="http://schemas.microsoft.com/office/powerpoint/2010/main" val="24338621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BF258F-FFE4-4558-98E5-F92C192EB5DA}" type="datetime1">
              <a:rPr lang="en-US" smtClean="0"/>
              <a:pPr/>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64D3A3-716F-44E4-BD7E-08C32B49D6DD}" type="slidenum">
              <a:rPr lang="en-US" smtClean="0"/>
              <a:pPr/>
              <a:t>‹#›</a:t>
            </a:fld>
            <a:endParaRPr lang="en-US" dirty="0"/>
          </a:p>
        </p:txBody>
      </p:sp>
      <p:grpSp>
        <p:nvGrpSpPr>
          <p:cNvPr id="24" name="Group 23"/>
          <p:cNvGrpSpPr/>
          <p:nvPr/>
        </p:nvGrpSpPr>
        <p:grpSpPr>
          <a:xfrm>
            <a:off x="-1" y="0"/>
            <a:ext cx="9144001" cy="1676400"/>
            <a:chOff x="-1" y="0"/>
            <a:chExt cx="9144001" cy="1676400"/>
          </a:xfrm>
        </p:grpSpPr>
        <p:pic>
          <p:nvPicPr>
            <p:cNvPr id="19" name="Picture 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4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Rectangle 19"/>
            <p:cNvSpPr/>
            <p:nvPr userDrawn="1"/>
          </p:nvSpPr>
          <p:spPr>
            <a:xfrm>
              <a:off x="0" y="1219200"/>
              <a:ext cx="9144000" cy="2286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Rectangle 20"/>
            <p:cNvSpPr/>
            <p:nvPr userDrawn="1"/>
          </p:nvSpPr>
          <p:spPr>
            <a:xfrm>
              <a:off x="0" y="1447800"/>
              <a:ext cx="9144000" cy="228600"/>
            </a:xfrm>
            <a:prstGeom prst="rect">
              <a:avLst/>
            </a:prstGeom>
            <a:solidFill>
              <a:srgbClr val="F9E2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TextBox 7"/>
            <p:cNvSpPr txBox="1">
              <a:spLocks noChangeArrowheads="1"/>
            </p:cNvSpPr>
            <p:nvPr userDrawn="1"/>
          </p:nvSpPr>
          <p:spPr bwMode="auto">
            <a:xfrm>
              <a:off x="2895600" y="323850"/>
              <a:ext cx="58674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4F3E0"/>
                  </a:solidFill>
                </a:rPr>
                <a:t>US Department of the Interior</a:t>
              </a:r>
            </a:p>
            <a:p>
              <a:pPr eaLnBrk="1" hangingPunct="1">
                <a:spcBef>
                  <a:spcPct val="0"/>
                </a:spcBef>
                <a:buFontTx/>
                <a:buNone/>
              </a:pPr>
              <a:r>
                <a:rPr lang="en-US" altLang="en-US" sz="3600" b="1" dirty="0">
                  <a:solidFill>
                    <a:srgbClr val="663300"/>
                  </a:solidFill>
                </a:rPr>
                <a:t>Indian Affairs</a:t>
              </a:r>
            </a:p>
          </p:txBody>
        </p:sp>
        <p:pic>
          <p:nvPicPr>
            <p:cNvPr id="23" name="Picture 17"/>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1163080"/>
              <a:ext cx="9144001" cy="208520"/>
            </a:xfrm>
            <a:prstGeom prst="rect">
              <a:avLst/>
            </a:prstGeom>
            <a:noFill/>
            <a:ln>
              <a:noFill/>
            </a:ln>
            <a:effectLst/>
            <a:scene3d>
              <a:camera prst="orthographicFront"/>
              <a:lightRig rig="threePt" dir="t"/>
            </a:scene3d>
            <a:sp3d>
              <a:bevelT/>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848199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D7B3BA-7A50-44A6-81AB-CF1D34C4E41F}" type="datetime1">
              <a:rPr lang="en-US" smtClean="0"/>
              <a:pPr/>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890992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F52B25-8F97-40F9-BCF1-4A22642A731E}" type="datetime1">
              <a:rPr lang="en-US" smtClean="0"/>
              <a:pPr/>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1765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1763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162800" cy="914400"/>
          </a:xfrm>
          <a:prstGeom prst="rect">
            <a:avLst/>
          </a:prstGeo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4273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1096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
        <p:nvSpPr>
          <p:cNvPr id="8" name="Title 1"/>
          <p:cNvSpPr>
            <a:spLocks noGrp="1"/>
          </p:cNvSpPr>
          <p:nvPr>
            <p:ph type="title"/>
          </p:nvPr>
        </p:nvSpPr>
        <p:spPr>
          <a:xfrm>
            <a:off x="1600200" y="0"/>
            <a:ext cx="7162800" cy="9144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977849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
        <p:nvSpPr>
          <p:cNvPr id="10" name="Title 1"/>
          <p:cNvSpPr>
            <a:spLocks noGrp="1"/>
          </p:cNvSpPr>
          <p:nvPr>
            <p:ph type="title"/>
          </p:nvPr>
        </p:nvSpPr>
        <p:spPr>
          <a:xfrm>
            <a:off x="1600200" y="0"/>
            <a:ext cx="7162800" cy="9144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3498603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
        <p:nvSpPr>
          <p:cNvPr id="6" name="Title 1"/>
          <p:cNvSpPr>
            <a:spLocks noGrp="1"/>
          </p:cNvSpPr>
          <p:nvPr>
            <p:ph type="title"/>
          </p:nvPr>
        </p:nvSpPr>
        <p:spPr>
          <a:xfrm>
            <a:off x="1600200" y="0"/>
            <a:ext cx="7162800" cy="9144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25998676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130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1" y="1371600"/>
            <a:ext cx="3313113" cy="1162050"/>
          </a:xfrm>
          <a:prstGeom prst="rect">
            <a:avLst/>
          </a:prstGeo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1371601"/>
            <a:ext cx="5111750" cy="475456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2401" y="2514602"/>
            <a:ext cx="3313113" cy="36115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027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ED9B63-6170-45B4-BB4D-655C6F59CC71}" type="datetime1">
              <a:rPr lang="en-US" smtClean="0"/>
              <a:pPr/>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39070219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1371601"/>
            <a:ext cx="5486400" cy="33559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39161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
        <p:nvSpPr>
          <p:cNvPr id="7" name="Title 1"/>
          <p:cNvSpPr>
            <a:spLocks noGrp="1"/>
          </p:cNvSpPr>
          <p:nvPr>
            <p:ph type="title"/>
          </p:nvPr>
        </p:nvSpPr>
        <p:spPr>
          <a:xfrm>
            <a:off x="1600200" y="0"/>
            <a:ext cx="7162800" cy="9144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1676968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5468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03EE2-300A-4A31-87B9-7B55F6BC1364}" type="datetime1">
              <a:rPr lang="en-US" smtClean="0"/>
              <a:pPr/>
              <a:t>3/18/2021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3995219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46859A-29FC-4588-B62F-11789466D5FA}" type="datetime1">
              <a:rPr lang="en-US" smtClean="0"/>
              <a:pPr/>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544364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E5A2B4F-A0C1-4613-8DE6-41FD3107C6C1}" type="datetime1">
              <a:rPr lang="en-US" smtClean="0"/>
              <a:pPr/>
              <a:t>3/18/2021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3347305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A2A6C5-A795-4881-9E95-84FAE62294C3}" type="datetime1">
              <a:rPr lang="en-US" smtClean="0"/>
              <a:pPr/>
              <a:t>3/18/2021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313012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CD61F-26D3-4656-A157-2FC8B07AF0A9}" type="datetime1">
              <a:rPr lang="en-US" smtClean="0"/>
              <a:pPr/>
              <a:t>3/18/2021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2580225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CE328D-0691-4332-A4B1-7ADFF2CCEA41}" type="datetime1">
              <a:rPr lang="en-US" smtClean="0"/>
              <a:pPr/>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830204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734739-51E7-4C10-999F-FFB9ACFDD51C}" type="datetime1">
              <a:rPr lang="en-US" smtClean="0"/>
              <a:pPr/>
              <a:t>3/18/2021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64D3A3-716F-44E4-BD7E-08C32B49D6DD}" type="slidenum">
              <a:rPr lang="en-US" smtClean="0"/>
              <a:pPr/>
              <a:t>‹#›</a:t>
            </a:fld>
            <a:endParaRPr lang="en-US" dirty="0"/>
          </a:p>
        </p:txBody>
      </p:sp>
    </p:spTree>
    <p:extLst>
      <p:ext uri="{BB962C8B-B14F-4D97-AF65-F5344CB8AC3E}">
        <p14:creationId xmlns:p14="http://schemas.microsoft.com/office/powerpoint/2010/main" val="7401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05381-E94D-46E6-AE97-86708AC3BF79}" type="datetime1">
              <a:rPr lang="en-US" smtClean="0"/>
              <a:pPr/>
              <a:t>3/18/2021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4D3A3-716F-44E4-BD7E-08C32B49D6DD}" type="slidenum">
              <a:rPr lang="en-US" smtClean="0"/>
              <a:pPr/>
              <a:t>‹#›</a:t>
            </a:fld>
            <a:endParaRPr lang="en-US" dirty="0"/>
          </a:p>
        </p:txBody>
      </p:sp>
      <p:grpSp>
        <p:nvGrpSpPr>
          <p:cNvPr id="20" name="Group 19"/>
          <p:cNvGrpSpPr/>
          <p:nvPr/>
        </p:nvGrpSpPr>
        <p:grpSpPr>
          <a:xfrm>
            <a:off x="-1" y="0"/>
            <a:ext cx="9144001" cy="1485900"/>
            <a:chOff x="-1" y="0"/>
            <a:chExt cx="9144001" cy="1485900"/>
          </a:xfrm>
        </p:grpSpPr>
        <p:sp>
          <p:nvSpPr>
            <p:cNvPr id="13" name="Title 1"/>
            <p:cNvSpPr txBox="1">
              <a:spLocks/>
            </p:cNvSpPr>
            <p:nvPr userDrawn="1"/>
          </p:nvSpPr>
          <p:spPr>
            <a:xfrm>
              <a:off x="457200" y="427038"/>
              <a:ext cx="8229600" cy="411162"/>
            </a:xfrm>
            <a:prstGeom prst="rect">
              <a:avLst/>
            </a:prstGeom>
          </p:spPr>
          <p:txBody>
            <a:bodyPr rtlCol="0">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dirty="0">
                  <a:solidFill>
                    <a:srgbClr val="3E1F00"/>
                  </a:solidFill>
                </a:rPr>
                <a:t>Title</a:t>
              </a:r>
            </a:p>
          </p:txBody>
        </p:sp>
        <p:sp>
          <p:nvSpPr>
            <p:cNvPr id="14" name="Rectangle 5"/>
            <p:cNvSpPr>
              <a:spLocks noChangeArrowheads="1"/>
            </p:cNvSpPr>
            <p:nvPr userDrawn="1"/>
          </p:nvSpPr>
          <p:spPr bwMode="auto">
            <a:xfrm rot="5400000">
              <a:off x="3886198" y="-3886198"/>
              <a:ext cx="1371604" cy="9144000"/>
            </a:xfrm>
            <a:prstGeom prst="rect">
              <a:avLst/>
            </a:prstGeom>
            <a:gradFill flip="none" rotWithShape="1">
              <a:gsLst>
                <a:gs pos="29000">
                  <a:schemeClr val="accent6">
                    <a:lumMod val="75000"/>
                  </a:schemeClr>
                </a:gs>
                <a:gs pos="0">
                  <a:schemeClr val="tx1">
                    <a:lumMod val="75000"/>
                    <a:lumOff val="25000"/>
                  </a:schemeClr>
                </a:gs>
                <a:gs pos="16000">
                  <a:schemeClr val="accent6">
                    <a:lumMod val="50000"/>
                  </a:schemeClr>
                </a:gs>
                <a:gs pos="63000">
                  <a:schemeClr val="bg1"/>
                </a:gs>
                <a:gs pos="94000">
                  <a:schemeClr val="bg1">
                    <a:alpha val="60000"/>
                  </a:schemeClr>
                </a:gs>
                <a:gs pos="42000">
                  <a:schemeClr val="accent6">
                    <a:lumMod val="60000"/>
                    <a:lumOff val="40000"/>
                  </a:schemeClr>
                </a:gs>
              </a:gsLst>
              <a:path path="circle">
                <a:fillToRect l="100000" t="100000"/>
              </a:path>
              <a:tileRect r="-100000" b="-100000"/>
            </a:gradFill>
            <a:ln>
              <a:noFill/>
            </a:ln>
            <a:effectLst/>
          </p:spPr>
          <p:txBody>
            <a:bodyPr anchor="ctr"/>
            <a:lstStyle/>
            <a:p>
              <a:pPr fontAlgn="auto">
                <a:spcBef>
                  <a:spcPts val="0"/>
                </a:spcBef>
                <a:spcAft>
                  <a:spcPts val="0"/>
                </a:spcAft>
                <a:defRPr/>
              </a:pPr>
              <a:endParaRPr lang="en-US" dirty="0">
                <a:latin typeface="+mn-lt"/>
                <a:cs typeface="+mn-cs"/>
              </a:endParaRPr>
            </a:p>
          </p:txBody>
        </p:sp>
        <p:pic>
          <p:nvPicPr>
            <p:cNvPr id="15" name="Picture 12" descr="http://ts2.mm.bing.net/th?id=HN.608052551864549985&amp;pid=1.7"/>
            <p:cNvPicPr>
              <a:picLocks noChangeAspect="1" noChangeArrowheads="1"/>
            </p:cNvPicPr>
            <p:nvPr userDrawn="1"/>
          </p:nvPicPr>
          <p:blipFill>
            <a:blip r:embed="rId13">
              <a:clrChange>
                <a:clrFrom>
                  <a:srgbClr val="FDFFFC"/>
                </a:clrFrom>
                <a:clrTo>
                  <a:srgbClr val="FDFFFC">
                    <a:alpha val="0"/>
                  </a:srgbClr>
                </a:clrTo>
              </a:clrChange>
            </a:blip>
            <a:srcRect/>
            <a:stretch>
              <a:fillRect/>
            </a:stretch>
          </p:blipFill>
          <p:spPr bwMode="auto">
            <a:xfrm>
              <a:off x="990600" y="279400"/>
              <a:ext cx="609600" cy="635000"/>
            </a:xfrm>
            <a:prstGeom prst="rect">
              <a:avLst/>
            </a:prstGeom>
            <a:noFill/>
            <a:ln>
              <a:no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6" name="Picture 10" descr="http://homepages.se.edu/library/files/2012/08/indianBureau_of_indian_affairs_seal_n11288.gif"/>
            <p:cNvPicPr>
              <a:picLocks noChangeAspect="1" noChangeArrowheads="1"/>
            </p:cNvPicPr>
            <p:nvPr userDrawn="1"/>
          </p:nvPicPr>
          <p:blipFill>
            <a:blip r:embed="rId14">
              <a:clrChange>
                <a:clrFrom>
                  <a:srgbClr val="FDFFFC"/>
                </a:clrFrom>
                <a:clrTo>
                  <a:srgbClr val="FDFFFC">
                    <a:alpha val="0"/>
                  </a:srgbClr>
                </a:clrTo>
              </a:clrChange>
            </a:blip>
            <a:srcRect/>
            <a:stretch>
              <a:fillRect/>
            </a:stretch>
          </p:blipFill>
          <p:spPr bwMode="auto">
            <a:xfrm>
              <a:off x="173038" y="249238"/>
              <a:ext cx="688975" cy="685800"/>
            </a:xfrm>
            <a:prstGeom prst="rect">
              <a:avLst/>
            </a:prstGeom>
            <a:noFill/>
            <a:ln>
              <a:no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7" name="Rectangle 16"/>
            <p:cNvSpPr/>
            <p:nvPr userDrawn="1"/>
          </p:nvSpPr>
          <p:spPr>
            <a:xfrm rot="10800000">
              <a:off x="0" y="1066800"/>
              <a:ext cx="9144000" cy="150813"/>
            </a:xfrm>
            <a:prstGeom prst="rect">
              <a:avLst/>
            </a:prstGeom>
            <a:solidFill>
              <a:schemeClr val="tx1">
                <a:lumMod val="75000"/>
                <a:lumOff val="2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userDrawn="1"/>
          </p:nvSpPr>
          <p:spPr>
            <a:xfrm>
              <a:off x="0" y="1371600"/>
              <a:ext cx="9144000" cy="114300"/>
            </a:xfrm>
            <a:prstGeom prst="rect">
              <a:avLst/>
            </a:prstGeom>
            <a:solidFill>
              <a:srgbClr val="F9E2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9" name="Picture 17"/>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 y="1163080"/>
              <a:ext cx="9144001" cy="208520"/>
            </a:xfrm>
            <a:prstGeom prst="rect">
              <a:avLst/>
            </a:prstGeom>
            <a:noFill/>
            <a:ln>
              <a:noFill/>
            </a:ln>
            <a:effectLst/>
            <a:scene3d>
              <a:camera prst="orthographicFront"/>
              <a:lightRig rig="threePt" dir="t"/>
            </a:scene3d>
            <a:sp3d>
              <a:bevelT/>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14974378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276F4FC-B961-4ED7-B1A8-9B074484F093}" type="datetimeFigureOut">
              <a:rPr lang="en-US" smtClean="0">
                <a:solidFill>
                  <a:prstClr val="black">
                    <a:tint val="75000"/>
                  </a:prstClr>
                </a:solidFill>
              </a:rPr>
              <a:pPr/>
              <a:t>3/18/2021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75B685-B467-4E32-A61B-8BB8FC3C896C}" type="slidenum">
              <a:rPr lang="en-US" smtClean="0">
                <a:solidFill>
                  <a:prstClr val="black">
                    <a:tint val="75000"/>
                  </a:prstClr>
                </a:solidFill>
              </a:rPr>
              <a:pPr/>
              <a:t>‹#›</a:t>
            </a:fld>
            <a:endParaRPr lang="en-US">
              <a:solidFill>
                <a:prstClr val="black">
                  <a:tint val="75000"/>
                </a:prstClr>
              </a:solidFill>
            </a:endParaRPr>
          </a:p>
        </p:txBody>
      </p:sp>
      <p:sp>
        <p:nvSpPr>
          <p:cNvPr id="7" name="Title Placeholder 1"/>
          <p:cNvSpPr>
            <a:spLocks noGrp="1"/>
          </p:cNvSpPr>
          <p:nvPr>
            <p:ph type="title"/>
          </p:nvPr>
        </p:nvSpPr>
        <p:spPr>
          <a:xfrm>
            <a:off x="457200" y="2365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8" name="Group 7"/>
          <p:cNvGrpSpPr/>
          <p:nvPr/>
        </p:nvGrpSpPr>
        <p:grpSpPr>
          <a:xfrm>
            <a:off x="-1" y="-38100"/>
            <a:ext cx="9144001" cy="1428750"/>
            <a:chOff x="-1" y="0"/>
            <a:chExt cx="9144001" cy="1485900"/>
          </a:xfrm>
        </p:grpSpPr>
        <p:sp>
          <p:nvSpPr>
            <p:cNvPr id="9" name="Title 1"/>
            <p:cNvSpPr txBox="1">
              <a:spLocks/>
            </p:cNvSpPr>
            <p:nvPr userDrawn="1"/>
          </p:nvSpPr>
          <p:spPr>
            <a:xfrm>
              <a:off x="457200" y="427038"/>
              <a:ext cx="8229600" cy="411162"/>
            </a:xfrm>
            <a:prstGeom prst="rect">
              <a:avLst/>
            </a:prstGeom>
          </p:spPr>
          <p:txBody>
            <a:bodyPr rtlCol="0">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300">
                  <a:solidFill>
                    <a:srgbClr val="3E1F00"/>
                  </a:solidFill>
                </a:rPr>
                <a:t>Title</a:t>
              </a:r>
              <a:endParaRPr lang="en-US" sz="3300" dirty="0">
                <a:solidFill>
                  <a:srgbClr val="3E1F00"/>
                </a:solidFill>
              </a:endParaRPr>
            </a:p>
          </p:txBody>
        </p:sp>
        <p:sp>
          <p:nvSpPr>
            <p:cNvPr id="10" name="Rectangle 5"/>
            <p:cNvSpPr>
              <a:spLocks noChangeArrowheads="1"/>
            </p:cNvSpPr>
            <p:nvPr userDrawn="1"/>
          </p:nvSpPr>
          <p:spPr bwMode="auto">
            <a:xfrm rot="5400000">
              <a:off x="3886198" y="-3886198"/>
              <a:ext cx="1371604" cy="9144000"/>
            </a:xfrm>
            <a:prstGeom prst="rect">
              <a:avLst/>
            </a:prstGeom>
            <a:gradFill flip="none" rotWithShape="1">
              <a:gsLst>
                <a:gs pos="29000">
                  <a:schemeClr val="accent6">
                    <a:lumMod val="75000"/>
                  </a:schemeClr>
                </a:gs>
                <a:gs pos="0">
                  <a:schemeClr val="tx1">
                    <a:lumMod val="75000"/>
                    <a:lumOff val="25000"/>
                  </a:schemeClr>
                </a:gs>
                <a:gs pos="16000">
                  <a:schemeClr val="accent6">
                    <a:lumMod val="50000"/>
                  </a:schemeClr>
                </a:gs>
                <a:gs pos="63000">
                  <a:schemeClr val="bg1"/>
                </a:gs>
                <a:gs pos="94000">
                  <a:schemeClr val="bg1">
                    <a:alpha val="60000"/>
                  </a:schemeClr>
                </a:gs>
                <a:gs pos="42000">
                  <a:schemeClr val="accent6">
                    <a:lumMod val="60000"/>
                    <a:lumOff val="40000"/>
                  </a:schemeClr>
                </a:gs>
              </a:gsLst>
              <a:path path="circle">
                <a:fillToRect l="100000" t="100000"/>
              </a:path>
              <a:tileRect r="-100000" b="-100000"/>
            </a:gradFill>
            <a:ln>
              <a:noFill/>
            </a:ln>
            <a:effectLst/>
          </p:spPr>
          <p:txBody>
            <a:bodyPr anchor="ctr"/>
            <a:lstStyle/>
            <a:p>
              <a:pPr>
                <a:defRPr/>
              </a:pPr>
              <a:endParaRPr lang="en-US" sz="1350">
                <a:solidFill>
                  <a:prstClr val="black"/>
                </a:solidFill>
              </a:endParaRPr>
            </a:p>
          </p:txBody>
        </p:sp>
        <p:pic>
          <p:nvPicPr>
            <p:cNvPr id="11" name="Picture 12" descr="http://ts2.mm.bing.net/th?id=HN.608052551864549985&amp;pid=1.7"/>
            <p:cNvPicPr>
              <a:picLocks noChangeAspect="1" noChangeArrowheads="1"/>
            </p:cNvPicPr>
            <p:nvPr userDrawn="1"/>
          </p:nvPicPr>
          <p:blipFill>
            <a:blip r:embed="rId13">
              <a:clrChange>
                <a:clrFrom>
                  <a:srgbClr val="FDFFFC"/>
                </a:clrFrom>
                <a:clrTo>
                  <a:srgbClr val="FDFFFC">
                    <a:alpha val="0"/>
                  </a:srgbClr>
                </a:clrTo>
              </a:clrChange>
            </a:blip>
            <a:srcRect/>
            <a:stretch>
              <a:fillRect/>
            </a:stretch>
          </p:blipFill>
          <p:spPr bwMode="auto">
            <a:xfrm>
              <a:off x="990600" y="279400"/>
              <a:ext cx="609600" cy="635000"/>
            </a:xfrm>
            <a:prstGeom prst="rect">
              <a:avLst/>
            </a:prstGeom>
            <a:noFill/>
            <a:ln>
              <a:no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2" name="Picture 10" descr="http://homepages.se.edu/library/files/2012/08/indianBureau_of_indian_affairs_seal_n11288.gif"/>
            <p:cNvPicPr>
              <a:picLocks noChangeAspect="1" noChangeArrowheads="1"/>
            </p:cNvPicPr>
            <p:nvPr userDrawn="1"/>
          </p:nvPicPr>
          <p:blipFill>
            <a:blip r:embed="rId14">
              <a:clrChange>
                <a:clrFrom>
                  <a:srgbClr val="FDFFFC"/>
                </a:clrFrom>
                <a:clrTo>
                  <a:srgbClr val="FDFFFC">
                    <a:alpha val="0"/>
                  </a:srgbClr>
                </a:clrTo>
              </a:clrChange>
            </a:blip>
            <a:srcRect/>
            <a:stretch>
              <a:fillRect/>
            </a:stretch>
          </p:blipFill>
          <p:spPr bwMode="auto">
            <a:xfrm>
              <a:off x="173038" y="249238"/>
              <a:ext cx="688975" cy="685800"/>
            </a:xfrm>
            <a:prstGeom prst="rect">
              <a:avLst/>
            </a:prstGeom>
            <a:noFill/>
            <a:ln>
              <a:no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3" name="Rectangle 12"/>
            <p:cNvSpPr/>
            <p:nvPr userDrawn="1"/>
          </p:nvSpPr>
          <p:spPr>
            <a:xfrm rot="10800000">
              <a:off x="0" y="1066800"/>
              <a:ext cx="9144000" cy="150813"/>
            </a:xfrm>
            <a:prstGeom prst="rect">
              <a:avLst/>
            </a:prstGeom>
            <a:solidFill>
              <a:schemeClr val="tx1">
                <a:lumMod val="75000"/>
                <a:lumOff val="2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sp>
          <p:nvSpPr>
            <p:cNvPr id="14" name="Rectangle 13"/>
            <p:cNvSpPr/>
            <p:nvPr userDrawn="1"/>
          </p:nvSpPr>
          <p:spPr>
            <a:xfrm>
              <a:off x="0" y="1371600"/>
              <a:ext cx="9144000" cy="114300"/>
            </a:xfrm>
            <a:prstGeom prst="rect">
              <a:avLst/>
            </a:prstGeom>
            <a:solidFill>
              <a:srgbClr val="F9E2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prstClr val="white"/>
                </a:solidFill>
              </a:endParaRPr>
            </a:p>
          </p:txBody>
        </p:sp>
        <p:pic>
          <p:nvPicPr>
            <p:cNvPr id="15" name="Picture 17"/>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 y="1163080"/>
              <a:ext cx="9144001" cy="208520"/>
            </a:xfrm>
            <a:prstGeom prst="rect">
              <a:avLst/>
            </a:prstGeom>
            <a:noFill/>
            <a:ln>
              <a:noFill/>
            </a:ln>
            <a:effectLst/>
            <a:scene3d>
              <a:camera prst="orthographicFront"/>
              <a:lightRig rig="threePt" dir="t"/>
            </a:scene3d>
            <a:sp3d>
              <a:bevelT/>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40902706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consultation@bia.gov"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ason.oneal@bia.gov" TargetMode="External"/><Relationship Id="rId2" Type="http://schemas.openxmlformats.org/officeDocument/2006/relationships/hyperlink" Target="mailto:Judith.Wilson@bi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2057400"/>
            <a:ext cx="8948928" cy="3429000"/>
          </a:xfrm>
        </p:spPr>
        <p:txBody>
          <a:bodyPr anchor="ctr">
            <a:normAutofit/>
          </a:bodyPr>
          <a:lstStyle/>
          <a:p>
            <a:pPr>
              <a:spcBef>
                <a:spcPts val="1200"/>
              </a:spcBef>
              <a:spcAft>
                <a:spcPts val="1200"/>
              </a:spcAft>
            </a:pPr>
            <a:r>
              <a:rPr lang="en-US" sz="29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Public Safety and Justice Facilities Construction</a:t>
            </a:r>
          </a:p>
          <a:p>
            <a:pPr>
              <a:spcBef>
                <a:spcPts val="1200"/>
              </a:spcBef>
              <a:spcAft>
                <a:spcPts val="1200"/>
              </a:spcAft>
            </a:pPr>
            <a:r>
              <a:rPr lang="en-US" sz="29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Site Assessment-Capital Investment Pilot</a:t>
            </a:r>
          </a:p>
          <a:p>
            <a:pPr>
              <a:spcBef>
                <a:spcPts val="1200"/>
              </a:spcBef>
              <a:spcAft>
                <a:spcPts val="1200"/>
              </a:spcAft>
            </a:pPr>
            <a:r>
              <a:rPr lang="en-US" sz="29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Tribal Consultation</a:t>
            </a:r>
          </a:p>
          <a:p>
            <a:pPr>
              <a:spcBef>
                <a:spcPts val="1200"/>
              </a:spcBef>
              <a:spcAft>
                <a:spcPts val="1200"/>
              </a:spcAft>
            </a:pPr>
            <a:endParaRPr lang="en-US" sz="29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r>
              <a:rPr lang="en-US" sz="1900" b="1" dirty="0"/>
              <a:t>March 23,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3602-57F1-40C9-B453-C68A4A76DC9C}"/>
              </a:ext>
            </a:extLst>
          </p:cNvPr>
          <p:cNvSpPr>
            <a:spLocks noGrp="1"/>
          </p:cNvSpPr>
          <p:nvPr>
            <p:ph type="title"/>
          </p:nvPr>
        </p:nvSpPr>
        <p:spPr>
          <a:xfrm>
            <a:off x="457200" y="274638"/>
            <a:ext cx="8229600" cy="792162"/>
          </a:xfrm>
        </p:spPr>
        <p:txBody>
          <a:bodyPr/>
          <a:lstStyle/>
          <a:p>
            <a:r>
              <a:rPr lang="en-US" dirty="0"/>
              <a:t>NCLB Footnote</a:t>
            </a:r>
          </a:p>
        </p:txBody>
      </p:sp>
      <p:sp>
        <p:nvSpPr>
          <p:cNvPr id="3" name="Content Placeholder 2">
            <a:extLst>
              <a:ext uri="{FF2B5EF4-FFF2-40B4-BE49-F238E27FC236}">
                <a16:creationId xmlns:a16="http://schemas.microsoft.com/office/drawing/2014/main" id="{27D3520B-5AD8-49E8-B8A1-E18F7265154B}"/>
              </a:ext>
            </a:extLst>
          </p:cNvPr>
          <p:cNvSpPr>
            <a:spLocks noGrp="1"/>
          </p:cNvSpPr>
          <p:nvPr>
            <p:ph idx="1"/>
          </p:nvPr>
        </p:nvSpPr>
        <p:spPr>
          <a:xfrm>
            <a:off x="533400" y="1600200"/>
            <a:ext cx="8153400" cy="4525963"/>
          </a:xfrm>
        </p:spPr>
        <p:txBody>
          <a:bodyPr>
            <a:normAutofit fontScale="85000" lnSpcReduction="10000"/>
          </a:bodyPr>
          <a:lstStyle/>
          <a:p>
            <a:pPr marL="0" indent="0">
              <a:buNone/>
            </a:pPr>
            <a:endParaRPr lang="en-US" dirty="0"/>
          </a:p>
          <a:p>
            <a:pPr marL="0" indent="0">
              <a:buNone/>
            </a:pPr>
            <a:r>
              <a:rPr lang="en-US" dirty="0"/>
              <a:t>“Year by year, changes in the priority list may have been due to schools not being able to find suitable building sites during design, repairs made using funds from the FI&amp;R and facilities replacement program that obviated the need for New School Replacement, or other individual reasons. However, the broad view in Indian Country was that the list changed as individual tribes with political connections were able to reorganize and prioritize the list according to their needs, rather than the needs of all Bureau-funded schools.”</a:t>
            </a:r>
          </a:p>
          <a:p>
            <a:endParaRPr lang="en-US" dirty="0"/>
          </a:p>
        </p:txBody>
      </p:sp>
      <p:sp>
        <p:nvSpPr>
          <p:cNvPr id="4" name="Slide Number Placeholder 3">
            <a:extLst>
              <a:ext uri="{FF2B5EF4-FFF2-40B4-BE49-F238E27FC236}">
                <a16:creationId xmlns:a16="http://schemas.microsoft.com/office/drawing/2014/main" id="{ABF4DDE3-CF6D-4304-920C-56B2452AEC40}"/>
              </a:ext>
            </a:extLst>
          </p:cNvPr>
          <p:cNvSpPr>
            <a:spLocks noGrp="1"/>
          </p:cNvSpPr>
          <p:nvPr>
            <p:ph type="sldNum" sz="quarter" idx="12"/>
          </p:nvPr>
        </p:nvSpPr>
        <p:spPr/>
        <p:txBody>
          <a:bodyPr/>
          <a:lstStyle/>
          <a:p>
            <a:fld id="{6A64D3A3-716F-44E4-BD7E-08C32B49D6DD}" type="slidenum">
              <a:rPr lang="en-US" smtClean="0"/>
              <a:pPr/>
              <a:t>10</a:t>
            </a:fld>
            <a:endParaRPr lang="en-US" dirty="0"/>
          </a:p>
        </p:txBody>
      </p:sp>
    </p:spTree>
    <p:extLst>
      <p:ext uri="{BB962C8B-B14F-4D97-AF65-F5344CB8AC3E}">
        <p14:creationId xmlns:p14="http://schemas.microsoft.com/office/powerpoint/2010/main" val="257079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2DA74-20CD-4167-A218-16BDE245D401}"/>
              </a:ext>
            </a:extLst>
          </p:cNvPr>
          <p:cNvSpPr>
            <a:spLocks noGrp="1"/>
          </p:cNvSpPr>
          <p:nvPr>
            <p:ph type="title"/>
          </p:nvPr>
        </p:nvSpPr>
        <p:spPr>
          <a:xfrm>
            <a:off x="457200" y="136525"/>
            <a:ext cx="8229600" cy="1006475"/>
          </a:xfrm>
        </p:spPr>
        <p:txBody>
          <a:bodyPr/>
          <a:lstStyle/>
          <a:p>
            <a:r>
              <a:rPr lang="en-US" dirty="0"/>
              <a:t>Why SA-CI?</a:t>
            </a:r>
          </a:p>
        </p:txBody>
      </p:sp>
      <p:sp>
        <p:nvSpPr>
          <p:cNvPr id="3" name="Content Placeholder 2">
            <a:extLst>
              <a:ext uri="{FF2B5EF4-FFF2-40B4-BE49-F238E27FC236}">
                <a16:creationId xmlns:a16="http://schemas.microsoft.com/office/drawing/2014/main" id="{0DFC3D42-7BB7-4A76-BC26-52AE31FD85F7}"/>
              </a:ext>
            </a:extLst>
          </p:cNvPr>
          <p:cNvSpPr>
            <a:spLocks noGrp="1"/>
          </p:cNvSpPr>
          <p:nvPr>
            <p:ph idx="1"/>
          </p:nvPr>
        </p:nvSpPr>
        <p:spPr/>
        <p:txBody>
          <a:bodyPr>
            <a:normAutofit fontScale="92500" lnSpcReduction="10000"/>
          </a:bodyPr>
          <a:lstStyle/>
          <a:p>
            <a:r>
              <a:rPr lang="en-US" dirty="0"/>
              <a:t>The “NCLB process” was implemented for the first and only time in 2015. </a:t>
            </a:r>
          </a:p>
          <a:p>
            <a:r>
              <a:rPr lang="en-US" dirty="0"/>
              <a:t>The process to identify eligible schools, review, score and rank those eligible schools took 10 months. </a:t>
            </a:r>
          </a:p>
          <a:p>
            <a:r>
              <a:rPr lang="en-US" dirty="0"/>
              <a:t>IA developed the SA-CI Pilot as to avoid the mistakes for the past as stated in the Report.</a:t>
            </a:r>
          </a:p>
          <a:p>
            <a:r>
              <a:rPr lang="en-US" dirty="0"/>
              <a:t>SA-CI Pilot provided for significant improvements in timing, transparency and collaboration beyond NCLB. </a:t>
            </a:r>
          </a:p>
          <a:p>
            <a:endParaRPr lang="en-US" dirty="0"/>
          </a:p>
          <a:p>
            <a:endParaRPr lang="en-US" dirty="0"/>
          </a:p>
        </p:txBody>
      </p:sp>
      <p:sp>
        <p:nvSpPr>
          <p:cNvPr id="4" name="Slide Number Placeholder 3">
            <a:extLst>
              <a:ext uri="{FF2B5EF4-FFF2-40B4-BE49-F238E27FC236}">
                <a16:creationId xmlns:a16="http://schemas.microsoft.com/office/drawing/2014/main" id="{7E6AD432-C35F-4946-8581-2DF53457C050}"/>
              </a:ext>
            </a:extLst>
          </p:cNvPr>
          <p:cNvSpPr>
            <a:spLocks noGrp="1"/>
          </p:cNvSpPr>
          <p:nvPr>
            <p:ph type="sldNum" sz="quarter" idx="12"/>
          </p:nvPr>
        </p:nvSpPr>
        <p:spPr/>
        <p:txBody>
          <a:bodyPr/>
          <a:lstStyle/>
          <a:p>
            <a:fld id="{6A64D3A3-716F-44E4-BD7E-08C32B49D6DD}" type="slidenum">
              <a:rPr lang="en-US" smtClean="0"/>
              <a:pPr/>
              <a:t>11</a:t>
            </a:fld>
            <a:endParaRPr lang="en-US" dirty="0"/>
          </a:p>
        </p:txBody>
      </p:sp>
    </p:spTree>
    <p:extLst>
      <p:ext uri="{BB962C8B-B14F-4D97-AF65-F5344CB8AC3E}">
        <p14:creationId xmlns:p14="http://schemas.microsoft.com/office/powerpoint/2010/main" val="1651903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6F79B-4C15-45ED-B937-F0D5A06CE640}"/>
              </a:ext>
            </a:extLst>
          </p:cNvPr>
          <p:cNvSpPr>
            <a:spLocks noGrp="1"/>
          </p:cNvSpPr>
          <p:nvPr>
            <p:ph type="title"/>
          </p:nvPr>
        </p:nvSpPr>
        <p:spPr>
          <a:xfrm>
            <a:off x="1600200" y="274638"/>
            <a:ext cx="6477000" cy="792162"/>
          </a:xfrm>
        </p:spPr>
        <p:txBody>
          <a:bodyPr/>
          <a:lstStyle/>
          <a:p>
            <a:r>
              <a:rPr lang="en-US" dirty="0"/>
              <a:t>The SA-CI Approach</a:t>
            </a:r>
          </a:p>
        </p:txBody>
      </p:sp>
      <p:sp>
        <p:nvSpPr>
          <p:cNvPr id="3" name="Content Placeholder 2">
            <a:extLst>
              <a:ext uri="{FF2B5EF4-FFF2-40B4-BE49-F238E27FC236}">
                <a16:creationId xmlns:a16="http://schemas.microsoft.com/office/drawing/2014/main" id="{77CDB676-A6AF-428A-BFF3-4C8601EC7AE5}"/>
              </a:ext>
            </a:extLst>
          </p:cNvPr>
          <p:cNvSpPr>
            <a:spLocks noGrp="1"/>
          </p:cNvSpPr>
          <p:nvPr>
            <p:ph idx="1"/>
          </p:nvPr>
        </p:nvSpPr>
        <p:spPr/>
        <p:txBody>
          <a:bodyPr>
            <a:normAutofit fontScale="92500" lnSpcReduction="10000"/>
          </a:bodyPr>
          <a:lstStyle/>
          <a:p>
            <a:pPr marL="0" indent="0" algn="ctr">
              <a:buNone/>
            </a:pPr>
            <a:r>
              <a:rPr lang="en-US" dirty="0"/>
              <a:t>A collaborative and transparent process</a:t>
            </a:r>
          </a:p>
          <a:p>
            <a:pPr>
              <a:buFont typeface="Wingdings" panose="05000000000000000000" pitchFamily="2" charset="2"/>
              <a:buChar char="Ø"/>
            </a:pPr>
            <a:r>
              <a:rPr lang="en-US" dirty="0"/>
              <a:t>	School notification and orientation;</a:t>
            </a:r>
          </a:p>
          <a:p>
            <a:pPr>
              <a:buFont typeface="Wingdings" panose="05000000000000000000" pitchFamily="2" charset="2"/>
              <a:buChar char="Ø"/>
            </a:pPr>
            <a:r>
              <a:rPr lang="en-US" dirty="0"/>
              <a:t>	Comprehensive third-party technical site assessment;</a:t>
            </a:r>
          </a:p>
          <a:p>
            <a:pPr>
              <a:buFont typeface="Wingdings" panose="05000000000000000000" pitchFamily="2" charset="2"/>
              <a:buChar char="Ø"/>
            </a:pPr>
            <a:r>
              <a:rPr lang="en-US" dirty="0"/>
              <a:t>	3-P report detailing the probable costs needed to bring the campus to a rating of ‘Good’; and</a:t>
            </a:r>
          </a:p>
          <a:p>
            <a:pPr>
              <a:buFont typeface="Wingdings" panose="05000000000000000000" pitchFamily="2" charset="2"/>
              <a:buChar char="Ø"/>
            </a:pPr>
            <a:r>
              <a:rPr lang="en-US" dirty="0"/>
              <a:t>	Collaborative initial Program of Requirements (POR) based on the updated IA Space Guidelines. </a:t>
            </a:r>
          </a:p>
        </p:txBody>
      </p:sp>
      <p:sp>
        <p:nvSpPr>
          <p:cNvPr id="4" name="Slide Number Placeholder 3">
            <a:extLst>
              <a:ext uri="{FF2B5EF4-FFF2-40B4-BE49-F238E27FC236}">
                <a16:creationId xmlns:a16="http://schemas.microsoft.com/office/drawing/2014/main" id="{EABB57A5-A864-430D-AE18-124122A1DCF6}"/>
              </a:ext>
            </a:extLst>
          </p:cNvPr>
          <p:cNvSpPr>
            <a:spLocks noGrp="1"/>
          </p:cNvSpPr>
          <p:nvPr>
            <p:ph type="sldNum" sz="quarter" idx="12"/>
          </p:nvPr>
        </p:nvSpPr>
        <p:spPr/>
        <p:txBody>
          <a:bodyPr/>
          <a:lstStyle/>
          <a:p>
            <a:fld id="{6A64D3A3-716F-44E4-BD7E-08C32B49D6DD}" type="slidenum">
              <a:rPr lang="en-US" smtClean="0"/>
              <a:pPr/>
              <a:t>12</a:t>
            </a:fld>
            <a:endParaRPr lang="en-US" dirty="0"/>
          </a:p>
        </p:txBody>
      </p:sp>
    </p:spTree>
    <p:extLst>
      <p:ext uri="{BB962C8B-B14F-4D97-AF65-F5344CB8AC3E}">
        <p14:creationId xmlns:p14="http://schemas.microsoft.com/office/powerpoint/2010/main" val="537516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39343-743E-4316-A651-C5260C5F34DA}"/>
              </a:ext>
            </a:extLst>
          </p:cNvPr>
          <p:cNvSpPr>
            <a:spLocks noGrp="1"/>
          </p:cNvSpPr>
          <p:nvPr>
            <p:ph type="title"/>
          </p:nvPr>
        </p:nvSpPr>
        <p:spPr>
          <a:xfrm>
            <a:off x="1524000" y="274638"/>
            <a:ext cx="7162800" cy="792162"/>
          </a:xfrm>
        </p:spPr>
        <p:txBody>
          <a:bodyPr/>
          <a:lstStyle/>
          <a:p>
            <a:r>
              <a:rPr lang="en-US" dirty="0"/>
              <a:t>Implementing Education SA-CI</a:t>
            </a:r>
          </a:p>
        </p:txBody>
      </p:sp>
      <p:sp>
        <p:nvSpPr>
          <p:cNvPr id="3" name="Content Placeholder 2">
            <a:extLst>
              <a:ext uri="{FF2B5EF4-FFF2-40B4-BE49-F238E27FC236}">
                <a16:creationId xmlns:a16="http://schemas.microsoft.com/office/drawing/2014/main" id="{5FA02B7C-5B6F-4099-ABAA-530422414304}"/>
              </a:ext>
            </a:extLst>
          </p:cNvPr>
          <p:cNvSpPr>
            <a:spLocks noGrp="1"/>
          </p:cNvSpPr>
          <p:nvPr>
            <p:ph idx="1"/>
          </p:nvPr>
        </p:nvSpPr>
        <p:spPr/>
        <p:txBody>
          <a:bodyPr/>
          <a:lstStyle/>
          <a:p>
            <a:r>
              <a:rPr lang="en-US" dirty="0"/>
              <a:t>The process received overwhelming support from Tribes, particularly those without the resources and capacity to compete. </a:t>
            </a:r>
          </a:p>
          <a:p>
            <a:r>
              <a:rPr lang="en-US" dirty="0"/>
              <a:t>IA reduced the NCLB 10-month process to a one-month FY Q4 data-driven, prioritization process. </a:t>
            </a:r>
          </a:p>
          <a:p>
            <a:endParaRPr lang="en-US" dirty="0"/>
          </a:p>
        </p:txBody>
      </p:sp>
      <p:sp>
        <p:nvSpPr>
          <p:cNvPr id="4" name="Slide Number Placeholder 3">
            <a:extLst>
              <a:ext uri="{FF2B5EF4-FFF2-40B4-BE49-F238E27FC236}">
                <a16:creationId xmlns:a16="http://schemas.microsoft.com/office/drawing/2014/main" id="{5455897E-F18C-480F-B594-BE6326365FEE}"/>
              </a:ext>
            </a:extLst>
          </p:cNvPr>
          <p:cNvSpPr>
            <a:spLocks noGrp="1"/>
          </p:cNvSpPr>
          <p:nvPr>
            <p:ph type="sldNum" sz="quarter" idx="12"/>
          </p:nvPr>
        </p:nvSpPr>
        <p:spPr/>
        <p:txBody>
          <a:bodyPr/>
          <a:lstStyle/>
          <a:p>
            <a:fld id="{6A64D3A3-716F-44E4-BD7E-08C32B49D6DD}" type="slidenum">
              <a:rPr lang="en-US" smtClean="0"/>
              <a:pPr/>
              <a:t>13</a:t>
            </a:fld>
            <a:endParaRPr lang="en-US" dirty="0"/>
          </a:p>
        </p:txBody>
      </p:sp>
    </p:spTree>
    <p:extLst>
      <p:ext uri="{BB962C8B-B14F-4D97-AF65-F5344CB8AC3E}">
        <p14:creationId xmlns:p14="http://schemas.microsoft.com/office/powerpoint/2010/main" val="164436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6934200" cy="1066800"/>
          </a:xfrm>
        </p:spPr>
        <p:txBody>
          <a:bodyPr>
            <a:normAutofit/>
          </a:bodyPr>
          <a:lstStyle/>
          <a:p>
            <a:r>
              <a:rPr lang="en-US" sz="4000" dirty="0"/>
              <a:t>Education SA-CI  Pilot History</a:t>
            </a:r>
          </a:p>
        </p:txBody>
      </p:sp>
      <p:sp>
        <p:nvSpPr>
          <p:cNvPr id="3" name="Content Placeholder 2"/>
          <p:cNvSpPr>
            <a:spLocks noGrp="1"/>
          </p:cNvSpPr>
          <p:nvPr>
            <p:ph idx="1"/>
          </p:nvPr>
        </p:nvSpPr>
        <p:spPr>
          <a:xfrm>
            <a:off x="457200" y="1600200"/>
            <a:ext cx="8229600" cy="4800600"/>
          </a:xfrm>
        </p:spPr>
        <p:txBody>
          <a:bodyPr>
            <a:normAutofit fontScale="62500" lnSpcReduction="20000"/>
          </a:bodyPr>
          <a:lstStyle/>
          <a:p>
            <a:pPr marL="0" indent="0">
              <a:buNone/>
            </a:pPr>
            <a:r>
              <a:rPr lang="en-US" dirty="0"/>
              <a:t>March of 2019, IA identified 10 schools eligible for a site assessment</a:t>
            </a:r>
          </a:p>
          <a:p>
            <a:r>
              <a:rPr lang="en-US" dirty="0"/>
              <a:t>IA conducted the assessment involving IA, BIA, BIE, Tribal and School 	support</a:t>
            </a:r>
          </a:p>
          <a:p>
            <a:r>
              <a:rPr lang="en-US" dirty="0"/>
              <a:t>Third-party contractor to conduct a comprehensive technical 	assessment of the schools building, grounds, and utility 	infrastructure and provide the technical report </a:t>
            </a:r>
          </a:p>
          <a:p>
            <a:r>
              <a:rPr lang="en-US" dirty="0"/>
              <a:t>IA used the Report along with other available data and observations to make one of 4 recommendations:</a:t>
            </a:r>
          </a:p>
          <a:p>
            <a:pPr marL="0" indent="0">
              <a:buNone/>
            </a:pPr>
            <a:r>
              <a:rPr lang="en-US" dirty="0"/>
              <a:t>	1) Replace the School, </a:t>
            </a:r>
          </a:p>
          <a:p>
            <a:pPr marL="0" indent="0">
              <a:buNone/>
            </a:pPr>
            <a:r>
              <a:rPr lang="en-US" dirty="0"/>
              <a:t>	2) Replace/consolidate a limited number of buildings,</a:t>
            </a:r>
          </a:p>
          <a:p>
            <a:pPr marL="0" indent="0">
              <a:buNone/>
            </a:pPr>
            <a:r>
              <a:rPr lang="en-US" dirty="0"/>
              <a:t> 	3) Initiate a major renovation and/or focused facilities 		improvement &amp; repair (FI&amp;R), or</a:t>
            </a:r>
          </a:p>
          <a:p>
            <a:pPr marL="0" indent="0">
              <a:buNone/>
            </a:pPr>
            <a:r>
              <a:rPr lang="en-US" dirty="0"/>
              <a:t>	4) Execute some combination of 2 &amp; 3.</a:t>
            </a:r>
          </a:p>
          <a:p>
            <a:r>
              <a:rPr lang="en-US" dirty="0"/>
              <a:t>8 of 10 schools identified for the SA-CI FY 2019 Pilot completed the process in less than one year.</a:t>
            </a:r>
          </a:p>
          <a:p>
            <a:r>
              <a:rPr lang="en-US" dirty="0"/>
              <a:t>IA Facilities Investment Review Board approved the recommendations.</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14</a:t>
            </a:fld>
            <a:endParaRPr lang="en-US" dirty="0"/>
          </a:p>
        </p:txBody>
      </p:sp>
    </p:spTree>
    <p:extLst>
      <p:ext uri="{BB962C8B-B14F-4D97-AF65-F5344CB8AC3E}">
        <p14:creationId xmlns:p14="http://schemas.microsoft.com/office/powerpoint/2010/main" val="2516286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a:t>PS &amp; J Eligibility Criteria</a:t>
            </a:r>
          </a:p>
        </p:txBody>
      </p:sp>
      <p:sp>
        <p:nvSpPr>
          <p:cNvPr id="3" name="Content Placeholder 2"/>
          <p:cNvSpPr>
            <a:spLocks noGrp="1"/>
          </p:cNvSpPr>
          <p:nvPr>
            <p:ph idx="1"/>
          </p:nvPr>
        </p:nvSpPr>
        <p:spPr/>
        <p:txBody>
          <a:bodyPr>
            <a:noAutofit/>
          </a:bodyPr>
          <a:lstStyle/>
          <a:p>
            <a:pPr marL="0" indent="0" algn="ctr">
              <a:buNone/>
            </a:pPr>
            <a:r>
              <a:rPr lang="en-US" sz="2800" dirty="0"/>
              <a:t>Q1 Each FY, IA to review facilities to determine which are eligible to be assessed using the following six criteria, in the order presented:</a:t>
            </a:r>
          </a:p>
          <a:p>
            <a:pPr marL="457200" indent="-457200">
              <a:buFont typeface="+mj-lt"/>
              <a:buAutoNum type="arabicPeriod"/>
            </a:pPr>
            <a:r>
              <a:rPr lang="en-US" sz="2800" dirty="0"/>
              <a:t>Facility has an FCI of 0.10 or greater (for those facilities which have data entered in Maximo).</a:t>
            </a:r>
          </a:p>
          <a:p>
            <a:pPr marL="0" indent="0">
              <a:buNone/>
            </a:pPr>
            <a:r>
              <a:rPr lang="en-US" sz="2800" dirty="0"/>
              <a:t>	Facility Condition Index (FCI) is calculated for an asset 	(building) by dividing the total </a:t>
            </a:r>
            <a:r>
              <a:rPr lang="en-US" sz="2800" dirty="0" err="1"/>
              <a:t>deffered</a:t>
            </a:r>
            <a:r>
              <a:rPr lang="en-US" sz="2800" dirty="0"/>
              <a:t> maintenance for the asset by the current replacement value (CRV) for the asset. FCI = Total DM / CRV.</a:t>
            </a:r>
          </a:p>
          <a:p>
            <a:pPr marL="457200" indent="-457200">
              <a:buFont typeface="+mj-lt"/>
              <a:buAutoNum type="arabicPeriod"/>
            </a:pPr>
            <a:endParaRPr lang="en-US" sz="2400" dirty="0"/>
          </a:p>
          <a:p>
            <a:endParaRPr lang="en-US" sz="2400"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15</a:t>
            </a:fld>
            <a:endParaRPr lang="en-US" dirty="0"/>
          </a:p>
        </p:txBody>
      </p:sp>
    </p:spTree>
    <p:extLst>
      <p:ext uri="{BB962C8B-B14F-4D97-AF65-F5344CB8AC3E}">
        <p14:creationId xmlns:p14="http://schemas.microsoft.com/office/powerpoint/2010/main" val="1607188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A0DE5-0A16-4191-9908-ACD4C7C3D3D0}"/>
              </a:ext>
            </a:extLst>
          </p:cNvPr>
          <p:cNvSpPr>
            <a:spLocks noGrp="1"/>
          </p:cNvSpPr>
          <p:nvPr>
            <p:ph type="title"/>
          </p:nvPr>
        </p:nvSpPr>
        <p:spPr/>
        <p:txBody>
          <a:bodyPr>
            <a:normAutofit fontScale="90000"/>
          </a:bodyPr>
          <a:lstStyle/>
          <a:p>
            <a:br>
              <a:rPr lang="en-US" dirty="0"/>
            </a:br>
            <a:endParaRPr lang="en-US" dirty="0"/>
          </a:p>
        </p:txBody>
      </p:sp>
      <p:sp>
        <p:nvSpPr>
          <p:cNvPr id="3" name="Content Placeholder 2">
            <a:extLst>
              <a:ext uri="{FF2B5EF4-FFF2-40B4-BE49-F238E27FC236}">
                <a16:creationId xmlns:a16="http://schemas.microsoft.com/office/drawing/2014/main" id="{9DAD34D6-4CB9-4872-A8E6-A864961A1555}"/>
              </a:ext>
            </a:extLst>
          </p:cNvPr>
          <p:cNvSpPr>
            <a:spLocks noGrp="1"/>
          </p:cNvSpPr>
          <p:nvPr>
            <p:ph idx="1"/>
          </p:nvPr>
        </p:nvSpPr>
        <p:spPr/>
        <p:txBody>
          <a:bodyPr>
            <a:normAutofit/>
          </a:bodyPr>
          <a:lstStyle/>
          <a:p>
            <a:pPr marL="0" indent="0">
              <a:buNone/>
            </a:pPr>
            <a:r>
              <a:rPr lang="en-US" dirty="0"/>
              <a:t>2.	Current facility is 50 years old or older and 	does not meet space requirements as 	outlined in current edition of 	Justice/Detention Facilities Space Criteria, 	as published by Bureau of Indian Affairs, 	Office of Facilities Management and 	Construction.</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DBB924C-B849-41F4-A90E-8959AC4EA8A0}"/>
              </a:ext>
            </a:extLst>
          </p:cNvPr>
          <p:cNvSpPr>
            <a:spLocks noGrp="1"/>
          </p:cNvSpPr>
          <p:nvPr>
            <p:ph type="sldNum" sz="quarter" idx="12"/>
          </p:nvPr>
        </p:nvSpPr>
        <p:spPr/>
        <p:txBody>
          <a:bodyPr/>
          <a:lstStyle/>
          <a:p>
            <a:fld id="{6A64D3A3-716F-44E4-BD7E-08C32B49D6DD}" type="slidenum">
              <a:rPr lang="en-US" smtClean="0"/>
              <a:pPr/>
              <a:t>16</a:t>
            </a:fld>
            <a:endParaRPr lang="en-US" dirty="0"/>
          </a:p>
        </p:txBody>
      </p:sp>
    </p:spTree>
    <p:extLst>
      <p:ext uri="{BB962C8B-B14F-4D97-AF65-F5344CB8AC3E}">
        <p14:creationId xmlns:p14="http://schemas.microsoft.com/office/powerpoint/2010/main" val="3714041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868362"/>
          </a:xfrm>
        </p:spPr>
        <p:txBody>
          <a:bodyPr>
            <a:normAutofit/>
          </a:bodyPr>
          <a:lstStyle/>
          <a:p>
            <a:r>
              <a:rPr lang="en-US" sz="4000" dirty="0"/>
              <a:t>Eligibility Criteria cont.</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startAt="3"/>
            </a:pPr>
            <a:endParaRPr lang="en-US" sz="2400" dirty="0"/>
          </a:p>
          <a:p>
            <a:pPr marL="457200" indent="-457200">
              <a:buFont typeface="+mj-lt"/>
              <a:buAutoNum type="arabicPeriod" startAt="3"/>
            </a:pPr>
            <a:r>
              <a:rPr lang="en-US" sz="2800" dirty="0"/>
              <a:t>Facility was recently closed due to either safety issues or natural disaster, which were not easily addressed. </a:t>
            </a:r>
          </a:p>
          <a:p>
            <a:pPr marL="457200" indent="-457200">
              <a:buAutoNum type="arabicPeriod" startAt="4"/>
            </a:pPr>
            <a:r>
              <a:rPr lang="en-US" sz="2800" dirty="0"/>
              <a:t>Facility is an adaptive re-use/renovation of existing buildings, to address immediate need when converted.</a:t>
            </a:r>
          </a:p>
          <a:p>
            <a:pPr marL="457200" indent="-457200">
              <a:buAutoNum type="arabicPeriod" startAt="4"/>
            </a:pPr>
            <a:r>
              <a:rPr lang="en-US" sz="2800" dirty="0"/>
              <a:t>Based on analysis of inmate population and number of admissions/intakes over the most recent five years data, facility is consistently at or over design capacity.</a:t>
            </a:r>
            <a:endParaRPr lang="en-US" sz="2400" dirty="0"/>
          </a:p>
          <a:p>
            <a:endParaRPr lang="en-US" sz="2400"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17</a:t>
            </a:fld>
            <a:endParaRPr lang="en-US" dirty="0"/>
          </a:p>
        </p:txBody>
      </p:sp>
    </p:spTree>
    <p:extLst>
      <p:ext uri="{BB962C8B-B14F-4D97-AF65-F5344CB8AC3E}">
        <p14:creationId xmlns:p14="http://schemas.microsoft.com/office/powerpoint/2010/main" val="3215175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792162"/>
          </a:xfrm>
        </p:spPr>
        <p:txBody>
          <a:bodyPr>
            <a:normAutofit/>
          </a:bodyPr>
          <a:lstStyle/>
          <a:p>
            <a:r>
              <a:rPr lang="en-US" dirty="0"/>
              <a:t>Eligibility Criteria cont.</a:t>
            </a:r>
          </a:p>
        </p:txBody>
      </p:sp>
      <p:sp>
        <p:nvSpPr>
          <p:cNvPr id="3" name="Content Placeholder 2"/>
          <p:cNvSpPr>
            <a:spLocks noGrp="1"/>
          </p:cNvSpPr>
          <p:nvPr>
            <p:ph idx="1"/>
          </p:nvPr>
        </p:nvSpPr>
        <p:spPr/>
        <p:txBody>
          <a:bodyPr>
            <a:normAutofit fontScale="62500" lnSpcReduction="20000"/>
          </a:bodyPr>
          <a:lstStyle/>
          <a:p>
            <a:pPr marL="457200" lvl="1" indent="0">
              <a:buNone/>
            </a:pPr>
            <a:r>
              <a:rPr lang="en-US" sz="4000" dirty="0"/>
              <a:t>6.  Lack of proximity to the following:</a:t>
            </a:r>
          </a:p>
          <a:p>
            <a:pPr marL="457200" lvl="1" indent="0">
              <a:buNone/>
            </a:pPr>
            <a:r>
              <a:rPr lang="en-US" sz="4000" dirty="0"/>
              <a:t>	a.	IHS healthcare facility</a:t>
            </a:r>
          </a:p>
          <a:p>
            <a:pPr marL="457200" lvl="1" indent="0">
              <a:buNone/>
            </a:pPr>
            <a:r>
              <a:rPr lang="en-US" sz="4000" dirty="0"/>
              <a:t>	b.	Other public healthcare facility</a:t>
            </a:r>
          </a:p>
          <a:p>
            <a:pPr marL="457200" lvl="1" indent="0">
              <a:buNone/>
            </a:pPr>
            <a:r>
              <a:rPr lang="en-US" sz="4000" dirty="0"/>
              <a:t>	c.	Tribal court facilities as established by each jurisdiction.</a:t>
            </a:r>
          </a:p>
          <a:p>
            <a:pPr marL="457200" lvl="1" indent="0">
              <a:buNone/>
            </a:pPr>
            <a:endParaRPr lang="en-US" sz="4000" dirty="0"/>
          </a:p>
          <a:p>
            <a:pPr marL="457200" lvl="1" indent="0">
              <a:buNone/>
            </a:pPr>
            <a:r>
              <a:rPr lang="en-US" sz="4000" dirty="0"/>
              <a:t>Are there other data driven criteria to consider?</a:t>
            </a:r>
          </a:p>
          <a:p>
            <a:pPr marL="457200" lvl="1" indent="0">
              <a:buNone/>
            </a:pPr>
            <a:endParaRPr lang="en-US" sz="4000" dirty="0"/>
          </a:p>
          <a:p>
            <a:pPr marL="457200" lvl="1" indent="0">
              <a:buNone/>
            </a:pPr>
            <a:r>
              <a:rPr lang="en-US" sz="4000" dirty="0"/>
              <a:t>Excluded from consideration of eligible facilities:</a:t>
            </a:r>
          </a:p>
          <a:p>
            <a:pPr marL="457200" lvl="1" indent="0">
              <a:buNone/>
            </a:pPr>
            <a:r>
              <a:rPr lang="en-US" sz="4000" dirty="0"/>
              <a:t>	Facilities currently undergoing replacement or major 	renovation and those which would have already been 	selected for a site assessment.</a:t>
            </a:r>
          </a:p>
          <a:p>
            <a:pPr lvl="1"/>
            <a:endParaRPr lang="en-US"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18</a:t>
            </a:fld>
            <a:endParaRPr lang="en-US" dirty="0"/>
          </a:p>
        </p:txBody>
      </p:sp>
    </p:spTree>
    <p:extLst>
      <p:ext uri="{BB962C8B-B14F-4D97-AF65-F5344CB8AC3E}">
        <p14:creationId xmlns:p14="http://schemas.microsoft.com/office/powerpoint/2010/main" val="3845436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239000" cy="762000"/>
          </a:xfrm>
        </p:spPr>
        <p:txBody>
          <a:bodyPr>
            <a:normAutofit fontScale="90000"/>
          </a:bodyPr>
          <a:lstStyle/>
          <a:p>
            <a:r>
              <a:rPr lang="en-US" dirty="0"/>
              <a:t>Subsequent to Site Assessment</a:t>
            </a:r>
          </a:p>
        </p:txBody>
      </p:sp>
      <p:sp>
        <p:nvSpPr>
          <p:cNvPr id="3" name="Content Placeholder 2"/>
          <p:cNvSpPr>
            <a:spLocks noGrp="1"/>
          </p:cNvSpPr>
          <p:nvPr>
            <p:ph idx="1"/>
          </p:nvPr>
        </p:nvSpPr>
        <p:spPr/>
        <p:txBody>
          <a:bodyPr>
            <a:noAutofit/>
          </a:bodyPr>
          <a:lstStyle/>
          <a:p>
            <a:pPr marL="0" indent="0">
              <a:buNone/>
            </a:pPr>
            <a:r>
              <a:rPr lang="en-US" sz="2800" dirty="0"/>
              <a:t>Each subsequent site assessment would include the following:</a:t>
            </a:r>
          </a:p>
          <a:p>
            <a:pPr marL="0" indent="0">
              <a:buNone/>
            </a:pPr>
            <a:endParaRPr lang="en-US" sz="2800" dirty="0"/>
          </a:p>
          <a:p>
            <a:r>
              <a:rPr lang="en-US" sz="2800" dirty="0"/>
              <a:t>Preliminary information for each site.</a:t>
            </a:r>
          </a:p>
          <a:p>
            <a:r>
              <a:rPr lang="en-US" sz="2800" dirty="0"/>
              <a:t>Third party (contractor) technical assessments</a:t>
            </a:r>
          </a:p>
          <a:p>
            <a:r>
              <a:rPr lang="en-US" sz="2800" dirty="0"/>
              <a:t>Coordinated on-site review of campus</a:t>
            </a:r>
          </a:p>
          <a:p>
            <a:r>
              <a:rPr lang="en-US" sz="2800" dirty="0"/>
              <a:t>Assessment of employee housing conditions and needs.</a:t>
            </a:r>
          </a:p>
        </p:txBody>
      </p:sp>
      <p:sp>
        <p:nvSpPr>
          <p:cNvPr id="4" name="Slide Number Placeholder 3"/>
          <p:cNvSpPr>
            <a:spLocks noGrp="1"/>
          </p:cNvSpPr>
          <p:nvPr>
            <p:ph type="sldNum" sz="quarter" idx="12"/>
          </p:nvPr>
        </p:nvSpPr>
        <p:spPr/>
        <p:txBody>
          <a:bodyPr/>
          <a:lstStyle/>
          <a:p>
            <a:fld id="{6A64D3A3-716F-44E4-BD7E-08C32B49D6DD}" type="slidenum">
              <a:rPr lang="en-US" smtClean="0"/>
              <a:pPr/>
              <a:t>19</a:t>
            </a:fld>
            <a:endParaRPr lang="en-US" dirty="0"/>
          </a:p>
        </p:txBody>
      </p:sp>
    </p:spTree>
    <p:extLst>
      <p:ext uri="{BB962C8B-B14F-4D97-AF65-F5344CB8AC3E}">
        <p14:creationId xmlns:p14="http://schemas.microsoft.com/office/powerpoint/2010/main" val="365522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lstStyle/>
          <a:p>
            <a:r>
              <a:rPr lang="en-US" dirty="0"/>
              <a:t>Presentation Overview</a:t>
            </a:r>
          </a:p>
        </p:txBody>
      </p:sp>
      <p:sp>
        <p:nvSpPr>
          <p:cNvPr id="3" name="Content Placeholder 2"/>
          <p:cNvSpPr>
            <a:spLocks noGrp="1"/>
          </p:cNvSpPr>
          <p:nvPr>
            <p:ph idx="1"/>
          </p:nvPr>
        </p:nvSpPr>
        <p:spPr>
          <a:xfrm>
            <a:off x="457200" y="1830387"/>
            <a:ext cx="8229600" cy="4525963"/>
          </a:xfrm>
        </p:spPr>
        <p:txBody>
          <a:bodyPr>
            <a:normAutofit fontScale="77500" lnSpcReduction="20000"/>
          </a:bodyPr>
          <a:lstStyle/>
          <a:p>
            <a:pPr>
              <a:lnSpc>
                <a:spcPct val="160000"/>
              </a:lnSpc>
            </a:pPr>
            <a:r>
              <a:rPr lang="en-US" dirty="0"/>
              <a:t>Introduction</a:t>
            </a:r>
          </a:p>
          <a:p>
            <a:pPr>
              <a:lnSpc>
                <a:spcPct val="160000"/>
              </a:lnSpc>
            </a:pPr>
            <a:r>
              <a:rPr lang="en-US" dirty="0"/>
              <a:t>What is the Site Assessment – Capital Investment (SA-CI)?</a:t>
            </a:r>
          </a:p>
          <a:p>
            <a:pPr>
              <a:lnSpc>
                <a:spcPct val="160000"/>
              </a:lnSpc>
            </a:pPr>
            <a:r>
              <a:rPr lang="en-US" dirty="0"/>
              <a:t>Why SA-CI?</a:t>
            </a:r>
          </a:p>
          <a:p>
            <a:pPr>
              <a:lnSpc>
                <a:spcPct val="160000"/>
              </a:lnSpc>
            </a:pPr>
            <a:r>
              <a:rPr lang="en-US" dirty="0"/>
              <a:t>Background on Education SA-CI Program</a:t>
            </a:r>
          </a:p>
          <a:p>
            <a:pPr>
              <a:lnSpc>
                <a:spcPct val="160000"/>
              </a:lnSpc>
            </a:pPr>
            <a:r>
              <a:rPr lang="en-US" dirty="0"/>
              <a:t>Components of SA-CI</a:t>
            </a:r>
          </a:p>
          <a:p>
            <a:pPr>
              <a:lnSpc>
                <a:spcPct val="160000"/>
              </a:lnSpc>
            </a:pPr>
            <a:r>
              <a:rPr lang="en-US" dirty="0"/>
              <a:t>Possible PS &amp; J Eligibility Criteria</a:t>
            </a:r>
          </a:p>
          <a:p>
            <a:pPr>
              <a:lnSpc>
                <a:spcPct val="160000"/>
              </a:lnSpc>
            </a:pPr>
            <a:r>
              <a:rPr lang="en-US" dirty="0"/>
              <a:t>Looking Forward</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2</a:t>
            </a:fld>
            <a:endParaRPr lang="en-US" dirty="0"/>
          </a:p>
        </p:txBody>
      </p:sp>
    </p:spTree>
    <p:extLst>
      <p:ext uri="{BB962C8B-B14F-4D97-AF65-F5344CB8AC3E}">
        <p14:creationId xmlns:p14="http://schemas.microsoft.com/office/powerpoint/2010/main" val="2292494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792162"/>
          </a:xfrm>
        </p:spPr>
        <p:txBody>
          <a:bodyPr>
            <a:normAutofit/>
          </a:bodyPr>
          <a:lstStyle/>
          <a:p>
            <a:r>
              <a:rPr lang="en-US" dirty="0"/>
              <a:t>Preliminary Information</a:t>
            </a:r>
          </a:p>
        </p:txBody>
      </p:sp>
      <p:sp>
        <p:nvSpPr>
          <p:cNvPr id="3" name="Content Placeholder 2"/>
          <p:cNvSpPr>
            <a:spLocks noGrp="1"/>
          </p:cNvSpPr>
          <p:nvPr>
            <p:ph idx="1"/>
          </p:nvPr>
        </p:nvSpPr>
        <p:spPr/>
        <p:txBody>
          <a:bodyPr>
            <a:noAutofit/>
          </a:bodyPr>
          <a:lstStyle/>
          <a:p>
            <a:r>
              <a:rPr lang="en-US" sz="2400" dirty="0"/>
              <a:t>General: Age, FCI (if available) current use, gross square footage, existing DM work orders, current replacement value (CRV), site map, latest facility condition assessment (FCA)</a:t>
            </a:r>
          </a:p>
          <a:p>
            <a:r>
              <a:rPr lang="en-US" sz="2400" dirty="0"/>
              <a:t>List of historic trends on number of detainees and average length of stay.</a:t>
            </a:r>
          </a:p>
          <a:p>
            <a:r>
              <a:rPr lang="en-US" sz="2400" dirty="0"/>
              <a:t>Date constructed or renovated to become a PS&amp;J facility.</a:t>
            </a:r>
          </a:p>
          <a:p>
            <a:r>
              <a:rPr lang="en-US" sz="2400" dirty="0"/>
              <a:t>Any recent closures due to either safety issues, or damage sustained by the facility due to outside forces.</a:t>
            </a:r>
          </a:p>
          <a:p>
            <a:r>
              <a:rPr lang="en-US" sz="2400" dirty="0"/>
              <a:t>Review of safety deficiencies.</a:t>
            </a:r>
          </a:p>
          <a:p>
            <a:r>
              <a:rPr lang="en-US" sz="2400" dirty="0"/>
              <a:t>Travel distance to healthcare facilities (either IHS or public/private), as well as locations of tribal court facilities.</a:t>
            </a:r>
          </a:p>
        </p:txBody>
      </p:sp>
      <p:sp>
        <p:nvSpPr>
          <p:cNvPr id="4" name="Slide Number Placeholder 3"/>
          <p:cNvSpPr>
            <a:spLocks noGrp="1"/>
          </p:cNvSpPr>
          <p:nvPr>
            <p:ph type="sldNum" sz="quarter" idx="12"/>
          </p:nvPr>
        </p:nvSpPr>
        <p:spPr/>
        <p:txBody>
          <a:bodyPr/>
          <a:lstStyle/>
          <a:p>
            <a:fld id="{6A64D3A3-716F-44E4-BD7E-08C32B49D6DD}" type="slidenum">
              <a:rPr lang="en-US" smtClean="0"/>
              <a:pPr/>
              <a:t>20</a:t>
            </a:fld>
            <a:endParaRPr lang="en-US" dirty="0"/>
          </a:p>
        </p:txBody>
      </p:sp>
    </p:spTree>
    <p:extLst>
      <p:ext uri="{BB962C8B-B14F-4D97-AF65-F5344CB8AC3E}">
        <p14:creationId xmlns:p14="http://schemas.microsoft.com/office/powerpoint/2010/main" val="170897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725EB-7160-486F-87D8-247902BF2030}"/>
              </a:ext>
            </a:extLst>
          </p:cNvPr>
          <p:cNvSpPr>
            <a:spLocks noGrp="1"/>
          </p:cNvSpPr>
          <p:nvPr>
            <p:ph type="title"/>
          </p:nvPr>
        </p:nvSpPr>
        <p:spPr>
          <a:xfrm>
            <a:off x="1295400" y="274638"/>
            <a:ext cx="7620000" cy="868362"/>
          </a:xfrm>
        </p:spPr>
        <p:txBody>
          <a:bodyPr>
            <a:normAutofit/>
          </a:bodyPr>
          <a:lstStyle/>
          <a:p>
            <a:r>
              <a:rPr lang="en-US" sz="4000" dirty="0"/>
              <a:t>Third Party Technical Assessments</a:t>
            </a:r>
          </a:p>
        </p:txBody>
      </p:sp>
      <p:sp>
        <p:nvSpPr>
          <p:cNvPr id="3" name="Content Placeholder 2">
            <a:extLst>
              <a:ext uri="{FF2B5EF4-FFF2-40B4-BE49-F238E27FC236}">
                <a16:creationId xmlns:a16="http://schemas.microsoft.com/office/drawing/2014/main" id="{52636AA3-E970-49F3-981B-A811292EA35F}"/>
              </a:ext>
            </a:extLst>
          </p:cNvPr>
          <p:cNvSpPr>
            <a:spLocks noGrp="1"/>
          </p:cNvSpPr>
          <p:nvPr>
            <p:ph idx="1"/>
          </p:nvPr>
        </p:nvSpPr>
        <p:spPr/>
        <p:txBody>
          <a:bodyPr>
            <a:normAutofit fontScale="85000" lnSpcReduction="10000"/>
          </a:bodyPr>
          <a:lstStyle/>
          <a:p>
            <a:r>
              <a:rPr lang="en-US" dirty="0"/>
              <a:t>Areas to assess: </a:t>
            </a:r>
          </a:p>
          <a:p>
            <a:pPr lvl="1"/>
            <a:r>
              <a:rPr lang="en-US" sz="3300" dirty="0"/>
              <a:t>structural integrity, geotechnical survey, energy efficiency, areas for sustainability improvements, major systems condition and efficiencies, and over all site utility infrastructure condition and capacity. </a:t>
            </a:r>
          </a:p>
          <a:p>
            <a:r>
              <a:rPr lang="en-US" dirty="0"/>
              <a:t>3-P contractor to work closely with OJS to ensure specific issues unique to each facility are addressed. </a:t>
            </a:r>
          </a:p>
          <a:p>
            <a:r>
              <a:rPr lang="en-US" dirty="0"/>
              <a:t>3-P contractor to submit comprehensive report to DFMC for inclusion in the overall site assessment analysis; DFMC to provide copy to facility and Tribe.</a:t>
            </a:r>
          </a:p>
        </p:txBody>
      </p:sp>
      <p:sp>
        <p:nvSpPr>
          <p:cNvPr id="4" name="Slide Number Placeholder 3">
            <a:extLst>
              <a:ext uri="{FF2B5EF4-FFF2-40B4-BE49-F238E27FC236}">
                <a16:creationId xmlns:a16="http://schemas.microsoft.com/office/drawing/2014/main" id="{094A22DB-8336-4E25-BB33-19192BDB2D11}"/>
              </a:ext>
            </a:extLst>
          </p:cNvPr>
          <p:cNvSpPr>
            <a:spLocks noGrp="1"/>
          </p:cNvSpPr>
          <p:nvPr>
            <p:ph type="sldNum" sz="quarter" idx="12"/>
          </p:nvPr>
        </p:nvSpPr>
        <p:spPr/>
        <p:txBody>
          <a:bodyPr/>
          <a:lstStyle/>
          <a:p>
            <a:fld id="{6A64D3A3-716F-44E4-BD7E-08C32B49D6DD}" type="slidenum">
              <a:rPr lang="en-US" smtClean="0"/>
              <a:pPr/>
              <a:t>21</a:t>
            </a:fld>
            <a:endParaRPr lang="en-US" dirty="0"/>
          </a:p>
        </p:txBody>
      </p:sp>
    </p:spTree>
    <p:extLst>
      <p:ext uri="{BB962C8B-B14F-4D97-AF65-F5344CB8AC3E}">
        <p14:creationId xmlns:p14="http://schemas.microsoft.com/office/powerpoint/2010/main" val="4122584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0DE24-0271-476D-8025-244119291FC4}"/>
              </a:ext>
            </a:extLst>
          </p:cNvPr>
          <p:cNvSpPr>
            <a:spLocks noGrp="1"/>
          </p:cNvSpPr>
          <p:nvPr>
            <p:ph type="title"/>
          </p:nvPr>
        </p:nvSpPr>
        <p:spPr>
          <a:xfrm>
            <a:off x="1066800" y="274639"/>
            <a:ext cx="7620000" cy="944562"/>
          </a:xfrm>
        </p:spPr>
        <p:txBody>
          <a:bodyPr>
            <a:normAutofit/>
          </a:bodyPr>
          <a:lstStyle/>
          <a:p>
            <a:r>
              <a:rPr lang="en-US" dirty="0"/>
              <a:t>Coordinated On-site Review</a:t>
            </a:r>
          </a:p>
        </p:txBody>
      </p:sp>
      <p:sp>
        <p:nvSpPr>
          <p:cNvPr id="3" name="Content Placeholder 2">
            <a:extLst>
              <a:ext uri="{FF2B5EF4-FFF2-40B4-BE49-F238E27FC236}">
                <a16:creationId xmlns:a16="http://schemas.microsoft.com/office/drawing/2014/main" id="{8374E2EB-DC54-4784-BBAC-987DFF21AF63}"/>
              </a:ext>
            </a:extLst>
          </p:cNvPr>
          <p:cNvSpPr>
            <a:spLocks noGrp="1"/>
          </p:cNvSpPr>
          <p:nvPr>
            <p:ph idx="1"/>
          </p:nvPr>
        </p:nvSpPr>
        <p:spPr/>
        <p:txBody>
          <a:bodyPr/>
          <a:lstStyle/>
          <a:p>
            <a:r>
              <a:rPr lang="en-US" dirty="0"/>
              <a:t>IA, Tribe, facility representative.</a:t>
            </a:r>
          </a:p>
          <a:p>
            <a:r>
              <a:rPr lang="en-US" dirty="0"/>
              <a:t>Validate the A-E report.</a:t>
            </a:r>
          </a:p>
          <a:p>
            <a:r>
              <a:rPr lang="en-US" dirty="0"/>
              <a:t>Assess existing and future needs, capabilities, operational deficiencies, and technical requirements for a safe, secure facility.</a:t>
            </a:r>
          </a:p>
          <a:p>
            <a:r>
              <a:rPr lang="en-US" dirty="0"/>
              <a:t>Identify other facility program requirements.</a:t>
            </a:r>
          </a:p>
          <a:p>
            <a:r>
              <a:rPr lang="en-US" dirty="0"/>
              <a:t>Support final report and recommendations.</a:t>
            </a:r>
          </a:p>
        </p:txBody>
      </p:sp>
      <p:sp>
        <p:nvSpPr>
          <p:cNvPr id="4" name="Slide Number Placeholder 3">
            <a:extLst>
              <a:ext uri="{FF2B5EF4-FFF2-40B4-BE49-F238E27FC236}">
                <a16:creationId xmlns:a16="http://schemas.microsoft.com/office/drawing/2014/main" id="{1C916E2E-0B92-42AE-BA29-FFB2991EDB17}"/>
              </a:ext>
            </a:extLst>
          </p:cNvPr>
          <p:cNvSpPr>
            <a:spLocks noGrp="1"/>
          </p:cNvSpPr>
          <p:nvPr>
            <p:ph type="sldNum" sz="quarter" idx="12"/>
          </p:nvPr>
        </p:nvSpPr>
        <p:spPr/>
        <p:txBody>
          <a:bodyPr/>
          <a:lstStyle/>
          <a:p>
            <a:fld id="{6A64D3A3-716F-44E4-BD7E-08C32B49D6DD}" type="slidenum">
              <a:rPr lang="en-US" smtClean="0"/>
              <a:pPr/>
              <a:t>22</a:t>
            </a:fld>
            <a:endParaRPr lang="en-US" dirty="0"/>
          </a:p>
        </p:txBody>
      </p:sp>
    </p:spTree>
    <p:extLst>
      <p:ext uri="{BB962C8B-B14F-4D97-AF65-F5344CB8AC3E}">
        <p14:creationId xmlns:p14="http://schemas.microsoft.com/office/powerpoint/2010/main" val="88382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DF98-3FD9-4B9A-AA87-6520DB9C4352}"/>
              </a:ext>
            </a:extLst>
          </p:cNvPr>
          <p:cNvSpPr>
            <a:spLocks noGrp="1"/>
          </p:cNvSpPr>
          <p:nvPr>
            <p:ph type="title"/>
          </p:nvPr>
        </p:nvSpPr>
        <p:spPr>
          <a:xfrm>
            <a:off x="1447800" y="136525"/>
            <a:ext cx="7543800" cy="930275"/>
          </a:xfrm>
        </p:spPr>
        <p:txBody>
          <a:bodyPr>
            <a:normAutofit fontScale="90000"/>
          </a:bodyPr>
          <a:lstStyle/>
          <a:p>
            <a:r>
              <a:rPr lang="en-US" dirty="0"/>
              <a:t>Project Plans &amp;  Recommendations</a:t>
            </a:r>
          </a:p>
        </p:txBody>
      </p:sp>
      <p:sp>
        <p:nvSpPr>
          <p:cNvPr id="3" name="Content Placeholder 2">
            <a:extLst>
              <a:ext uri="{FF2B5EF4-FFF2-40B4-BE49-F238E27FC236}">
                <a16:creationId xmlns:a16="http://schemas.microsoft.com/office/drawing/2014/main" id="{C64C9398-F4BD-43F2-B2BC-ACB6A466C25D}"/>
              </a:ext>
            </a:extLst>
          </p:cNvPr>
          <p:cNvSpPr>
            <a:spLocks noGrp="1"/>
          </p:cNvSpPr>
          <p:nvPr>
            <p:ph idx="1"/>
          </p:nvPr>
        </p:nvSpPr>
        <p:spPr>
          <a:xfrm>
            <a:off x="457200" y="1798637"/>
            <a:ext cx="8229600" cy="4557713"/>
          </a:xfrm>
        </p:spPr>
        <p:txBody>
          <a:bodyPr>
            <a:noAutofit/>
          </a:bodyPr>
          <a:lstStyle/>
          <a:p>
            <a:r>
              <a:rPr lang="en-US" sz="2400" dirty="0"/>
              <a:t>IA to compile all available information and results of the on-site assessment (A-E report, coordinated on-site review, and other information) to develop a site project plan and justification with team participants.</a:t>
            </a:r>
          </a:p>
          <a:p>
            <a:r>
              <a:rPr lang="en-US" sz="2400" dirty="0"/>
              <a:t>Site project plans result in one of four recommendations:</a:t>
            </a:r>
          </a:p>
          <a:p>
            <a:pPr marL="857250" lvl="1" indent="-457200">
              <a:lnSpc>
                <a:spcPct val="120000"/>
              </a:lnSpc>
              <a:buFont typeface="Arial" panose="020B0604020202020204" pitchFamily="34" charset="0"/>
              <a:buChar char="•"/>
            </a:pPr>
            <a:r>
              <a:rPr lang="en-US" sz="2000" dirty="0"/>
              <a:t>Replace the facility;</a:t>
            </a:r>
          </a:p>
          <a:p>
            <a:pPr marL="857250" lvl="1" indent="-457200">
              <a:lnSpc>
                <a:spcPct val="120000"/>
              </a:lnSpc>
              <a:buFont typeface="Arial" panose="020B0604020202020204" pitchFamily="34" charset="0"/>
              <a:buChar char="•"/>
            </a:pPr>
            <a:r>
              <a:rPr lang="en-US" sz="2000" dirty="0"/>
              <a:t>Replace/consolidate a limited number of buildings;</a:t>
            </a:r>
          </a:p>
          <a:p>
            <a:pPr marL="857250" lvl="1" indent="-457200">
              <a:lnSpc>
                <a:spcPct val="120000"/>
              </a:lnSpc>
              <a:buFont typeface="Arial" panose="020B0604020202020204" pitchFamily="34" charset="0"/>
              <a:buChar char="•"/>
            </a:pPr>
            <a:r>
              <a:rPr lang="en-US" sz="2000" dirty="0"/>
              <a:t>Initiate a major renovation and/or focused facilities improvement &amp; repair (FI&amp;R); or</a:t>
            </a:r>
          </a:p>
          <a:p>
            <a:pPr marL="857250" lvl="1" indent="-457200">
              <a:lnSpc>
                <a:spcPct val="120000"/>
              </a:lnSpc>
              <a:buFont typeface="Arial" panose="020B0604020202020204" pitchFamily="34" charset="0"/>
              <a:buChar char="•"/>
            </a:pPr>
            <a:r>
              <a:rPr lang="en-US" sz="2000" dirty="0"/>
              <a:t>Execute some combination of 2 &amp; 3 above.</a:t>
            </a:r>
            <a:endParaRPr lang="en-US" sz="2400" dirty="0"/>
          </a:p>
          <a:p>
            <a:r>
              <a:rPr lang="en-US" sz="2400" dirty="0"/>
              <a:t>Facilities Investment Review Board (FIRB) review/approval.</a:t>
            </a:r>
          </a:p>
        </p:txBody>
      </p:sp>
      <p:sp>
        <p:nvSpPr>
          <p:cNvPr id="4" name="Slide Number Placeholder 3">
            <a:extLst>
              <a:ext uri="{FF2B5EF4-FFF2-40B4-BE49-F238E27FC236}">
                <a16:creationId xmlns:a16="http://schemas.microsoft.com/office/drawing/2014/main" id="{A8005C3C-6883-48BA-94F5-58F9C92993E9}"/>
              </a:ext>
            </a:extLst>
          </p:cNvPr>
          <p:cNvSpPr>
            <a:spLocks noGrp="1"/>
          </p:cNvSpPr>
          <p:nvPr>
            <p:ph type="sldNum" sz="quarter" idx="12"/>
          </p:nvPr>
        </p:nvSpPr>
        <p:spPr/>
        <p:txBody>
          <a:bodyPr/>
          <a:lstStyle/>
          <a:p>
            <a:fld id="{6A64D3A3-716F-44E4-BD7E-08C32B49D6DD}" type="slidenum">
              <a:rPr lang="en-US" smtClean="0"/>
              <a:pPr/>
              <a:t>23</a:t>
            </a:fld>
            <a:endParaRPr lang="en-US" dirty="0"/>
          </a:p>
        </p:txBody>
      </p:sp>
    </p:spTree>
    <p:extLst>
      <p:ext uri="{BB962C8B-B14F-4D97-AF65-F5344CB8AC3E}">
        <p14:creationId xmlns:p14="http://schemas.microsoft.com/office/powerpoint/2010/main" val="2087572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AB8E0-7484-4EEF-8CF6-204C5F334F5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ACC5886-0EDD-4FAE-8A9B-7BCE9AF3EDDD}"/>
              </a:ext>
            </a:extLst>
          </p:cNvPr>
          <p:cNvSpPr>
            <a:spLocks noGrp="1"/>
          </p:cNvSpPr>
          <p:nvPr>
            <p:ph idx="1"/>
          </p:nvPr>
        </p:nvSpPr>
        <p:spPr/>
        <p:txBody>
          <a:bodyPr>
            <a:normAutofit/>
          </a:bodyPr>
          <a:lstStyle/>
          <a:p>
            <a:pPr algn="ctr"/>
            <a:endParaRPr lang="en-US" sz="3600" dirty="0"/>
          </a:p>
          <a:p>
            <a:pPr marL="0" indent="0" algn="ctr">
              <a:buNone/>
            </a:pPr>
            <a:r>
              <a:rPr lang="en-US" sz="3600" dirty="0"/>
              <a:t>Your Questions?</a:t>
            </a:r>
          </a:p>
          <a:p>
            <a:pPr marL="0" indent="0" algn="ctr">
              <a:buNone/>
            </a:pPr>
            <a:r>
              <a:rPr lang="en-US" sz="3600" dirty="0"/>
              <a:t>Your Thoughts?</a:t>
            </a:r>
          </a:p>
          <a:p>
            <a:pPr marL="0" indent="0" algn="ctr">
              <a:buNone/>
            </a:pPr>
            <a:r>
              <a:rPr lang="en-US" sz="3600" dirty="0"/>
              <a:t>Your Ideas?</a:t>
            </a:r>
          </a:p>
          <a:p>
            <a:pPr marL="0" indent="0" algn="ctr">
              <a:buNone/>
            </a:pPr>
            <a:r>
              <a:rPr lang="en-US" sz="3600" u="sng" dirty="0">
                <a:solidFill>
                  <a:srgbClr val="0563C1"/>
                </a:solidFill>
                <a:latin typeface="Times New Roman" panose="02020603050405020304" pitchFamily="18" charset="0"/>
                <a:hlinkClick r:id="rId2">
                  <a:extLst>
                    <a:ext uri="{A12FA001-AC4F-418D-AE19-62706E023703}">
                      <ahyp:hlinkClr xmlns:ahyp="http://schemas.microsoft.com/office/drawing/2018/hyperlinkcolor" val="tx"/>
                    </a:ext>
                  </a:extLst>
                </a:hlinkClick>
              </a:rPr>
              <a:t>consultation@bia.gov</a:t>
            </a:r>
            <a:endParaRPr lang="en-US" sz="3600" dirty="0"/>
          </a:p>
          <a:p>
            <a:pPr marL="0" indent="0" algn="ctr">
              <a:buNone/>
            </a:pPr>
            <a:endParaRPr lang="en-US" sz="3600" dirty="0"/>
          </a:p>
        </p:txBody>
      </p:sp>
      <p:sp>
        <p:nvSpPr>
          <p:cNvPr id="4" name="Slide Number Placeholder 3">
            <a:extLst>
              <a:ext uri="{FF2B5EF4-FFF2-40B4-BE49-F238E27FC236}">
                <a16:creationId xmlns:a16="http://schemas.microsoft.com/office/drawing/2014/main" id="{8A33773B-4D0F-4F9F-8771-E81796CFAEDF}"/>
              </a:ext>
            </a:extLst>
          </p:cNvPr>
          <p:cNvSpPr>
            <a:spLocks noGrp="1"/>
          </p:cNvSpPr>
          <p:nvPr>
            <p:ph type="sldNum" sz="quarter" idx="12"/>
          </p:nvPr>
        </p:nvSpPr>
        <p:spPr/>
        <p:txBody>
          <a:bodyPr/>
          <a:lstStyle/>
          <a:p>
            <a:fld id="{6A64D3A3-716F-44E4-BD7E-08C32B49D6DD}" type="slidenum">
              <a:rPr lang="en-US" smtClean="0"/>
              <a:pPr/>
              <a:t>24</a:t>
            </a:fld>
            <a:endParaRPr lang="en-US" dirty="0"/>
          </a:p>
        </p:txBody>
      </p:sp>
    </p:spTree>
    <p:extLst>
      <p:ext uri="{BB962C8B-B14F-4D97-AF65-F5344CB8AC3E}">
        <p14:creationId xmlns:p14="http://schemas.microsoft.com/office/powerpoint/2010/main" val="3402574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Contacts</a:t>
            </a:r>
          </a:p>
        </p:txBody>
      </p:sp>
      <p:sp>
        <p:nvSpPr>
          <p:cNvPr id="3" name="Content Placeholder 2"/>
          <p:cNvSpPr>
            <a:spLocks noGrp="1"/>
          </p:cNvSpPr>
          <p:nvPr>
            <p:ph idx="1"/>
          </p:nvPr>
        </p:nvSpPr>
        <p:spPr/>
        <p:txBody>
          <a:bodyPr>
            <a:normAutofit/>
          </a:bodyPr>
          <a:lstStyle/>
          <a:p>
            <a:pPr marL="0" indent="0" algn="ctr">
              <a:buNone/>
            </a:pPr>
            <a:endParaRPr lang="en-US" sz="2000" dirty="0"/>
          </a:p>
          <a:p>
            <a:pPr marL="0" indent="0" algn="ctr">
              <a:buNone/>
            </a:pPr>
            <a:r>
              <a:rPr lang="en-US" dirty="0"/>
              <a:t>Director, Office of Facilities, Property, and Safety Management: </a:t>
            </a:r>
            <a:r>
              <a:rPr lang="en-US" dirty="0">
                <a:hlinkClick r:id="rId2"/>
              </a:rPr>
              <a:t>Judith.Wilson@bia.gov</a:t>
            </a:r>
            <a:r>
              <a:rPr lang="en-US" dirty="0"/>
              <a:t> </a:t>
            </a:r>
          </a:p>
          <a:p>
            <a:pPr marL="0" indent="0" algn="ctr">
              <a:buNone/>
            </a:pPr>
            <a:r>
              <a:rPr lang="en-US" dirty="0"/>
              <a:t>and</a:t>
            </a:r>
          </a:p>
          <a:p>
            <a:pPr marL="0" indent="0" algn="ctr">
              <a:buNone/>
            </a:pPr>
            <a:r>
              <a:rPr lang="en-US" dirty="0"/>
              <a:t>BIA Deputy Bureau Director, Office of Justice Services:</a:t>
            </a:r>
            <a:r>
              <a:rPr lang="en-US" sz="2600" dirty="0"/>
              <a:t> </a:t>
            </a:r>
            <a:r>
              <a:rPr lang="en-US" u="sng" dirty="0">
                <a:hlinkClick r:id="rId3"/>
              </a:rPr>
              <a:t>jason.oneal@bia.gov</a:t>
            </a:r>
            <a:r>
              <a:rPr lang="en-US" u="sng" dirty="0"/>
              <a:t> </a:t>
            </a:r>
            <a:endParaRPr lang="en-US" sz="2600" dirty="0"/>
          </a:p>
        </p:txBody>
      </p:sp>
      <p:sp>
        <p:nvSpPr>
          <p:cNvPr id="4" name="Slide Number Placeholder 3"/>
          <p:cNvSpPr>
            <a:spLocks noGrp="1"/>
          </p:cNvSpPr>
          <p:nvPr>
            <p:ph type="sldNum" sz="quarter" idx="12"/>
          </p:nvPr>
        </p:nvSpPr>
        <p:spPr/>
        <p:txBody>
          <a:bodyPr/>
          <a:lstStyle/>
          <a:p>
            <a:fld id="{6A64D3A3-716F-44E4-BD7E-08C32B49D6DD}" type="slidenum">
              <a:rPr lang="en-US" smtClean="0"/>
              <a:pPr/>
              <a:t>25</a:t>
            </a:fld>
            <a:endParaRPr lang="en-US" dirty="0"/>
          </a:p>
        </p:txBody>
      </p:sp>
    </p:spTree>
    <p:extLst>
      <p:ext uri="{BB962C8B-B14F-4D97-AF65-F5344CB8AC3E}">
        <p14:creationId xmlns:p14="http://schemas.microsoft.com/office/powerpoint/2010/main" val="2134793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35116-E37B-4EE9-8503-82CC4EB8B124}"/>
              </a:ext>
            </a:extLst>
          </p:cNvPr>
          <p:cNvSpPr>
            <a:spLocks noGrp="1"/>
          </p:cNvSpPr>
          <p:nvPr>
            <p:ph type="title"/>
          </p:nvPr>
        </p:nvSpPr>
        <p:spPr>
          <a:xfrm>
            <a:off x="457200" y="274638"/>
            <a:ext cx="8229600" cy="792162"/>
          </a:xfrm>
        </p:spPr>
        <p:txBody>
          <a:bodyPr/>
          <a:lstStyle/>
          <a:p>
            <a:r>
              <a:rPr lang="en-US" dirty="0"/>
              <a:t>Introduction</a:t>
            </a:r>
          </a:p>
        </p:txBody>
      </p:sp>
      <p:sp>
        <p:nvSpPr>
          <p:cNvPr id="3" name="Content Placeholder 2">
            <a:extLst>
              <a:ext uri="{FF2B5EF4-FFF2-40B4-BE49-F238E27FC236}">
                <a16:creationId xmlns:a16="http://schemas.microsoft.com/office/drawing/2014/main" id="{5EA2A77D-7E8A-4EB2-99B7-99CC309322A8}"/>
              </a:ext>
            </a:extLst>
          </p:cNvPr>
          <p:cNvSpPr>
            <a:spLocks noGrp="1"/>
          </p:cNvSpPr>
          <p:nvPr>
            <p:ph idx="1"/>
          </p:nvPr>
        </p:nvSpPr>
        <p:spPr/>
        <p:txBody>
          <a:bodyPr>
            <a:normAutofit fontScale="92500" lnSpcReduction="20000"/>
          </a:bodyPr>
          <a:lstStyle/>
          <a:p>
            <a:r>
              <a:rPr lang="en-US" dirty="0"/>
              <a:t>IA would like a data driven process to prioritize public safety and justice facilities (PS&amp;J) facilities.</a:t>
            </a:r>
          </a:p>
          <a:p>
            <a:pPr marL="0" indent="0">
              <a:buNone/>
            </a:pPr>
            <a:endParaRPr lang="en-US" dirty="0"/>
          </a:p>
          <a:p>
            <a:r>
              <a:rPr lang="en-US" dirty="0"/>
              <a:t>IA implemented a data driven prioritization approach to improving the condition of school facilities funded by the Bureau of Indian Education (BIE).</a:t>
            </a:r>
          </a:p>
          <a:p>
            <a:endParaRPr lang="en-US" dirty="0"/>
          </a:p>
          <a:p>
            <a:r>
              <a:rPr lang="en-US" dirty="0"/>
              <a:t>IA is now considering adopting this approach for PS&amp;J facilities. </a:t>
            </a:r>
          </a:p>
        </p:txBody>
      </p:sp>
      <p:sp>
        <p:nvSpPr>
          <p:cNvPr id="4" name="Slide Number Placeholder 3">
            <a:extLst>
              <a:ext uri="{FF2B5EF4-FFF2-40B4-BE49-F238E27FC236}">
                <a16:creationId xmlns:a16="http://schemas.microsoft.com/office/drawing/2014/main" id="{B3C1CC40-D163-4ADA-AE5B-D50FD0167D5A}"/>
              </a:ext>
            </a:extLst>
          </p:cNvPr>
          <p:cNvSpPr>
            <a:spLocks noGrp="1"/>
          </p:cNvSpPr>
          <p:nvPr>
            <p:ph type="sldNum" sz="quarter" idx="12"/>
          </p:nvPr>
        </p:nvSpPr>
        <p:spPr/>
        <p:txBody>
          <a:bodyPr/>
          <a:lstStyle/>
          <a:p>
            <a:fld id="{6A64D3A3-716F-44E4-BD7E-08C32B49D6DD}" type="slidenum">
              <a:rPr lang="en-US" smtClean="0"/>
              <a:pPr/>
              <a:t>3</a:t>
            </a:fld>
            <a:endParaRPr lang="en-US" dirty="0"/>
          </a:p>
        </p:txBody>
      </p:sp>
    </p:spTree>
    <p:extLst>
      <p:ext uri="{BB962C8B-B14F-4D97-AF65-F5344CB8AC3E}">
        <p14:creationId xmlns:p14="http://schemas.microsoft.com/office/powerpoint/2010/main" val="110110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72EC4-886D-4288-9A1E-F38BF23C976B}"/>
              </a:ext>
            </a:extLst>
          </p:cNvPr>
          <p:cNvSpPr>
            <a:spLocks noGrp="1"/>
          </p:cNvSpPr>
          <p:nvPr>
            <p:ph type="title"/>
          </p:nvPr>
        </p:nvSpPr>
        <p:spPr>
          <a:xfrm>
            <a:off x="457200" y="274638"/>
            <a:ext cx="8229600" cy="792162"/>
          </a:xfrm>
        </p:spPr>
        <p:txBody>
          <a:bodyPr/>
          <a:lstStyle/>
          <a:p>
            <a:r>
              <a:rPr lang="en-US" dirty="0"/>
              <a:t>Backdrop</a:t>
            </a:r>
          </a:p>
        </p:txBody>
      </p:sp>
      <p:sp>
        <p:nvSpPr>
          <p:cNvPr id="3" name="Content Placeholder 2">
            <a:extLst>
              <a:ext uri="{FF2B5EF4-FFF2-40B4-BE49-F238E27FC236}">
                <a16:creationId xmlns:a16="http://schemas.microsoft.com/office/drawing/2014/main" id="{738DC5BC-B558-4D35-836F-58C1A0A9D35E}"/>
              </a:ext>
            </a:extLst>
          </p:cNvPr>
          <p:cNvSpPr>
            <a:spLocks noGrp="1"/>
          </p:cNvSpPr>
          <p:nvPr>
            <p:ph idx="1"/>
          </p:nvPr>
        </p:nvSpPr>
        <p:spPr>
          <a:xfrm>
            <a:off x="457200" y="1600200"/>
            <a:ext cx="8229600" cy="4756150"/>
          </a:xfrm>
        </p:spPr>
        <p:txBody>
          <a:bodyPr>
            <a:normAutofit fontScale="47500" lnSpcReduction="20000"/>
          </a:bodyPr>
          <a:lstStyle/>
          <a:p>
            <a:pPr marL="0" indent="0" algn="ctr">
              <a:buNone/>
            </a:pPr>
            <a:r>
              <a:rPr lang="en-US" sz="5900" dirty="0"/>
              <a:t>Congressional Appropriations for PS&amp;J Facility Construction*</a:t>
            </a:r>
          </a:p>
          <a:p>
            <a:r>
              <a:rPr lang="en-US" sz="5900" dirty="0"/>
              <a:t>ARRA 2009/2010: Detention Ctr. </a:t>
            </a:r>
            <a:r>
              <a:rPr lang="en-US" sz="5900" dirty="0" err="1"/>
              <a:t>Maint</a:t>
            </a:r>
            <a:r>
              <a:rPr lang="en-US" sz="5900" dirty="0"/>
              <a:t>. &amp; Repair:  $7.3M**</a:t>
            </a:r>
          </a:p>
          <a:p>
            <a:r>
              <a:rPr lang="en-US" sz="5900" dirty="0"/>
              <a:t>2011 – 2017 Enacted: $ 0.00</a:t>
            </a:r>
          </a:p>
          <a:p>
            <a:r>
              <a:rPr lang="en-US" sz="5900" dirty="0"/>
              <a:t>2018 Enacted: $ 18,000,000</a:t>
            </a:r>
          </a:p>
          <a:p>
            <a:r>
              <a:rPr lang="en-US" sz="5900" dirty="0"/>
              <a:t>2019 Enacted: $ 18,000,000</a:t>
            </a:r>
          </a:p>
          <a:p>
            <a:r>
              <a:rPr lang="en-US" sz="5900" dirty="0"/>
              <a:t>2020 Enacted: $ 25,500,000</a:t>
            </a:r>
          </a:p>
          <a:p>
            <a:r>
              <a:rPr lang="en-US" sz="5900" dirty="0"/>
              <a:t>2021 Enacted: $ 25,500,000</a:t>
            </a:r>
          </a:p>
          <a:p>
            <a:endParaRPr lang="en-US" dirty="0"/>
          </a:p>
          <a:p>
            <a:pPr marL="0" indent="0">
              <a:buNone/>
            </a:pPr>
            <a:r>
              <a:rPr lang="en-US" dirty="0"/>
              <a:t>*Excludes funding for Employee Housing, Facilities Improvement and Repair, Fire Safety Coordination, and Fire Protection</a:t>
            </a:r>
          </a:p>
          <a:p>
            <a:pPr marL="0" indent="0">
              <a:buNone/>
            </a:pPr>
            <a:r>
              <a:rPr lang="en-US" dirty="0"/>
              <a:t>**5 Major FI&amp;R Projects</a:t>
            </a:r>
          </a:p>
        </p:txBody>
      </p:sp>
      <p:sp>
        <p:nvSpPr>
          <p:cNvPr id="4" name="Slide Number Placeholder 3">
            <a:extLst>
              <a:ext uri="{FF2B5EF4-FFF2-40B4-BE49-F238E27FC236}">
                <a16:creationId xmlns:a16="http://schemas.microsoft.com/office/drawing/2014/main" id="{D70ABB8F-2765-460C-9E16-F141F016111C}"/>
              </a:ext>
            </a:extLst>
          </p:cNvPr>
          <p:cNvSpPr>
            <a:spLocks noGrp="1"/>
          </p:cNvSpPr>
          <p:nvPr>
            <p:ph type="sldNum" sz="quarter" idx="12"/>
          </p:nvPr>
        </p:nvSpPr>
        <p:spPr/>
        <p:txBody>
          <a:bodyPr/>
          <a:lstStyle/>
          <a:p>
            <a:fld id="{6A64D3A3-716F-44E4-BD7E-08C32B49D6DD}" type="slidenum">
              <a:rPr lang="en-US" smtClean="0"/>
              <a:pPr/>
              <a:t>4</a:t>
            </a:fld>
            <a:endParaRPr lang="en-US" dirty="0"/>
          </a:p>
        </p:txBody>
      </p:sp>
    </p:spTree>
    <p:extLst>
      <p:ext uri="{BB962C8B-B14F-4D97-AF65-F5344CB8AC3E}">
        <p14:creationId xmlns:p14="http://schemas.microsoft.com/office/powerpoint/2010/main" val="395332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6DD4D-B360-48CE-9587-FF464D150339}"/>
              </a:ext>
            </a:extLst>
          </p:cNvPr>
          <p:cNvSpPr>
            <a:spLocks noGrp="1"/>
          </p:cNvSpPr>
          <p:nvPr>
            <p:ph type="title"/>
          </p:nvPr>
        </p:nvSpPr>
        <p:spPr>
          <a:xfrm>
            <a:off x="457200" y="274638"/>
            <a:ext cx="8229600" cy="792162"/>
          </a:xfrm>
        </p:spPr>
        <p:txBody>
          <a:bodyPr/>
          <a:lstStyle/>
          <a:p>
            <a:r>
              <a:rPr lang="en-US" dirty="0"/>
              <a:t>Backdrop cont.</a:t>
            </a:r>
          </a:p>
        </p:txBody>
      </p:sp>
      <p:sp>
        <p:nvSpPr>
          <p:cNvPr id="3" name="Content Placeholder 2">
            <a:extLst>
              <a:ext uri="{FF2B5EF4-FFF2-40B4-BE49-F238E27FC236}">
                <a16:creationId xmlns:a16="http://schemas.microsoft.com/office/drawing/2014/main" id="{0F2C531B-34D1-4641-99AC-25E79B7A7F83}"/>
              </a:ext>
            </a:extLst>
          </p:cNvPr>
          <p:cNvSpPr>
            <a:spLocks noGrp="1"/>
          </p:cNvSpPr>
          <p:nvPr>
            <p:ph idx="1"/>
          </p:nvPr>
        </p:nvSpPr>
        <p:spPr>
          <a:xfrm>
            <a:off x="457200" y="1600200"/>
            <a:ext cx="8229600" cy="4756150"/>
          </a:xfrm>
        </p:spPr>
        <p:txBody>
          <a:bodyPr>
            <a:normAutofit fontScale="92500" lnSpcReduction="10000"/>
          </a:bodyPr>
          <a:lstStyle/>
          <a:p>
            <a:pPr marL="0" indent="0" fontAlgn="ctr">
              <a:spcBef>
                <a:spcPts val="0"/>
              </a:spcBef>
              <a:buNone/>
            </a:pPr>
            <a:r>
              <a:rPr lang="en-US" dirty="0"/>
              <a:t>Hopi Detention AZ, in planning phase</a:t>
            </a:r>
          </a:p>
          <a:p>
            <a:pPr fontAlgn="ctr">
              <a:spcBef>
                <a:spcPts val="0"/>
              </a:spcBef>
            </a:pPr>
            <a:r>
              <a:rPr lang="en-US" sz="2600" dirty="0"/>
              <a:t>60 bed facility, </a:t>
            </a:r>
          </a:p>
          <a:p>
            <a:pPr fontAlgn="ctr">
              <a:spcBef>
                <a:spcPts val="0"/>
              </a:spcBef>
            </a:pPr>
            <a:r>
              <a:rPr lang="en-US" sz="2600" dirty="0"/>
              <a:t>acquisition type FAR, </a:t>
            </a:r>
          </a:p>
          <a:p>
            <a:pPr fontAlgn="ctr">
              <a:spcBef>
                <a:spcPts val="0"/>
              </a:spcBef>
            </a:pPr>
            <a:r>
              <a:rPr lang="en-US" sz="2600" dirty="0"/>
              <a:t>award design-build contract in FY 21 Q2, </a:t>
            </a:r>
          </a:p>
          <a:p>
            <a:pPr fontAlgn="ctr">
              <a:spcBef>
                <a:spcPts val="0"/>
              </a:spcBef>
            </a:pPr>
            <a:r>
              <a:rPr lang="en-US" sz="2600" dirty="0"/>
              <a:t>expected completion date Feb 2023</a:t>
            </a:r>
          </a:p>
          <a:p>
            <a:pPr marL="0" indent="0" fontAlgn="ctr">
              <a:spcBef>
                <a:spcPts val="0"/>
              </a:spcBef>
              <a:buNone/>
            </a:pPr>
            <a:endParaRPr lang="en-US" dirty="0"/>
          </a:p>
          <a:p>
            <a:pPr marL="0" indent="0" fontAlgn="ctr">
              <a:spcBef>
                <a:spcPts val="0"/>
              </a:spcBef>
              <a:buNone/>
            </a:pPr>
            <a:r>
              <a:rPr lang="en-US" dirty="0"/>
              <a:t>Blackfeet Detention MT, in planning phase</a:t>
            </a:r>
          </a:p>
          <a:p>
            <a:pPr fontAlgn="ctr">
              <a:spcBef>
                <a:spcPts val="0"/>
              </a:spcBef>
            </a:pPr>
            <a:r>
              <a:rPr lang="en-US" sz="2600" dirty="0"/>
              <a:t>45 bed facility,</a:t>
            </a:r>
          </a:p>
          <a:p>
            <a:pPr fontAlgn="ctr">
              <a:spcBef>
                <a:spcPts val="0"/>
              </a:spcBef>
            </a:pPr>
            <a:r>
              <a:rPr lang="en-US" sz="2600" dirty="0"/>
              <a:t>acquisition type </a:t>
            </a:r>
            <a:r>
              <a:rPr lang="en-US" sz="2600"/>
              <a:t>is TBD,</a:t>
            </a:r>
            <a:endParaRPr lang="en-US" sz="2600" dirty="0"/>
          </a:p>
          <a:p>
            <a:pPr fontAlgn="ctr">
              <a:spcBef>
                <a:spcPts val="0"/>
              </a:spcBef>
            </a:pPr>
            <a:r>
              <a:rPr lang="en-US" sz="2600" dirty="0"/>
              <a:t>award design-build contract in FY 21 Q2,</a:t>
            </a:r>
          </a:p>
          <a:p>
            <a:pPr fontAlgn="ctr">
              <a:spcBef>
                <a:spcPts val="0"/>
              </a:spcBef>
            </a:pPr>
            <a:r>
              <a:rPr lang="en-US" sz="2600" dirty="0"/>
              <a:t>expected completion date Feb 2023</a:t>
            </a:r>
          </a:p>
          <a:p>
            <a:pPr marL="0" indent="0" fontAlgn="ctr">
              <a:spcBef>
                <a:spcPts val="0"/>
              </a:spcBef>
              <a:buNone/>
            </a:pPr>
            <a:endParaRPr lang="en-US" dirty="0"/>
          </a:p>
          <a:p>
            <a:pPr marL="0" indent="0" fontAlgn="ctr">
              <a:spcBef>
                <a:spcPts val="0"/>
              </a:spcBef>
              <a:buNone/>
            </a:pPr>
            <a:r>
              <a:rPr lang="en-US" sz="2600" dirty="0"/>
              <a:t>Project estimated costs will consume available funding.</a:t>
            </a:r>
          </a:p>
          <a:p>
            <a:pPr fontAlgn="ctr">
              <a:spcBef>
                <a:spcPts val="0"/>
              </a:spcBef>
            </a:pPr>
            <a:endParaRPr lang="en-US" dirty="0"/>
          </a:p>
          <a:p>
            <a:pPr marL="0" indent="0" fontAlgn="ctr">
              <a:spcBef>
                <a:spcPts val="0"/>
              </a:spcBef>
              <a:buNone/>
            </a:pPr>
            <a:endParaRPr lang="en-US" dirty="0"/>
          </a:p>
          <a:p>
            <a:pPr marL="0" fontAlgn="ctr">
              <a:spcBef>
                <a:spcPts val="0"/>
              </a:spcBef>
            </a:pPr>
            <a:endParaRPr lang="en-US" sz="4800" dirty="0">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C419FBAB-4F0C-4F8E-AD8D-4C6443255735}"/>
              </a:ext>
            </a:extLst>
          </p:cNvPr>
          <p:cNvSpPr>
            <a:spLocks noGrp="1"/>
          </p:cNvSpPr>
          <p:nvPr>
            <p:ph type="sldNum" sz="quarter" idx="12"/>
          </p:nvPr>
        </p:nvSpPr>
        <p:spPr/>
        <p:txBody>
          <a:bodyPr/>
          <a:lstStyle/>
          <a:p>
            <a:fld id="{6A64D3A3-716F-44E4-BD7E-08C32B49D6DD}" type="slidenum">
              <a:rPr lang="en-US" smtClean="0"/>
              <a:pPr/>
              <a:t>5</a:t>
            </a:fld>
            <a:endParaRPr lang="en-US" dirty="0"/>
          </a:p>
        </p:txBody>
      </p:sp>
    </p:spTree>
    <p:extLst>
      <p:ext uri="{BB962C8B-B14F-4D97-AF65-F5344CB8AC3E}">
        <p14:creationId xmlns:p14="http://schemas.microsoft.com/office/powerpoint/2010/main" val="683335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3E588-FFA4-469C-9109-CED89AA11A26}"/>
              </a:ext>
            </a:extLst>
          </p:cNvPr>
          <p:cNvSpPr>
            <a:spLocks noGrp="1"/>
          </p:cNvSpPr>
          <p:nvPr>
            <p:ph type="title"/>
          </p:nvPr>
        </p:nvSpPr>
        <p:spPr>
          <a:xfrm>
            <a:off x="457200" y="136525"/>
            <a:ext cx="8229600" cy="1006475"/>
          </a:xfrm>
        </p:spPr>
        <p:txBody>
          <a:bodyPr/>
          <a:lstStyle/>
          <a:p>
            <a:r>
              <a:rPr lang="en-US" dirty="0"/>
              <a:t>Purpose</a:t>
            </a:r>
          </a:p>
        </p:txBody>
      </p:sp>
      <p:sp>
        <p:nvSpPr>
          <p:cNvPr id="3" name="Content Placeholder 2">
            <a:extLst>
              <a:ext uri="{FF2B5EF4-FFF2-40B4-BE49-F238E27FC236}">
                <a16:creationId xmlns:a16="http://schemas.microsoft.com/office/drawing/2014/main" id="{D519A5FE-EA05-4000-8A43-40D8C287B832}"/>
              </a:ext>
            </a:extLst>
          </p:cNvPr>
          <p:cNvSpPr>
            <a:spLocks noGrp="1"/>
          </p:cNvSpPr>
          <p:nvPr>
            <p:ph idx="1"/>
          </p:nvPr>
        </p:nvSpPr>
        <p:spPr/>
        <p:txBody>
          <a:bodyPr>
            <a:normAutofit fontScale="92500"/>
          </a:bodyPr>
          <a:lstStyle/>
          <a:p>
            <a:r>
              <a:rPr lang="en-US" dirty="0"/>
              <a:t>Adopted approach would comprehensively assess conditions of all public safety and justice facilities and determine a holistic site-by-site solution to get all the facilities to a “good” status and keep them there. </a:t>
            </a:r>
          </a:p>
          <a:p>
            <a:r>
              <a:rPr lang="en-US" dirty="0"/>
              <a:t>IA would use that comprehensive assessment to replace, renovate, and/or repair PS&amp;J facilities. </a:t>
            </a:r>
          </a:p>
          <a:p>
            <a:r>
              <a:rPr lang="en-US" dirty="0"/>
              <a:t>We would like your input on the eligibility criteria for these construction assessments. </a:t>
            </a:r>
          </a:p>
        </p:txBody>
      </p:sp>
      <p:sp>
        <p:nvSpPr>
          <p:cNvPr id="4" name="Slide Number Placeholder 3">
            <a:extLst>
              <a:ext uri="{FF2B5EF4-FFF2-40B4-BE49-F238E27FC236}">
                <a16:creationId xmlns:a16="http://schemas.microsoft.com/office/drawing/2014/main" id="{7FED4802-4992-4641-BF99-9A93CD03D1DB}"/>
              </a:ext>
            </a:extLst>
          </p:cNvPr>
          <p:cNvSpPr>
            <a:spLocks noGrp="1"/>
          </p:cNvSpPr>
          <p:nvPr>
            <p:ph type="sldNum" sz="quarter" idx="12"/>
          </p:nvPr>
        </p:nvSpPr>
        <p:spPr/>
        <p:txBody>
          <a:bodyPr/>
          <a:lstStyle/>
          <a:p>
            <a:fld id="{6A64D3A3-716F-44E4-BD7E-08C32B49D6DD}" type="slidenum">
              <a:rPr lang="en-US" smtClean="0"/>
              <a:pPr/>
              <a:t>6</a:t>
            </a:fld>
            <a:endParaRPr lang="en-US" dirty="0"/>
          </a:p>
        </p:txBody>
      </p:sp>
    </p:spTree>
    <p:extLst>
      <p:ext uri="{BB962C8B-B14F-4D97-AF65-F5344CB8AC3E}">
        <p14:creationId xmlns:p14="http://schemas.microsoft.com/office/powerpoint/2010/main" val="4000234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6533"/>
            <a:ext cx="8001000" cy="1143000"/>
          </a:xfrm>
        </p:spPr>
        <p:txBody>
          <a:bodyPr vert="horz" lIns="91440" tIns="45720" rIns="91440" bIns="45720" rtlCol="0" anchor="ctr">
            <a:noAutofit/>
          </a:bodyPr>
          <a:lstStyle/>
          <a:p>
            <a:r>
              <a:rPr lang="en-US" dirty="0"/>
              <a:t>What is “Education SA-CI”?</a:t>
            </a:r>
          </a:p>
        </p:txBody>
      </p:sp>
      <p:sp>
        <p:nvSpPr>
          <p:cNvPr id="3" name="Content Placeholder 2"/>
          <p:cNvSpPr>
            <a:spLocks noGrp="1"/>
          </p:cNvSpPr>
          <p:nvPr>
            <p:ph idx="1"/>
          </p:nvPr>
        </p:nvSpPr>
        <p:spPr>
          <a:xfrm>
            <a:off x="381000" y="1600200"/>
            <a:ext cx="8458200" cy="4343400"/>
          </a:xfrm>
        </p:spPr>
        <p:txBody>
          <a:bodyPr>
            <a:noAutofit/>
          </a:bodyPr>
          <a:lstStyle/>
          <a:p>
            <a:pPr marL="0" indent="0">
              <a:buNone/>
            </a:pPr>
            <a:endParaRPr lang="en-US" sz="2400" dirty="0"/>
          </a:p>
          <a:p>
            <a:pPr marL="125730" lvl="1" indent="0" algn="ctr">
              <a:spcBef>
                <a:spcPts val="500"/>
              </a:spcBef>
              <a:spcAft>
                <a:spcPts val="500"/>
              </a:spcAft>
              <a:buNone/>
            </a:pPr>
            <a:r>
              <a:rPr lang="en-US" sz="3200" b="1" dirty="0"/>
              <a:t>Goal of Education SA-CI</a:t>
            </a:r>
          </a:p>
          <a:p>
            <a:pPr marL="125730" lvl="1" indent="0" algn="just">
              <a:spcBef>
                <a:spcPts val="500"/>
              </a:spcBef>
              <a:spcAft>
                <a:spcPts val="500"/>
              </a:spcAft>
              <a:buNone/>
            </a:pPr>
            <a:r>
              <a:rPr lang="en-US" sz="3200" dirty="0"/>
              <a:t>Implement a comprehensive approach to assessing the conditions of BIE-funded schools, develop a holistic site-by-site solution to provide a safe, secure, healthy, operationally modern, and long-lasting campus to support BIE’s mission in providing quality education opportunities. </a:t>
            </a:r>
          </a:p>
        </p:txBody>
      </p:sp>
      <p:sp>
        <p:nvSpPr>
          <p:cNvPr id="6" name="Slide Number Placeholder 5"/>
          <p:cNvSpPr>
            <a:spLocks noGrp="1"/>
          </p:cNvSpPr>
          <p:nvPr>
            <p:ph type="sldNum" sz="quarter" idx="12"/>
          </p:nvPr>
        </p:nvSpPr>
        <p:spPr/>
        <p:txBody>
          <a:bodyPr/>
          <a:lstStyle/>
          <a:p>
            <a:fld id="{582103EB-B389-42D5-A073-94F53A11DA14}" type="slidenum">
              <a:rPr lang="en-US" smtClean="0"/>
              <a:t>7</a:t>
            </a:fld>
            <a:endParaRPr lang="en-US" dirty="0"/>
          </a:p>
        </p:txBody>
      </p:sp>
    </p:spTree>
    <p:extLst>
      <p:ext uri="{BB962C8B-B14F-4D97-AF65-F5344CB8AC3E}">
        <p14:creationId xmlns:p14="http://schemas.microsoft.com/office/powerpoint/2010/main" val="269299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B877F-1423-4824-AE32-35B6DF49FEB4}"/>
              </a:ext>
            </a:extLst>
          </p:cNvPr>
          <p:cNvSpPr>
            <a:spLocks noGrp="1"/>
          </p:cNvSpPr>
          <p:nvPr>
            <p:ph type="title"/>
          </p:nvPr>
        </p:nvSpPr>
        <p:spPr>
          <a:xfrm>
            <a:off x="1066800" y="274638"/>
            <a:ext cx="7620000" cy="868362"/>
          </a:xfrm>
        </p:spPr>
        <p:txBody>
          <a:bodyPr/>
          <a:lstStyle/>
          <a:p>
            <a:r>
              <a:rPr lang="en-US" dirty="0"/>
              <a:t>Education SA-CI  History</a:t>
            </a:r>
          </a:p>
        </p:txBody>
      </p:sp>
      <p:sp>
        <p:nvSpPr>
          <p:cNvPr id="3" name="Content Placeholder 2">
            <a:extLst>
              <a:ext uri="{FF2B5EF4-FFF2-40B4-BE49-F238E27FC236}">
                <a16:creationId xmlns:a16="http://schemas.microsoft.com/office/drawing/2014/main" id="{34FADFAB-F6F3-4AAF-B95B-F0B9942BD2AB}"/>
              </a:ext>
            </a:extLst>
          </p:cNvPr>
          <p:cNvSpPr>
            <a:spLocks noGrp="1"/>
          </p:cNvSpPr>
          <p:nvPr>
            <p:ph idx="1"/>
          </p:nvPr>
        </p:nvSpPr>
        <p:spPr/>
        <p:txBody>
          <a:bodyPr>
            <a:normAutofit/>
          </a:bodyPr>
          <a:lstStyle/>
          <a:p>
            <a:pPr marL="0" indent="0">
              <a:buNone/>
            </a:pPr>
            <a:endParaRPr lang="en-US" dirty="0"/>
          </a:p>
          <a:p>
            <a:pPr marL="0" indent="0">
              <a:buNone/>
            </a:pPr>
            <a:r>
              <a:rPr lang="en-US" dirty="0"/>
              <a:t>Addressed  the 12/2011, Negotiated Rulemaking Committee final report, Broken Promises, Broken Schools: Report of the No Child Left Behind School Facilities and Construction Negotiated Rulemaking Committee (NCLB Report). </a:t>
            </a:r>
          </a:p>
          <a:p>
            <a:pPr marL="0" indent="0">
              <a:buNone/>
            </a:pPr>
            <a:endParaRPr lang="en-US" dirty="0"/>
          </a:p>
        </p:txBody>
      </p:sp>
      <p:sp>
        <p:nvSpPr>
          <p:cNvPr id="4" name="Slide Number Placeholder 3">
            <a:extLst>
              <a:ext uri="{FF2B5EF4-FFF2-40B4-BE49-F238E27FC236}">
                <a16:creationId xmlns:a16="http://schemas.microsoft.com/office/drawing/2014/main" id="{451BF073-E4DC-4034-AA9E-CD449A6C74F2}"/>
              </a:ext>
            </a:extLst>
          </p:cNvPr>
          <p:cNvSpPr>
            <a:spLocks noGrp="1"/>
          </p:cNvSpPr>
          <p:nvPr>
            <p:ph type="sldNum" sz="quarter" idx="12"/>
          </p:nvPr>
        </p:nvSpPr>
        <p:spPr/>
        <p:txBody>
          <a:bodyPr/>
          <a:lstStyle/>
          <a:p>
            <a:fld id="{6A64D3A3-716F-44E4-BD7E-08C32B49D6DD}" type="slidenum">
              <a:rPr lang="en-US" smtClean="0"/>
              <a:pPr/>
              <a:t>8</a:t>
            </a:fld>
            <a:endParaRPr lang="en-US" dirty="0"/>
          </a:p>
        </p:txBody>
      </p:sp>
    </p:spTree>
    <p:extLst>
      <p:ext uri="{BB962C8B-B14F-4D97-AF65-F5344CB8AC3E}">
        <p14:creationId xmlns:p14="http://schemas.microsoft.com/office/powerpoint/2010/main" val="112541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22D0-3B35-4BEF-BE57-091CED09F7F4}"/>
              </a:ext>
            </a:extLst>
          </p:cNvPr>
          <p:cNvSpPr>
            <a:spLocks noGrp="1"/>
          </p:cNvSpPr>
          <p:nvPr>
            <p:ph type="title"/>
          </p:nvPr>
        </p:nvSpPr>
        <p:spPr>
          <a:xfrm>
            <a:off x="1371600" y="274638"/>
            <a:ext cx="7315200" cy="792162"/>
          </a:xfrm>
        </p:spPr>
        <p:txBody>
          <a:bodyPr/>
          <a:lstStyle/>
          <a:p>
            <a:r>
              <a:rPr lang="en-US" dirty="0"/>
              <a:t>NCLB Recommendation</a:t>
            </a:r>
          </a:p>
        </p:txBody>
      </p:sp>
      <p:sp>
        <p:nvSpPr>
          <p:cNvPr id="3" name="Content Placeholder 2">
            <a:extLst>
              <a:ext uri="{FF2B5EF4-FFF2-40B4-BE49-F238E27FC236}">
                <a16:creationId xmlns:a16="http://schemas.microsoft.com/office/drawing/2014/main" id="{415D6B9C-C37C-4B78-A850-507F4BD13362}"/>
              </a:ext>
            </a:extLst>
          </p:cNvPr>
          <p:cNvSpPr>
            <a:spLocks noGrp="1"/>
          </p:cNvSpPr>
          <p:nvPr>
            <p:ph idx="1"/>
          </p:nvPr>
        </p:nvSpPr>
        <p:spPr/>
        <p:txBody>
          <a:bodyPr/>
          <a:lstStyle/>
          <a:p>
            <a:pPr marL="0" indent="0">
              <a:buNone/>
            </a:pPr>
            <a:endParaRPr lang="en-US" dirty="0"/>
          </a:p>
          <a:p>
            <a:pPr marL="0" indent="0" algn="ctr">
              <a:buNone/>
            </a:pPr>
            <a:r>
              <a:rPr lang="en-US" dirty="0"/>
              <a:t>“The New School Replacement and Renovation Program should allow for a mixture of replacement and renovation activities. Some schools can be modernized with a combination of new and renovated buildings and might not require a complete campus replacement.”</a:t>
            </a:r>
          </a:p>
          <a:p>
            <a:pPr marL="0" indent="0">
              <a:buNone/>
            </a:pPr>
            <a:endParaRPr lang="en-US" dirty="0"/>
          </a:p>
        </p:txBody>
      </p:sp>
      <p:sp>
        <p:nvSpPr>
          <p:cNvPr id="4" name="Slide Number Placeholder 3">
            <a:extLst>
              <a:ext uri="{FF2B5EF4-FFF2-40B4-BE49-F238E27FC236}">
                <a16:creationId xmlns:a16="http://schemas.microsoft.com/office/drawing/2014/main" id="{2E7A9763-26BB-492D-9904-4513199BC5BA}"/>
              </a:ext>
            </a:extLst>
          </p:cNvPr>
          <p:cNvSpPr>
            <a:spLocks noGrp="1"/>
          </p:cNvSpPr>
          <p:nvPr>
            <p:ph type="sldNum" sz="quarter" idx="12"/>
          </p:nvPr>
        </p:nvSpPr>
        <p:spPr/>
        <p:txBody>
          <a:bodyPr/>
          <a:lstStyle/>
          <a:p>
            <a:fld id="{6A64D3A3-716F-44E4-BD7E-08C32B49D6DD}" type="slidenum">
              <a:rPr lang="en-US" smtClean="0"/>
              <a:pPr/>
              <a:t>9</a:t>
            </a:fld>
            <a:endParaRPr lang="en-US" dirty="0"/>
          </a:p>
        </p:txBody>
      </p:sp>
    </p:spTree>
    <p:extLst>
      <p:ext uri="{BB962C8B-B14F-4D97-AF65-F5344CB8AC3E}">
        <p14:creationId xmlns:p14="http://schemas.microsoft.com/office/powerpoint/2010/main" val="1362616279"/>
      </p:ext>
    </p:extLst>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377C81AF5403439E9D427A4CEBE513" ma:contentTypeVersion="0" ma:contentTypeDescription="Create a new document." ma:contentTypeScope="" ma:versionID="fc6fcdd09d06dd38ed6ddbbbcd952172">
  <xsd:schema xmlns:xsd="http://www.w3.org/2001/XMLSchema" xmlns:p="http://schemas.microsoft.com/office/2006/metadata/properties" targetNamespace="http://schemas.microsoft.com/office/2006/metadata/properties" ma:root="true" ma:fieldsID="cdf90a0df50ca8df290262aef366dea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8F32593-9FC0-449F-BF74-5FB4E12BED2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39AC7A68-A0C2-4B76-B8DA-1CDD9BC3EC49}">
  <ds:schemaRefs>
    <ds:schemaRef ds:uri="http://schemas.microsoft.com/sharepoint/v3/contenttype/forms"/>
  </ds:schemaRefs>
</ds:datastoreItem>
</file>

<file path=customXml/itemProps3.xml><?xml version="1.0" encoding="utf-8"?>
<ds:datastoreItem xmlns:ds="http://schemas.openxmlformats.org/officeDocument/2006/customXml" ds:itemID="{09475CF1-948A-4555-8952-3A4E48D9C6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Default Theme</Template>
  <TotalTime>18929</TotalTime>
  <Words>1636</Words>
  <Application>Microsoft Office PowerPoint</Application>
  <PresentationFormat>On-screen Show (4:3)</PresentationFormat>
  <Paragraphs>179</Paragraphs>
  <Slides>25</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Arial</vt:lpstr>
      <vt:lpstr>Calibri</vt:lpstr>
      <vt:lpstr>Times New Roman</vt:lpstr>
      <vt:lpstr>Wingdings</vt:lpstr>
      <vt:lpstr>Theme2</vt:lpstr>
      <vt:lpstr>1_Office Theme</vt:lpstr>
      <vt:lpstr>PowerPoint Presentation</vt:lpstr>
      <vt:lpstr>Presentation Overview</vt:lpstr>
      <vt:lpstr>Introduction</vt:lpstr>
      <vt:lpstr>Backdrop</vt:lpstr>
      <vt:lpstr>Backdrop cont.</vt:lpstr>
      <vt:lpstr>Purpose</vt:lpstr>
      <vt:lpstr>What is “Education SA-CI”?</vt:lpstr>
      <vt:lpstr>Education SA-CI  History</vt:lpstr>
      <vt:lpstr>NCLB Recommendation</vt:lpstr>
      <vt:lpstr>NCLB Footnote</vt:lpstr>
      <vt:lpstr>Why SA-CI?</vt:lpstr>
      <vt:lpstr>The SA-CI Approach</vt:lpstr>
      <vt:lpstr>Implementing Education SA-CI</vt:lpstr>
      <vt:lpstr>Education SA-CI  Pilot History</vt:lpstr>
      <vt:lpstr>PS &amp; J Eligibility Criteria</vt:lpstr>
      <vt:lpstr> </vt:lpstr>
      <vt:lpstr>Eligibility Criteria cont.</vt:lpstr>
      <vt:lpstr>Eligibility Criteria cont.</vt:lpstr>
      <vt:lpstr>Subsequent to Site Assessment</vt:lpstr>
      <vt:lpstr>Preliminary Information</vt:lpstr>
      <vt:lpstr>Third Party Technical Assessments</vt:lpstr>
      <vt:lpstr>Coordinated On-site Review</vt:lpstr>
      <vt:lpstr>Project Plans &amp;  Recommendations</vt:lpstr>
      <vt:lpstr>PowerPoint Presentation</vt:lpstr>
      <vt:lpstr>Contacts</vt:lpstr>
    </vt:vector>
  </TitlesOfParts>
  <Company>Dept of the Interior - Indian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Taylor</dc:creator>
  <cp:lastModifiedBy>Wilson, Judith</cp:lastModifiedBy>
  <cp:revision>616</cp:revision>
  <cp:lastPrinted>2019-06-13T21:22:02Z</cp:lastPrinted>
  <dcterms:created xsi:type="dcterms:W3CDTF">2010-06-22T18:38:57Z</dcterms:created>
  <dcterms:modified xsi:type="dcterms:W3CDTF">2021-03-18T22:29:22Z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0x01010016377C81AF5403439E9D427A4CEBE513</vt:lpwstr>
  </property>
</Properties>
</file>