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73" r:id="rId5"/>
    <p:sldId id="261" r:id="rId6"/>
    <p:sldId id="290" r:id="rId7"/>
    <p:sldId id="260" r:id="rId8"/>
    <p:sldId id="289" r:id="rId9"/>
    <p:sldId id="259" r:id="rId10"/>
    <p:sldId id="295" r:id="rId11"/>
    <p:sldId id="266" r:id="rId12"/>
    <p:sldId id="287" r:id="rId13"/>
    <p:sldId id="276" r:id="rId14"/>
    <p:sldId id="296" r:id="rId15"/>
    <p:sldId id="283" r:id="rId16"/>
    <p:sldId id="270" r:id="rId17"/>
    <p:sldId id="285" r:id="rId18"/>
    <p:sldId id="275" r:id="rId19"/>
    <p:sldId id="282" r:id="rId20"/>
    <p:sldId id="284" r:id="rId21"/>
    <p:sldId id="264" r:id="rId22"/>
    <p:sldId id="265" r:id="rId23"/>
    <p:sldId id="272" r:id="rId24"/>
    <p:sldId id="277" r:id="rId25"/>
    <p:sldId id="271" r:id="rId26"/>
    <p:sldId id="286" r:id="rId27"/>
    <p:sldId id="268" r:id="rId28"/>
    <p:sldId id="291" r:id="rId29"/>
    <p:sldId id="292" r:id="rId30"/>
    <p:sldId id="293" r:id="rId31"/>
    <p:sldId id="281" r:id="rId32"/>
    <p:sldId id="29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bullard\AppData\Local\Microsoft\Windows\Temporary%20Internet%20Files\Content.Outlook\CY91A3OH\price%20char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Q\e\Planning\Statistics\Cost%20of%20Living\BSR%20Energy%20Costs%202008%20per%20IS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depthPercent val="100"/>
      <c:perspective val="30"/>
    </c:view3D>
    <c:plotArea>
      <c:layout>
        <c:manualLayout>
          <c:layoutTarget val="inner"/>
          <c:xMode val="edge"/>
          <c:yMode val="edge"/>
          <c:x val="6.8338399009379033E-2"/>
          <c:y val="5.6073331742623231E-2"/>
          <c:w val="0.8071476392764676"/>
          <c:h val="0.74349319971367211"/>
        </c:manualLayout>
      </c:layout>
      <c:bar3DChart>
        <c:barDir val="col"/>
        <c:grouping val="clustered"/>
        <c:ser>
          <c:idx val="0"/>
          <c:order val="0"/>
          <c:tx>
            <c:strRef>
              <c:f>'[price chart.xls]Sheet1'!$B$1</c:f>
              <c:strCache>
                <c:ptCount val="1"/>
                <c:pt idx="0">
                  <c:v>Elim</c:v>
                </c:pt>
              </c:strCache>
            </c:strRef>
          </c:tx>
          <c:cat>
            <c:strRef>
              <c:f>'[price chart.xls]Sheet1'!$A$2:$A$6</c:f>
              <c:strCache>
                <c:ptCount val="5"/>
                <c:pt idx="0">
                  <c:v>Milk/Gallon</c:v>
                </c:pt>
                <c:pt idx="1">
                  <c:v>Bread</c:v>
                </c:pt>
                <c:pt idx="2">
                  <c:v>40 pk. Huggies</c:v>
                </c:pt>
                <c:pt idx="3">
                  <c:v>Plywood 1/2 in smooth</c:v>
                </c:pt>
                <c:pt idx="4">
                  <c:v>2×4</c:v>
                </c:pt>
              </c:strCache>
            </c:strRef>
          </c:cat>
          <c:val>
            <c:numRef>
              <c:f>'[price chart.xls]Sheet1'!$B$2:$B$6</c:f>
              <c:numCache>
                <c:formatCode>"$"#,##0.00_);[Red]\("$"#,##0.00\)</c:formatCode>
                <c:ptCount val="5"/>
                <c:pt idx="0">
                  <c:v>15.8</c:v>
                </c:pt>
                <c:pt idx="1">
                  <c:v>5.75</c:v>
                </c:pt>
                <c:pt idx="2">
                  <c:v>29.77</c:v>
                </c:pt>
                <c:pt idx="3">
                  <c:v>58.39</c:v>
                </c:pt>
                <c:pt idx="4">
                  <c:v>7.25</c:v>
                </c:pt>
              </c:numCache>
            </c:numRef>
          </c:val>
        </c:ser>
        <c:ser>
          <c:idx val="1"/>
          <c:order val="1"/>
          <c:tx>
            <c:strRef>
              <c:f>'[price chart.xls]Sheet1'!$C$1</c:f>
              <c:strCache>
                <c:ptCount val="1"/>
                <c:pt idx="0">
                  <c:v>Nome</c:v>
                </c:pt>
              </c:strCache>
            </c:strRef>
          </c:tx>
          <c:cat>
            <c:strRef>
              <c:f>'[price chart.xls]Sheet1'!$A$2:$A$6</c:f>
              <c:strCache>
                <c:ptCount val="5"/>
                <c:pt idx="0">
                  <c:v>Milk/Gallon</c:v>
                </c:pt>
                <c:pt idx="1">
                  <c:v>Bread</c:v>
                </c:pt>
                <c:pt idx="2">
                  <c:v>40 pk. Huggies</c:v>
                </c:pt>
                <c:pt idx="3">
                  <c:v>Plywood 1/2 in smooth</c:v>
                </c:pt>
                <c:pt idx="4">
                  <c:v>2×4</c:v>
                </c:pt>
              </c:strCache>
            </c:strRef>
          </c:cat>
          <c:val>
            <c:numRef>
              <c:f>'[price chart.xls]Sheet1'!$C$2:$C$6</c:f>
              <c:numCache>
                <c:formatCode>"$"#,##0.00_);[Red]\("$"#,##0.00\)</c:formatCode>
                <c:ptCount val="5"/>
                <c:pt idx="0">
                  <c:v>7.49</c:v>
                </c:pt>
                <c:pt idx="1">
                  <c:v>2.09</c:v>
                </c:pt>
                <c:pt idx="2">
                  <c:v>20.99</c:v>
                </c:pt>
                <c:pt idx="3">
                  <c:v>46.949999999999996</c:v>
                </c:pt>
                <c:pt idx="4">
                  <c:v>5.99</c:v>
                </c:pt>
              </c:numCache>
            </c:numRef>
          </c:val>
        </c:ser>
        <c:ser>
          <c:idx val="2"/>
          <c:order val="2"/>
          <c:tx>
            <c:strRef>
              <c:f>'[price chart.xls]Sheet1'!$D$1</c:f>
              <c:strCache>
                <c:ptCount val="1"/>
                <c:pt idx="0">
                  <c:v>Anchorage</c:v>
                </c:pt>
              </c:strCache>
            </c:strRef>
          </c:tx>
          <c:cat>
            <c:strRef>
              <c:f>'[price chart.xls]Sheet1'!$A$2:$A$6</c:f>
              <c:strCache>
                <c:ptCount val="5"/>
                <c:pt idx="0">
                  <c:v>Milk/Gallon</c:v>
                </c:pt>
                <c:pt idx="1">
                  <c:v>Bread</c:v>
                </c:pt>
                <c:pt idx="2">
                  <c:v>40 pk. Huggies</c:v>
                </c:pt>
                <c:pt idx="3">
                  <c:v>Plywood 1/2 in smooth</c:v>
                </c:pt>
                <c:pt idx="4">
                  <c:v>2×4</c:v>
                </c:pt>
              </c:strCache>
            </c:strRef>
          </c:cat>
          <c:val>
            <c:numRef>
              <c:f>'[price chart.xls]Sheet1'!$D$2:$D$6</c:f>
              <c:numCache>
                <c:formatCode>"$"#,##0.00_);[Red]\("$"#,##0.00\)</c:formatCode>
                <c:ptCount val="5"/>
                <c:pt idx="0">
                  <c:v>2.9899999999999998</c:v>
                </c:pt>
                <c:pt idx="1">
                  <c:v>1.3900000000000001</c:v>
                </c:pt>
                <c:pt idx="2">
                  <c:v>15.99</c:v>
                </c:pt>
                <c:pt idx="3">
                  <c:v>29.97</c:v>
                </c:pt>
                <c:pt idx="4">
                  <c:v>1.7800000000000036</c:v>
                </c:pt>
              </c:numCache>
            </c:numRef>
          </c:val>
        </c:ser>
        <c:ser>
          <c:idx val="3"/>
          <c:order val="3"/>
          <c:tx>
            <c:strRef>
              <c:f>'[price chart.xls]Sheet1'!$E$1</c:f>
              <c:strCache>
                <c:ptCount val="1"/>
                <c:pt idx="0">
                  <c:v>Seattle</c:v>
                </c:pt>
              </c:strCache>
            </c:strRef>
          </c:tx>
          <c:cat>
            <c:strRef>
              <c:f>'[price chart.xls]Sheet1'!$A$2:$A$6</c:f>
              <c:strCache>
                <c:ptCount val="5"/>
                <c:pt idx="0">
                  <c:v>Milk/Gallon</c:v>
                </c:pt>
                <c:pt idx="1">
                  <c:v>Bread</c:v>
                </c:pt>
                <c:pt idx="2">
                  <c:v>40 pk. Huggies</c:v>
                </c:pt>
                <c:pt idx="3">
                  <c:v>Plywood 1/2 in smooth</c:v>
                </c:pt>
                <c:pt idx="4">
                  <c:v>2×4</c:v>
                </c:pt>
              </c:strCache>
            </c:strRef>
          </c:cat>
          <c:val>
            <c:numRef>
              <c:f>'[price chart.xls]Sheet1'!$E$2:$E$6</c:f>
              <c:numCache>
                <c:formatCode>"$"#,##0.00_);[Red]\("$"#,##0.00\)</c:formatCode>
                <c:ptCount val="5"/>
                <c:pt idx="0">
                  <c:v>1.9900000000000004</c:v>
                </c:pt>
                <c:pt idx="1">
                  <c:v>0.99</c:v>
                </c:pt>
                <c:pt idx="2">
                  <c:v>14.99</c:v>
                </c:pt>
                <c:pt idx="3">
                  <c:v>25.88</c:v>
                </c:pt>
                <c:pt idx="4">
                  <c:v>1.9700000000000004</c:v>
                </c:pt>
              </c:numCache>
            </c:numRef>
          </c:val>
        </c:ser>
        <c:shape val="cylinder"/>
        <c:axId val="41265024"/>
        <c:axId val="41266560"/>
        <c:axId val="0"/>
      </c:bar3DChart>
      <c:catAx>
        <c:axId val="41265024"/>
        <c:scaling>
          <c:orientation val="minMax"/>
        </c:scaling>
        <c:axPos val="b"/>
        <c:numFmt formatCode="General" sourceLinked="1"/>
        <c:tickLblPos val="nextTo"/>
        <c:crossAx val="41266560"/>
        <c:crosses val="autoZero"/>
        <c:auto val="1"/>
        <c:lblAlgn val="ctr"/>
        <c:lblOffset val="100"/>
      </c:catAx>
      <c:valAx>
        <c:axId val="41266560"/>
        <c:scaling>
          <c:orientation val="minMax"/>
        </c:scaling>
        <c:axPos val="l"/>
        <c:majorGridlines/>
        <c:numFmt formatCode="&quot;$&quot;#,##0.00_);[Red]\(&quot;$&quot;#,##0.00\)" sourceLinked="1"/>
        <c:tickLblPos val="nextTo"/>
        <c:crossAx val="41265024"/>
        <c:crosses val="autoZero"/>
        <c:crossBetween val="between"/>
      </c:valAx>
      <c:spPr>
        <a:noFill/>
        <a:ln w="25400">
          <a:noFill/>
        </a:ln>
      </c:spPr>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sz="1000"/>
            </a:pPr>
            <a:r>
              <a:rPr lang="en-US" sz="800"/>
              <a:t>Other large or  road-system communities</a:t>
            </a:r>
          </a:p>
        </c:rich>
      </c:tx>
      <c:layout>
        <c:manualLayout>
          <c:xMode val="edge"/>
          <c:yMode val="edge"/>
          <c:x val="0.22444220113511529"/>
          <c:y val="4.6296289450511841E-2"/>
        </c:manualLayout>
      </c:layout>
    </c:title>
    <c:plotArea>
      <c:layout/>
      <c:pieChart>
        <c:varyColors val="1"/>
        <c:dLbls>
          <c:showCatName val="1"/>
          <c:showPercent val="1"/>
        </c:dLbls>
        <c:firstSliceAng val="0"/>
      </c:pieChart>
    </c:plotArea>
    <c:plotVisOnly val="1"/>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00DB7EF-C6C7-4DBA-8B86-E55F11845731}" type="datetimeFigureOut">
              <a:rPr lang="en-US"/>
              <a:pPr>
                <a:defRPr/>
              </a:pPr>
              <a:t>5/11/2009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4699F91-9832-4F04-BC9C-0D2317EC47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FD96F4-6288-4907-AE06-826A78744F2A}" type="datetimeFigureOut">
              <a:rPr lang="en-US"/>
              <a:pPr>
                <a:defRPr/>
              </a:pPr>
              <a:t>5/11/2009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60353-0086-441E-9B2A-7A33E7DF59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09FDF1-9BD7-4443-9392-9E3D40959F45}" type="datetimeFigureOut">
              <a:rPr lang="en-US"/>
              <a:pPr>
                <a:defRPr/>
              </a:pPr>
              <a:t>5/11/2009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EEAEDF-1C08-458D-B5A4-4FDC46252B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BFB48-4A26-402F-93B0-E157E72EC1E9}" type="datetimeFigureOut">
              <a:rPr lang="en-US"/>
              <a:pPr>
                <a:defRPr/>
              </a:pPr>
              <a:t>5/11/2009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AD727D-C1CA-4521-B31C-732C47AEE3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37139-40EF-4BB0-BC69-959B003C214E}" type="datetimeFigureOut">
              <a:rPr lang="en-US"/>
              <a:pPr>
                <a:defRPr/>
              </a:pPr>
              <a:t>5/11/2009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C0C01E-A361-4631-A98D-572B00A5E8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83C27F-CA68-466A-A45A-7A5CC3BFAC4C}" type="datetimeFigureOut">
              <a:rPr lang="en-US"/>
              <a:pPr>
                <a:defRPr/>
              </a:pPr>
              <a:t>5/11/2009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F4199F-A804-468C-AFB4-3D5AF7803E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D40684-4803-474C-8649-E21A1DCD0C95}" type="datetimeFigureOut">
              <a:rPr lang="en-US"/>
              <a:pPr>
                <a:defRPr/>
              </a:pPr>
              <a:t>5/11/2009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3D7E63-1E10-45D0-8161-5C6ED96038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3E4723-F557-4E9D-810A-CD7E1E55560E}" type="datetimeFigureOut">
              <a:rPr lang="en-US"/>
              <a:pPr>
                <a:defRPr/>
              </a:pPr>
              <a:t>5/11/2009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737759-1FD0-45DA-BD1E-8FE624AE23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4214CF-A1C9-4861-BCA2-952FDEA7C21C}" type="datetimeFigureOut">
              <a:rPr lang="en-US"/>
              <a:pPr>
                <a:defRPr/>
              </a:pPr>
              <a:t>5/11/2009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DE5D30-EF8A-4A8F-B3FF-D60616B962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FE5223-FDA5-4F9C-AE1D-C7CE0635A28C}" type="datetimeFigureOut">
              <a:rPr lang="en-US"/>
              <a:pPr>
                <a:defRPr/>
              </a:pPr>
              <a:t>5/11/2009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488D6C-BDF1-4E10-826A-7A54C1929A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AE4EFF-586D-4B7D-BE2C-34FCB35EE8CD}" type="datetimeFigureOut">
              <a:rPr lang="en-US"/>
              <a:pPr>
                <a:defRPr/>
              </a:pPr>
              <a:t>5/11/2009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A64250-0F9E-4E23-ABCB-438EF06E5A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8FD819-85A1-4D24-9267-1E53E854EE26}" type="datetimeFigureOut">
              <a:rPr lang="en-US"/>
              <a:pPr>
                <a:defRPr/>
              </a:pPr>
              <a:t>5/11/2009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E30E8-5398-47DB-9FD3-5046AFD82F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AD7604-DEE1-4616-9C04-3B1AEE135F6C}" type="datetimeFigureOut">
              <a:rPr lang="en-US"/>
              <a:pPr>
                <a:defRPr/>
              </a:pPr>
              <a:t>5/11/2009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1B3480-2FE3-4F65-A838-61BF9377C2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z="2400" smtClean="0"/>
              <a:t>Alaska Region Presentation to the </a:t>
            </a:r>
            <a:br>
              <a:rPr lang="en-US" sz="2400" smtClean="0"/>
            </a:br>
            <a:r>
              <a:rPr lang="en-US" sz="2400" smtClean="0"/>
              <a:t>Tribal Budget Advisory Committee</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z="2000" dirty="0" smtClean="0">
                <a:latin typeface="+mj-lt"/>
              </a:rPr>
              <a:t>May 12, 2009</a:t>
            </a:r>
            <a:endParaRPr lang="en-US" sz="2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4953000"/>
            <a:ext cx="8077200" cy="1219200"/>
          </a:xfrm>
        </p:spPr>
        <p:txBody>
          <a:bodyPr rtlCol="0">
            <a:normAutofit fontScale="92500" lnSpcReduction="20000"/>
          </a:bodyPr>
          <a:lstStyle/>
          <a:p>
            <a:pPr fontAlgn="auto">
              <a:spcAft>
                <a:spcPts val="0"/>
              </a:spcAft>
              <a:buFont typeface="Arial" pitchFamily="34" charset="0"/>
              <a:buNone/>
              <a:defRPr/>
            </a:pPr>
            <a:r>
              <a:rPr lang="en-US" sz="1800" dirty="0" smtClean="0">
                <a:latin typeface="+mj-lt"/>
              </a:rPr>
              <a:t>Carpentry Trainees – Nome.  </a:t>
            </a:r>
          </a:p>
          <a:p>
            <a:pPr fontAlgn="auto">
              <a:spcAft>
                <a:spcPts val="0"/>
              </a:spcAft>
              <a:buFont typeface="Arial" pitchFamily="34" charset="0"/>
              <a:buNone/>
              <a:defRPr/>
            </a:pPr>
            <a:r>
              <a:rPr lang="en-US" sz="1800" dirty="0" smtClean="0">
                <a:latin typeface="+mj-lt"/>
              </a:rPr>
              <a:t>Because of our young population and need for employment, our training needs are great. In 2008, Kawerak  provided 84 scholarships to tribal members , 224 students participated in our  Village Based Training classes and 64 students were funded to attend  Adult Vocation training.  41 adults received their GED. </a:t>
            </a:r>
            <a:endParaRPr lang="en-US" sz="1800" dirty="0">
              <a:latin typeface="+mj-lt"/>
            </a:endParaRPr>
          </a:p>
        </p:txBody>
      </p:sp>
      <p:pic>
        <p:nvPicPr>
          <p:cNvPr id="23554" name="Picture 2" descr="C:\Users\lbullard\AppData\Local\Microsoft\Windows\Temporary Internet Files\Content.Outlook\CY91A3OH\050709 emlployee Pics 020.jpg"/>
          <p:cNvPicPr>
            <a:picLocks noGrp="1" noChangeAspect="1" noChangeArrowheads="1"/>
          </p:cNvPicPr>
          <p:nvPr>
            <p:ph type="pic" idx="1"/>
          </p:nvPr>
        </p:nvPicPr>
        <p:blipFill>
          <a:blip r:embed="rId2"/>
          <a:srcRect t="21875" b="21875"/>
          <a:stretch>
            <a:fillRect/>
          </a:stretch>
        </p:blipFill>
        <p:spPr>
          <a:xfrm>
            <a:off x="685800" y="228600"/>
            <a:ext cx="7797800"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81000" y="-381000"/>
            <a:ext cx="3008313" cy="1162050"/>
          </a:xfrm>
        </p:spPr>
        <p:txBody>
          <a:bodyPr/>
          <a:lstStyle/>
          <a:p>
            <a:r>
              <a:rPr lang="en-US" sz="1800" smtClean="0"/>
              <a:t>Education Attainment</a:t>
            </a:r>
          </a:p>
        </p:txBody>
      </p:sp>
      <p:sp>
        <p:nvSpPr>
          <p:cNvPr id="4" name="Text Placeholder 3"/>
          <p:cNvSpPr>
            <a:spLocks noGrp="1"/>
          </p:cNvSpPr>
          <p:nvPr>
            <p:ph type="body" sz="half" idx="2"/>
          </p:nvPr>
        </p:nvSpPr>
        <p:spPr>
          <a:xfrm>
            <a:off x="457200" y="762000"/>
            <a:ext cx="3008313" cy="5364163"/>
          </a:xfrm>
        </p:spPr>
        <p:txBody>
          <a:bodyPr rtlCol="0">
            <a:normAutofit lnSpcReduction="10000"/>
          </a:bodyPr>
          <a:lstStyle/>
          <a:p>
            <a:pPr fontAlgn="auto">
              <a:spcAft>
                <a:spcPts val="0"/>
              </a:spcAft>
              <a:buFont typeface="Arial" pitchFamily="34" charset="0"/>
              <a:buNone/>
              <a:defRPr/>
            </a:pPr>
            <a:r>
              <a:rPr lang="en-US" dirty="0" smtClean="0"/>
              <a:t>The Bureau of Indian Affairs operated village schools in much of rural Alaska. In 1985, all the BIA schools were transferred to the State of Alaska and the State became responsible for the education of Native children. Alaska Natives are not eligible to receive BIA school funding except for Johnson O’Malley funds. </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73% of Alaska Natives statewide have high school diplomas as opposed to 90% of non-Natives though this varies widely by region. In the Bering Straits region, 47% of our adults 20 years of age or older – do not have a high school diploma.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6% of Alaska Natives have a four year college degree as compared with 25% of other Alaskans;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Approximately 10% of Alaska Native high school students statewide drop out of high school.</a:t>
            </a:r>
            <a:endParaRPr lang="en-US" dirty="0"/>
          </a:p>
        </p:txBody>
      </p:sp>
      <p:pic>
        <p:nvPicPr>
          <p:cNvPr id="24579" name="Picture 1" descr="\\Q\e\Photos for Rasmuson Youth Project\savoonga kids (peratrovich).jpg"/>
          <p:cNvPicPr>
            <a:picLocks noGrp="1" noChangeAspect="1" noChangeArrowheads="1"/>
          </p:cNvPicPr>
          <p:nvPr>
            <p:ph idx="1"/>
          </p:nvPr>
        </p:nvPicPr>
        <p:blipFill>
          <a:blip r:embed="rId2"/>
          <a:srcRect/>
          <a:stretch>
            <a:fillRect/>
          </a:stretch>
        </p:blipFill>
        <p:spPr>
          <a:xfrm>
            <a:off x="3575050" y="1282700"/>
            <a:ext cx="5111750" cy="44323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Public Safety</a:t>
            </a:r>
          </a:p>
        </p:txBody>
      </p:sp>
      <p:sp>
        <p:nvSpPr>
          <p:cNvPr id="25602" name="Text Placeholder 3"/>
          <p:cNvSpPr>
            <a:spLocks noGrp="1"/>
          </p:cNvSpPr>
          <p:nvPr>
            <p:ph type="body" sz="half" idx="2"/>
          </p:nvPr>
        </p:nvSpPr>
        <p:spPr/>
        <p:txBody>
          <a:bodyPr/>
          <a:lstStyle/>
          <a:p>
            <a:r>
              <a:rPr lang="en-US" smtClean="0"/>
              <a:t>Public safety in Rural Alaska is provided by : 1) the Alaska State Troopers who are located in the sub-regional centers; and 2) State funded Village Public Safety Officers – there are approximately 60 funded positions state wide. </a:t>
            </a:r>
          </a:p>
          <a:p>
            <a:endParaRPr lang="en-US" smtClean="0"/>
          </a:p>
          <a:p>
            <a:r>
              <a:rPr lang="en-US" smtClean="0"/>
              <a:t>Almost ¾’s of the villages in rural Alaska either have no law enforcement at all or they have Village Police Officers –hired by the 2</a:t>
            </a:r>
            <a:r>
              <a:rPr lang="en-US" baseline="30000" smtClean="0"/>
              <a:t>nd</a:t>
            </a:r>
            <a:r>
              <a:rPr lang="en-US" smtClean="0"/>
              <a:t> class cities or the tribes -  who have no training whatsoever. </a:t>
            </a:r>
          </a:p>
          <a:p>
            <a:endParaRPr lang="en-US" smtClean="0"/>
          </a:p>
          <a:p>
            <a:r>
              <a:rPr lang="en-US" smtClean="0"/>
              <a:t>Alaska Tribes are not eligible for BIA Law Enforcement funding, nor do they receive Tribal Court funding, though many tribes have active Tribal Courts. </a:t>
            </a:r>
          </a:p>
        </p:txBody>
      </p:sp>
      <p:pic>
        <p:nvPicPr>
          <p:cNvPr id="25603" name="Picture 2" descr="\\Q\e\Planning\photos\2005 VPSO Training.JPG"/>
          <p:cNvPicPr>
            <a:picLocks noGrp="1" noChangeAspect="1" noChangeArrowheads="1"/>
          </p:cNvPicPr>
          <p:nvPr>
            <p:ph idx="1"/>
          </p:nvPr>
        </p:nvPicPr>
        <p:blipFill>
          <a:blip r:embed="rId2"/>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algn="l" fontAlgn="auto">
              <a:spcAft>
                <a:spcPts val="0"/>
              </a:spcAft>
              <a:defRPr/>
            </a:pP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381000"/>
            <a:ext cx="8305800" cy="5867400"/>
          </a:xfrm>
        </p:spPr>
        <p:txBody>
          <a:bodyPr rtlCol="0">
            <a:normAutofit/>
          </a:bodyPr>
          <a:lstStyle/>
          <a:p>
            <a:pPr fontAlgn="auto">
              <a:spcAft>
                <a:spcPts val="0"/>
              </a:spcAft>
              <a:buFont typeface="Arial" pitchFamily="34" charset="0"/>
              <a:buNone/>
              <a:defRPr/>
            </a:pPr>
            <a:r>
              <a:rPr lang="en-US" sz="2000" b="1" dirty="0" smtClean="0">
                <a:latin typeface="+mj-lt"/>
              </a:rPr>
              <a:t>Health Delivery System </a:t>
            </a:r>
          </a:p>
          <a:p>
            <a:pPr fontAlgn="auto">
              <a:spcAft>
                <a:spcPts val="0"/>
              </a:spcAft>
              <a:buFont typeface="Arial" pitchFamily="34" charset="0"/>
              <a:buNone/>
              <a:defRPr/>
            </a:pPr>
            <a:r>
              <a:rPr lang="en-US" sz="1600" dirty="0" smtClean="0"/>
              <a:t>  </a:t>
            </a:r>
          </a:p>
          <a:p>
            <a:pPr fontAlgn="auto">
              <a:spcAft>
                <a:spcPts val="0"/>
              </a:spcAft>
              <a:buFont typeface="Arial" pitchFamily="34" charset="0"/>
              <a:buNone/>
              <a:defRPr/>
            </a:pPr>
            <a:r>
              <a:rPr lang="en-US" sz="1600" dirty="0" smtClean="0"/>
              <a:t>    In rural Alaska, Health services are provided at village clinics by Village Health Aides. </a:t>
            </a:r>
          </a:p>
          <a:p>
            <a:pPr fontAlgn="auto">
              <a:spcAft>
                <a:spcPts val="0"/>
              </a:spcAft>
              <a:buFont typeface="Arial" pitchFamily="34" charset="0"/>
              <a:buNone/>
              <a:defRPr/>
            </a:pPr>
            <a:r>
              <a:rPr lang="en-US" sz="1600" dirty="0" smtClean="0"/>
              <a:t>These are village residents who receive tiered training and provide services under the </a:t>
            </a:r>
          </a:p>
          <a:p>
            <a:pPr fontAlgn="auto">
              <a:spcAft>
                <a:spcPts val="0"/>
              </a:spcAft>
              <a:buFont typeface="Arial" pitchFamily="34" charset="0"/>
              <a:buNone/>
              <a:defRPr/>
            </a:pPr>
            <a:r>
              <a:rPr lang="en-US" sz="1600" dirty="0" smtClean="0"/>
              <a:t>direction of a doctor usually located in the sub regional centers (like Nome) around </a:t>
            </a:r>
          </a:p>
          <a:p>
            <a:pPr fontAlgn="auto">
              <a:spcAft>
                <a:spcPts val="0"/>
              </a:spcAft>
              <a:buFont typeface="Arial" pitchFamily="34" charset="0"/>
              <a:buNone/>
              <a:defRPr/>
            </a:pPr>
            <a:r>
              <a:rPr lang="en-US" sz="1600" dirty="0" smtClean="0"/>
              <a:t>the State. Serious situations, weather depending, are medivaced by small plane into </a:t>
            </a:r>
          </a:p>
          <a:p>
            <a:pPr fontAlgn="auto">
              <a:spcAft>
                <a:spcPts val="0"/>
              </a:spcAft>
              <a:buFont typeface="Arial" pitchFamily="34" charset="0"/>
              <a:buNone/>
              <a:defRPr/>
            </a:pPr>
            <a:r>
              <a:rPr lang="en-US" sz="1600" dirty="0" smtClean="0"/>
              <a:t>Nome and frequently on to Anchorage.  Doctors, PHS dentists, and Mental Health Clinicians travel </a:t>
            </a:r>
          </a:p>
          <a:p>
            <a:pPr fontAlgn="auto">
              <a:spcAft>
                <a:spcPts val="0"/>
              </a:spcAft>
              <a:buFont typeface="Arial" pitchFamily="34" charset="0"/>
              <a:buNone/>
              <a:defRPr/>
            </a:pPr>
            <a:r>
              <a:rPr lang="en-US" sz="1600" dirty="0" smtClean="0"/>
              <a:t>out of the sub-regional centers to our villages perhaps twice a year. </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n-US" sz="1800" dirty="0" smtClean="0"/>
          </a:p>
          <a:p>
            <a:pPr fontAlgn="auto">
              <a:spcAft>
                <a:spcPts val="0"/>
              </a:spcAft>
              <a:buFont typeface="Arial" pitchFamily="34" charset="0"/>
              <a:buChar char="•"/>
              <a:defRPr/>
            </a:pPr>
            <a:endParaRPr lang="en-US" sz="1800" dirty="0"/>
          </a:p>
        </p:txBody>
      </p:sp>
      <p:sp>
        <p:nvSpPr>
          <p:cNvPr id="26627" name="Rectangle 3"/>
          <p:cNvSpPr>
            <a:spLocks noChangeArrowheads="1"/>
          </p:cNvSpPr>
          <p:nvPr/>
        </p:nvSpPr>
        <p:spPr bwMode="auto">
          <a:xfrm>
            <a:off x="533400" y="2895600"/>
            <a:ext cx="8077200" cy="3570288"/>
          </a:xfrm>
          <a:prstGeom prst="rect">
            <a:avLst/>
          </a:prstGeom>
          <a:noFill/>
          <a:ln w="9525">
            <a:noFill/>
            <a:miter lim="800000"/>
            <a:headEnd/>
            <a:tailEnd/>
          </a:ln>
        </p:spPr>
        <p:txBody>
          <a:bodyPr>
            <a:spAutoFit/>
          </a:bodyPr>
          <a:lstStyle/>
          <a:p>
            <a:r>
              <a:rPr lang="en-US" sz="1600">
                <a:latin typeface="Calibri" pitchFamily="34" charset="0"/>
              </a:rPr>
              <a:t>While 2/3rds of the villages in rural Alaska have voted themselves “dry” (no alcohol allowed) or “damp” (alcohol may be shipped in but not sold), alcohol continues to fuel high rates of domestic violence, child abuse, and violent death. </a:t>
            </a:r>
          </a:p>
          <a:p>
            <a:r>
              <a:rPr lang="en-US" sz="1600">
                <a:latin typeface="Calibri" pitchFamily="34" charset="0"/>
              </a:rPr>
              <a:t> </a:t>
            </a:r>
          </a:p>
          <a:p>
            <a:r>
              <a:rPr lang="en-US" sz="1600">
                <a:latin typeface="Calibri" pitchFamily="34" charset="0"/>
              </a:rPr>
              <a:t>The leading causes of death in the Bering Straits Region are: </a:t>
            </a:r>
          </a:p>
          <a:p>
            <a:r>
              <a:rPr lang="en-US" sz="1600">
                <a:latin typeface="Calibri" pitchFamily="34" charset="0"/>
              </a:rPr>
              <a:t> 1) Unintentional injuries (accidental death); </a:t>
            </a:r>
          </a:p>
          <a:p>
            <a:r>
              <a:rPr lang="en-US" sz="1600">
                <a:latin typeface="Calibri" pitchFamily="34" charset="0"/>
              </a:rPr>
              <a:t> 2) Malignant Neoplasms (cancer);  </a:t>
            </a:r>
          </a:p>
          <a:p>
            <a:r>
              <a:rPr lang="en-US" sz="1600">
                <a:latin typeface="Calibri" pitchFamily="34" charset="0"/>
              </a:rPr>
              <a:t> 3) Intentional Self Harm  - Suicide; and</a:t>
            </a:r>
          </a:p>
          <a:p>
            <a:r>
              <a:rPr lang="en-US" sz="1600">
                <a:latin typeface="Calibri" pitchFamily="34" charset="0"/>
              </a:rPr>
              <a:t> 4) Diseases of the Heart.  </a:t>
            </a:r>
          </a:p>
          <a:p>
            <a:endParaRPr lang="en-US" sz="1600">
              <a:latin typeface="Calibri" pitchFamily="34" charset="0"/>
            </a:endParaRPr>
          </a:p>
          <a:p>
            <a:r>
              <a:rPr lang="en-US" sz="1600">
                <a:latin typeface="Calibri" pitchFamily="34" charset="0"/>
              </a:rPr>
              <a:t>Fetal Alcohol Spectrum Disorder rates doubled in the 1990’s. The increase may be due </a:t>
            </a:r>
          </a:p>
          <a:p>
            <a:r>
              <a:rPr lang="en-US" sz="1600">
                <a:latin typeface="Calibri" pitchFamily="34" charset="0"/>
              </a:rPr>
              <a:t>in part to increased access to alcohol and improved reporting.  Alaska Natives have 5 </a:t>
            </a:r>
          </a:p>
          <a:p>
            <a:r>
              <a:rPr lang="en-US" sz="1600">
                <a:latin typeface="Calibri" pitchFamily="34" charset="0"/>
              </a:rPr>
              <a:t>cases/1,000 births as compared to .2 cases/1,000 live births for non-Natives. </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3050"/>
            <a:ext cx="3008313" cy="869950"/>
          </a:xfrm>
        </p:spPr>
        <p:txBody>
          <a:bodyPr/>
          <a:lstStyle/>
          <a:p>
            <a:r>
              <a:rPr lang="en-US" sz="1800" smtClean="0"/>
              <a:t>Health Systems </a:t>
            </a:r>
            <a:br>
              <a:rPr lang="en-US" sz="1800" smtClean="0"/>
            </a:br>
            <a:r>
              <a:rPr lang="en-US" sz="1800" smtClean="0"/>
              <a:t/>
            </a:r>
            <a:br>
              <a:rPr lang="en-US" sz="1800" smtClean="0"/>
            </a:br>
            <a:endParaRPr lang="en-US" sz="1800" smtClean="0"/>
          </a:p>
        </p:txBody>
      </p:sp>
      <p:sp>
        <p:nvSpPr>
          <p:cNvPr id="4" name="Text Placeholder 3"/>
          <p:cNvSpPr>
            <a:spLocks noGrp="1"/>
          </p:cNvSpPr>
          <p:nvPr>
            <p:ph type="body" sz="half" idx="2"/>
          </p:nvPr>
        </p:nvSpPr>
        <p:spPr>
          <a:xfrm>
            <a:off x="457200" y="990600"/>
            <a:ext cx="3008313" cy="5135563"/>
          </a:xfrm>
        </p:spPr>
        <p:txBody>
          <a:bodyPr rtlCol="0">
            <a:normAutofit lnSpcReduction="10000"/>
          </a:bodyPr>
          <a:lstStyle/>
          <a:p>
            <a:pPr fontAlgn="auto">
              <a:spcAft>
                <a:spcPts val="0"/>
              </a:spcAft>
              <a:buFont typeface="Arial" pitchFamily="34" charset="0"/>
              <a:buNone/>
              <a:defRPr/>
            </a:pPr>
            <a:r>
              <a:rPr lang="en-US" dirty="0" smtClean="0"/>
              <a:t>Suicide rates in the Bering Strait region are staggering: they are three times higher than the Alaska rate and six times higher than the national rate. 41 people took their lives in 14 of our 16 communities between 2002 and 2006. 100% of them were Alaska Native, many of whom were teenagers and young adult men,  and 93% were from our villages.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Alaska Natives make up 19% of the State population: </a:t>
            </a:r>
          </a:p>
          <a:p>
            <a:pPr fontAlgn="auto">
              <a:spcAft>
                <a:spcPts val="0"/>
              </a:spcAft>
              <a:buFont typeface="Arial" pitchFamily="34" charset="0"/>
              <a:buNone/>
              <a:defRPr/>
            </a:pPr>
            <a:r>
              <a:rPr lang="en-US" dirty="0" smtClean="0"/>
              <a:t>         -  25% of the children in Alaska are Native children and 50% of the children in State protective custody are Native children. 100% of the children in State’s custody in the BSR are Alaska Native. Our ICWA provided services to 143 children during FY 08 in our region. </a:t>
            </a:r>
          </a:p>
          <a:p>
            <a:pPr fontAlgn="auto">
              <a:spcAft>
                <a:spcPts val="0"/>
              </a:spcAft>
              <a:buFont typeface="Arial" pitchFamily="34" charset="0"/>
              <a:buNone/>
              <a:defRPr/>
            </a:pPr>
            <a:r>
              <a:rPr lang="en-US" dirty="0" smtClean="0"/>
              <a:t>         - 35% of the inmates in Alaska prisons are Alaska Native. </a:t>
            </a:r>
          </a:p>
          <a:p>
            <a:pPr fontAlgn="auto">
              <a:spcAft>
                <a:spcPts val="0"/>
              </a:spcAft>
              <a:buFont typeface="Arial" pitchFamily="34" charset="0"/>
              <a:buNone/>
              <a:defRPr/>
            </a:pPr>
            <a:endParaRPr lang="en-US" dirty="0"/>
          </a:p>
        </p:txBody>
      </p:sp>
      <p:pic>
        <p:nvPicPr>
          <p:cNvPr id="27651" name="Picture 2" descr="c:\Users\lbullard\Pictures\clinic.jpg"/>
          <p:cNvPicPr>
            <a:picLocks noGrp="1" noChangeAspect="1" noChangeArrowheads="1"/>
          </p:cNvPicPr>
          <p:nvPr>
            <p:ph idx="1"/>
          </p:nvPr>
        </p:nvPicPr>
        <p:blipFill>
          <a:blip r:embed="rId2"/>
          <a:srcRect/>
          <a:stretch>
            <a:fillRect/>
          </a:stretch>
        </p:blipFill>
        <p:spPr>
          <a:xfrm>
            <a:off x="3505200" y="2438400"/>
            <a:ext cx="5321300" cy="34718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rtlCol="0">
            <a:normAutofit fontScale="90000"/>
          </a:bodyPr>
          <a:lstStyle/>
          <a:p>
            <a:pPr algn="l" fontAlgn="auto">
              <a:spcAft>
                <a:spcPts val="0"/>
              </a:spcAft>
              <a:defRPr/>
            </a:pPr>
            <a:r>
              <a:rPr lang="en-US" sz="2000" b="1" dirty="0" smtClean="0"/>
              <a:t>Natural Resources </a:t>
            </a:r>
            <a:r>
              <a:rPr lang="en-US" sz="1800" dirty="0" smtClean="0"/>
              <a:t>- Tribes and Tribal Consortiums are very committed to insuring our continued ability to live off the land.  Here you see Kawerak staff installing a fishery weir, so that we are able to count returning salmon and collect samples. Alaska tribes/tribal consortium receive very limited funding for Natural Resources Management. </a:t>
            </a:r>
            <a:r>
              <a:rPr lang="en-US" sz="1800" dirty="0" err="1" smtClean="0"/>
              <a:t>Ie</a:t>
            </a:r>
            <a:r>
              <a:rPr lang="en-US" sz="1800" dirty="0" smtClean="0"/>
              <a:t>., Kawerak received a total of $218,987 in natural resources funds on behalf of the 18 tribes in our tribal consortium, out of the $147 million appropriated in FY 08. </a:t>
            </a:r>
            <a:endParaRPr lang="en-US" sz="1800" dirty="0"/>
          </a:p>
        </p:txBody>
      </p:sp>
      <p:pic>
        <p:nvPicPr>
          <p:cNvPr id="28674" name="Picture 2" descr="\\Q\e\Planning\photos\Fisheries Photos\Setting up Eldorado Wier.jpg"/>
          <p:cNvPicPr>
            <a:picLocks noChangeAspect="1" noChangeArrowheads="1"/>
          </p:cNvPicPr>
          <p:nvPr/>
        </p:nvPicPr>
        <p:blipFill>
          <a:blip r:embed="rId2"/>
          <a:srcRect/>
          <a:stretch>
            <a:fillRect/>
          </a:stretch>
        </p:blipFill>
        <p:spPr bwMode="auto">
          <a:xfrm>
            <a:off x="1295400" y="1803400"/>
            <a:ext cx="6324600" cy="422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1800" smtClean="0"/>
              <a:t>Natural Resources Management </a:t>
            </a:r>
          </a:p>
        </p:txBody>
      </p:sp>
      <p:sp>
        <p:nvSpPr>
          <p:cNvPr id="4" name="Text Placeholder 3"/>
          <p:cNvSpPr>
            <a:spLocks noGrp="1"/>
          </p:cNvSpPr>
          <p:nvPr>
            <p:ph type="body" sz="half" idx="2"/>
          </p:nvPr>
        </p:nvSpPr>
        <p:spPr/>
        <p:txBody>
          <a:bodyPr rtlCol="0">
            <a:normAutofit lnSpcReduction="10000"/>
          </a:bodyPr>
          <a:lstStyle/>
          <a:p>
            <a:pPr fontAlgn="auto">
              <a:spcAft>
                <a:spcPts val="0"/>
              </a:spcAft>
              <a:buFont typeface="Arial" pitchFamily="34" charset="0"/>
              <a:buNone/>
              <a:defRPr/>
            </a:pPr>
            <a:r>
              <a:rPr lang="en-US" dirty="0" smtClean="0"/>
              <a:t>Of the $218, 987 received in FY 08, $161,773 was from Agriculture line item within the BIA Budget. These funds are dedicated in the Kawerak compact to providing support to the Reindeer Industry.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In 1937, Congress passed the Reindeer Act, which prohibited ownership of reindeer in Alaska to Alaska Natives. In the Act, Congress provided for up to $1.5 million to be appropriated annually in support of the Reindeer Industry. Funding has never been requested by BIA and appropriated specifically for this purpose.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We have approximately 15,000 head of semi- domesticated reindeer on the Seward Peninsula, in 21 herds owned by </a:t>
            </a:r>
            <a:r>
              <a:rPr lang="en-US" smtClean="0"/>
              <a:t>Native individuals and Tribes. </a:t>
            </a:r>
            <a:endParaRPr lang="en-US" dirty="0"/>
          </a:p>
        </p:txBody>
      </p:sp>
      <p:pic>
        <p:nvPicPr>
          <p:cNvPr id="29699" name="Picture 2" descr="\\Q\e\Kaci Photos\My Pictures\Reindeer\Reindeer Herding 201.jpg"/>
          <p:cNvPicPr>
            <a:picLocks noGrp="1" noChangeAspect="1" noChangeArrowheads="1"/>
          </p:cNvPicPr>
          <p:nvPr>
            <p:ph idx="1"/>
          </p:nvPr>
        </p:nvPicPr>
        <p:blipFill>
          <a:blip r:embed="rId2"/>
          <a:srcRect/>
          <a:stretch>
            <a:fillRect/>
          </a:stretch>
        </p:blipFill>
        <p:spPr>
          <a:xfrm>
            <a:off x="3581400" y="2286000"/>
            <a:ext cx="5111750" cy="38227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Q\e\Kaci Photos\My Pictures\Austin's\4-22-07 027.jpg"/>
          <p:cNvPicPr>
            <a:picLocks noGrp="1" noChangeAspect="1" noChangeArrowheads="1"/>
          </p:cNvPicPr>
          <p:nvPr>
            <p:ph idx="1"/>
          </p:nvPr>
        </p:nvPicPr>
        <p:blipFill>
          <a:blip r:embed="rId2"/>
          <a:srcRect/>
          <a:stretch>
            <a:fillRect/>
          </a:stretch>
        </p:blipFill>
        <p:spPr>
          <a:xfrm>
            <a:off x="1676400" y="914400"/>
            <a:ext cx="6034088"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1800" smtClean="0"/>
              <a:t>Marine Mammal Protection Act</a:t>
            </a:r>
          </a:p>
        </p:txBody>
      </p:sp>
      <p:sp>
        <p:nvSpPr>
          <p:cNvPr id="4" name="Text Placeholder 3"/>
          <p:cNvSpPr>
            <a:spLocks noGrp="1"/>
          </p:cNvSpPr>
          <p:nvPr>
            <p:ph type="body" sz="half" idx="2"/>
          </p:nvPr>
        </p:nvSpPr>
        <p:spPr/>
        <p:txBody>
          <a:bodyPr rtlCol="0">
            <a:normAutofit fontScale="92500" lnSpcReduction="10000"/>
          </a:bodyPr>
          <a:lstStyle/>
          <a:p>
            <a:pPr fontAlgn="auto">
              <a:spcAft>
                <a:spcPts val="0"/>
              </a:spcAft>
              <a:buFont typeface="Arial" pitchFamily="34" charset="0"/>
              <a:buNone/>
              <a:defRPr/>
            </a:pPr>
            <a:r>
              <a:rPr lang="en-US" dirty="0" smtClean="0"/>
              <a:t>Under the Marine Mammal Protection Act, Alaska Natives are the only group authorized to take marine mammals for subsistence purposes. We use the remainder of our very limited Natural Resource dollars to conduct studies and participate in forums to insure that our ability to hunt marine mammals and other game is not unduly restricted or eliminated. </a:t>
            </a:r>
          </a:p>
          <a:p>
            <a:pPr fontAlgn="auto">
              <a:spcAft>
                <a:spcPts val="0"/>
              </a:spcAft>
              <a:buFont typeface="Arial" pitchFamily="34" charset="0"/>
              <a:buNone/>
              <a:defRPr/>
            </a:pPr>
            <a:r>
              <a:rPr lang="en-US" dirty="0" smtClean="0"/>
              <a:t>Our communities routinely hunt bowhead, </a:t>
            </a:r>
            <a:r>
              <a:rPr lang="en-US" dirty="0" err="1" smtClean="0"/>
              <a:t>minke</a:t>
            </a:r>
            <a:r>
              <a:rPr lang="en-US" dirty="0" smtClean="0"/>
              <a:t> and beluga whales, seals, walrus, and polar bear and participate in the Int’l Whaling Commission , Eskimo Walrus Commission, the </a:t>
            </a:r>
            <a:r>
              <a:rPr lang="en-US" dirty="0" err="1" smtClean="0"/>
              <a:t>Nanuq</a:t>
            </a:r>
            <a:r>
              <a:rPr lang="en-US" dirty="0" smtClean="0"/>
              <a:t> Commission and </a:t>
            </a:r>
            <a:r>
              <a:rPr lang="en-US" dirty="0" err="1" smtClean="0"/>
              <a:t>Indig</a:t>
            </a:r>
            <a:r>
              <a:rPr lang="en-US" dirty="0" smtClean="0"/>
              <a:t>. Peoples Council on Marine Mammals, as well as the Fed. Subsistence RAC and State Fish and Game Forums.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Under Title 8 of ANILCA, rural Alaskans are provided a subsistence priority on federal lands, when resources are limited.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a:p>
        </p:txBody>
      </p:sp>
      <p:pic>
        <p:nvPicPr>
          <p:cNvPr id="31747" name="Picture 2"/>
          <p:cNvPicPr>
            <a:picLocks noGrp="1" noChangeAspect="1" noChangeArrowheads="1"/>
          </p:cNvPicPr>
          <p:nvPr>
            <p:ph idx="1"/>
          </p:nvPr>
        </p:nvPicPr>
        <p:blipFill>
          <a:blip r:embed="rId2"/>
          <a:srcRect/>
          <a:stretch>
            <a:fillRect/>
          </a:stretch>
        </p:blipFill>
        <p:spPr>
          <a:xfrm>
            <a:off x="3935413" y="273050"/>
            <a:ext cx="4391025" cy="58531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l"/>
            <a:r>
              <a:rPr lang="en-US" sz="2000" smtClean="0"/>
              <a:t>Pulling up an “oogruk” or bearded seal on the sea ice to butcher – these generally range from 300-600 pounds. </a:t>
            </a:r>
          </a:p>
        </p:txBody>
      </p:sp>
      <p:pic>
        <p:nvPicPr>
          <p:cNvPr id="32770" name="Picture 2" descr="\\Q\e\Kaci Photos\My Pictures\Austin's\spring hunting5-19-04 029.jpg"/>
          <p:cNvPicPr>
            <a:picLocks noChangeAspect="1" noChangeArrowheads="1"/>
          </p:cNvPicPr>
          <p:nvPr/>
        </p:nvPicPr>
        <p:blipFill>
          <a:blip r:embed="rId2"/>
          <a:srcRect/>
          <a:stretch>
            <a:fillRect/>
          </a:stretch>
        </p:blipFill>
        <p:spPr bwMode="auto">
          <a:xfrm>
            <a:off x="609600" y="1676400"/>
            <a:ext cx="8077200" cy="466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p:txBody>
          <a:bodyPr/>
          <a:lstStyle/>
          <a:p>
            <a:pPr>
              <a:buFont typeface="Arial" charset="0"/>
              <a:buNone/>
            </a:pPr>
            <a:r>
              <a:rPr lang="en-US" sz="2400" smtClean="0"/>
              <a:t>Thank you for this opportunity to present the BIA Budget needs </a:t>
            </a:r>
          </a:p>
          <a:p>
            <a:pPr>
              <a:buFont typeface="Arial" charset="0"/>
              <a:buNone/>
            </a:pPr>
            <a:r>
              <a:rPr lang="en-US" sz="2400" smtClean="0"/>
              <a:t>of Alaska Tribes and Tribal Members. </a:t>
            </a:r>
          </a:p>
          <a:p>
            <a:pPr>
              <a:buFont typeface="Arial" charset="0"/>
              <a:buNone/>
            </a:pPr>
            <a:endParaRPr lang="en-US" sz="2400" smtClean="0"/>
          </a:p>
          <a:p>
            <a:pPr>
              <a:buFont typeface="Arial" charset="0"/>
              <a:buNone/>
            </a:pPr>
            <a:r>
              <a:rPr lang="en-US" sz="2400" smtClean="0"/>
              <a:t>First  some background and common indicators on Alaska </a:t>
            </a:r>
          </a:p>
          <a:p>
            <a:pPr>
              <a:buFont typeface="Arial" charset="0"/>
              <a:buNone/>
            </a:pPr>
            <a:r>
              <a:rPr lang="en-US" sz="2400" smtClean="0"/>
              <a:t>Natives.  </a:t>
            </a:r>
          </a:p>
          <a:p>
            <a:pPr lvl="1">
              <a:buFont typeface="Arial" charset="0"/>
              <a:buNone/>
            </a:pPr>
            <a:endParaRPr 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l"/>
            <a:r>
              <a:rPr lang="en-US" sz="1800" smtClean="0"/>
              <a:t>“Meat ball” – used to bring meat home and to keep it clean – folks on St. Lawrence Island age the meat balls in permafrost pits. </a:t>
            </a:r>
          </a:p>
        </p:txBody>
      </p:sp>
      <p:pic>
        <p:nvPicPr>
          <p:cNvPr id="33794" name="Picture 2" descr="\\Q\e\Kaci Photos\My Pictures\Austin's\5-19-04 128.jpg"/>
          <p:cNvPicPr>
            <a:picLocks noGrp="1" noChangeAspect="1" noChangeArrowheads="1"/>
          </p:cNvPicPr>
          <p:nvPr>
            <p:ph idx="1"/>
          </p:nvPr>
        </p:nvPicPr>
        <p:blipFill>
          <a:blip r:embed="rId2"/>
          <a:srcRect/>
          <a:stretch>
            <a:fillRect/>
          </a:stretch>
        </p:blipFill>
        <p:spPr>
          <a:xfrm>
            <a:off x="1168400" y="1600200"/>
            <a:ext cx="6807200"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74638"/>
            <a:ext cx="8229600" cy="1706562"/>
          </a:xfrm>
        </p:spPr>
        <p:txBody>
          <a:bodyPr/>
          <a:lstStyle/>
          <a:p>
            <a:pPr algn="l"/>
            <a:r>
              <a:rPr lang="en-US" sz="2000" smtClean="0"/>
              <a:t>Because Alaska is so large  and a relatively young state, there is a great need for infrastructure development, particularly in the remote, predominantly Native communities in the State. There are no roads to most of rural Alaska, so all food, consumer goods, building materials, comes in either by air freight or by barge during the summer months.  </a:t>
            </a:r>
          </a:p>
        </p:txBody>
      </p:sp>
      <p:pic>
        <p:nvPicPr>
          <p:cNvPr id="34818" name="Picture 2" descr="C:\Users\lbullard\Pictures\Hauling boat in from walrus hunt.jpg"/>
          <p:cNvPicPr>
            <a:picLocks noGrp="1" noChangeAspect="1" noChangeArrowheads="1"/>
          </p:cNvPicPr>
          <p:nvPr>
            <p:ph sz="half" idx="1"/>
          </p:nvPr>
        </p:nvPicPr>
        <p:blipFill>
          <a:blip r:embed="rId2"/>
          <a:srcRect/>
          <a:stretch>
            <a:fillRect/>
          </a:stretch>
        </p:blipFill>
        <p:spPr>
          <a:xfrm>
            <a:off x="457200" y="2347913"/>
            <a:ext cx="4038600" cy="3028950"/>
          </a:xfrm>
        </p:spPr>
      </p:pic>
      <p:pic>
        <p:nvPicPr>
          <p:cNvPr id="34819" name="Picture 3" descr="C:\Users\lbullard\Pictures\Picture1.png"/>
          <p:cNvPicPr>
            <a:picLocks noGrp="1" noChangeAspect="1" noChangeArrowheads="1"/>
          </p:cNvPicPr>
          <p:nvPr>
            <p:ph sz="half" idx="2"/>
          </p:nvPr>
        </p:nvPicPr>
        <p:blipFill>
          <a:blip r:embed="rId3"/>
          <a:srcRect/>
          <a:stretch>
            <a:fillRect/>
          </a:stretch>
        </p:blipFill>
        <p:spPr>
          <a:xfrm>
            <a:off x="4648200" y="2362200"/>
            <a:ext cx="4262438" cy="304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2000" smtClean="0"/>
              <a:t>Infrastructure needs, continued</a:t>
            </a:r>
          </a:p>
        </p:txBody>
      </p:sp>
      <p:sp>
        <p:nvSpPr>
          <p:cNvPr id="35842" name="Text Placeholder 2"/>
          <p:cNvSpPr>
            <a:spLocks noGrp="1"/>
          </p:cNvSpPr>
          <p:nvPr>
            <p:ph type="body" idx="1"/>
          </p:nvPr>
        </p:nvSpPr>
        <p:spPr>
          <a:xfrm>
            <a:off x="381000" y="990600"/>
            <a:ext cx="4040188" cy="955675"/>
          </a:xfrm>
        </p:spPr>
        <p:txBody>
          <a:bodyPr/>
          <a:lstStyle/>
          <a:p>
            <a:r>
              <a:rPr lang="en-US" sz="1800" smtClean="0"/>
              <a:t>The following needs are representative of villages in rural Alaska. </a:t>
            </a:r>
          </a:p>
        </p:txBody>
      </p:sp>
      <p:sp>
        <p:nvSpPr>
          <p:cNvPr id="4" name="Content Placeholder 3"/>
          <p:cNvSpPr>
            <a:spLocks noGrp="1"/>
          </p:cNvSpPr>
          <p:nvPr>
            <p:ph sz="half" idx="2"/>
          </p:nvPr>
        </p:nvSpPr>
        <p:spPr>
          <a:xfrm>
            <a:off x="457200" y="1905000"/>
            <a:ext cx="4040188" cy="3951288"/>
          </a:xfrm>
        </p:spPr>
        <p:txBody>
          <a:bodyPr rtlCol="0">
            <a:normAutofit fontScale="70000" lnSpcReduction="20000"/>
          </a:bodyPr>
          <a:lstStyle/>
          <a:p>
            <a:pPr fontAlgn="auto">
              <a:spcAft>
                <a:spcPts val="0"/>
              </a:spcAft>
              <a:buFont typeface="Arial" pitchFamily="34" charset="0"/>
              <a:buNone/>
              <a:defRPr/>
            </a:pPr>
            <a:r>
              <a:rPr lang="en-US" b="1" dirty="0"/>
              <a:t> </a:t>
            </a:r>
            <a:endParaRPr lang="en-US" b="1" u="sng" dirty="0"/>
          </a:p>
          <a:p>
            <a:pPr fontAlgn="auto">
              <a:spcAft>
                <a:spcPts val="0"/>
              </a:spcAft>
              <a:buFont typeface="Arial" pitchFamily="34" charset="0"/>
              <a:buChar char="•"/>
              <a:defRPr/>
            </a:pPr>
            <a:r>
              <a:rPr lang="en-US" b="1" u="sng" dirty="0"/>
              <a:t>Golovin (1/30/07):</a:t>
            </a:r>
          </a:p>
          <a:p>
            <a:pPr fontAlgn="auto">
              <a:spcAft>
                <a:spcPts val="0"/>
              </a:spcAft>
              <a:buFont typeface="Arial" pitchFamily="34" charset="0"/>
              <a:buChar char="•"/>
              <a:defRPr/>
            </a:pPr>
            <a:r>
              <a:rPr lang="en-US" dirty="0"/>
              <a:t>Water and Sewer/Year ‘Round Water Source</a:t>
            </a:r>
          </a:p>
          <a:p>
            <a:pPr fontAlgn="auto">
              <a:spcAft>
                <a:spcPts val="0"/>
              </a:spcAft>
              <a:buFont typeface="Arial" pitchFamily="34" charset="0"/>
              <a:buChar char="•"/>
              <a:defRPr/>
            </a:pPr>
            <a:r>
              <a:rPr lang="en-US" dirty="0"/>
              <a:t>Relocation of Generator Building/Alternative Energy</a:t>
            </a:r>
          </a:p>
          <a:p>
            <a:pPr fontAlgn="auto">
              <a:spcAft>
                <a:spcPts val="0"/>
              </a:spcAft>
              <a:buFont typeface="Arial" pitchFamily="34" charset="0"/>
              <a:buChar char="•"/>
              <a:defRPr/>
            </a:pPr>
            <a:r>
              <a:rPr lang="en-US" dirty="0"/>
              <a:t>Rock Quarry/Heavy Equipment</a:t>
            </a:r>
          </a:p>
          <a:p>
            <a:pPr fontAlgn="auto">
              <a:spcAft>
                <a:spcPts val="0"/>
              </a:spcAft>
              <a:buFont typeface="Arial" pitchFamily="34" charset="0"/>
              <a:buChar char="•"/>
              <a:defRPr/>
            </a:pPr>
            <a:r>
              <a:rPr lang="en-US" dirty="0"/>
              <a:t>Erosion Control</a:t>
            </a:r>
          </a:p>
          <a:p>
            <a:pPr fontAlgn="auto">
              <a:spcAft>
                <a:spcPts val="0"/>
              </a:spcAft>
              <a:buFont typeface="Arial" pitchFamily="34" charset="0"/>
              <a:buChar char="•"/>
              <a:defRPr/>
            </a:pPr>
            <a:r>
              <a:rPr lang="en-US" dirty="0"/>
              <a:t>Roads, Including to Subsistence Areas</a:t>
            </a:r>
          </a:p>
          <a:p>
            <a:pPr fontAlgn="auto">
              <a:spcAft>
                <a:spcPts val="0"/>
              </a:spcAft>
              <a:buFont typeface="Arial" pitchFamily="34" charset="0"/>
              <a:buChar char="•"/>
              <a:defRPr/>
            </a:pPr>
            <a:r>
              <a:rPr lang="en-US" dirty="0"/>
              <a:t>New Store Building</a:t>
            </a:r>
          </a:p>
          <a:p>
            <a:pPr fontAlgn="auto">
              <a:spcAft>
                <a:spcPts val="0"/>
              </a:spcAft>
              <a:buFont typeface="Arial" pitchFamily="34" charset="0"/>
              <a:buChar char="•"/>
              <a:defRPr/>
            </a:pPr>
            <a:r>
              <a:rPr lang="en-US" dirty="0"/>
              <a:t>Small Boat Harbor</a:t>
            </a:r>
          </a:p>
          <a:p>
            <a:pPr fontAlgn="auto">
              <a:spcAft>
                <a:spcPts val="0"/>
              </a:spcAft>
              <a:buFont typeface="Arial" pitchFamily="34" charset="0"/>
              <a:buChar char="•"/>
              <a:defRPr/>
            </a:pPr>
            <a:r>
              <a:rPr lang="en-US" dirty="0"/>
              <a:t>Own Zip Code/New Post Office</a:t>
            </a:r>
          </a:p>
          <a:p>
            <a:pPr fontAlgn="auto">
              <a:spcAft>
                <a:spcPts val="0"/>
              </a:spcAft>
              <a:buFont typeface="Arial" pitchFamily="34" charset="0"/>
              <a:buChar char="•"/>
              <a:defRPr/>
            </a:pPr>
            <a:r>
              <a:rPr lang="en-US" dirty="0"/>
              <a:t>Recreational Building/Day Care</a:t>
            </a:r>
          </a:p>
          <a:p>
            <a:pPr fontAlgn="auto">
              <a:spcAft>
                <a:spcPts val="0"/>
              </a:spcAft>
              <a:buFont typeface="Arial" pitchFamily="34" charset="0"/>
              <a:buChar char="•"/>
              <a:defRPr/>
            </a:pPr>
            <a:r>
              <a:rPr lang="en-US" dirty="0"/>
              <a:t>Crosswind Runway</a:t>
            </a:r>
          </a:p>
          <a:p>
            <a:pPr fontAlgn="auto">
              <a:spcAft>
                <a:spcPts val="0"/>
              </a:spcAft>
              <a:buFont typeface="Arial" pitchFamily="34" charset="0"/>
              <a:buChar char="•"/>
              <a:defRPr/>
            </a:pPr>
            <a:endParaRPr lang="en-US" dirty="0"/>
          </a:p>
        </p:txBody>
      </p:sp>
      <p:sp>
        <p:nvSpPr>
          <p:cNvPr id="35844" name="Content Placeholder 5"/>
          <p:cNvSpPr>
            <a:spLocks noGrp="1"/>
          </p:cNvSpPr>
          <p:nvPr>
            <p:ph sz="quarter" idx="4"/>
          </p:nvPr>
        </p:nvSpPr>
        <p:spPr>
          <a:xfrm>
            <a:off x="4645025" y="2174875"/>
            <a:ext cx="4041775" cy="4302125"/>
          </a:xfrm>
        </p:spPr>
        <p:txBody>
          <a:bodyPr/>
          <a:lstStyle/>
          <a:p>
            <a:r>
              <a:rPr lang="en-US" sz="1800" b="1" u="sng" smtClean="0"/>
              <a:t>Shaktoolik (6/4/07):</a:t>
            </a:r>
          </a:p>
          <a:p>
            <a:r>
              <a:rPr lang="en-US" sz="1800" smtClean="0"/>
              <a:t>bulk fuel tank farm/power plant</a:t>
            </a:r>
          </a:p>
          <a:p>
            <a:r>
              <a:rPr lang="en-US" sz="1800" smtClean="0"/>
              <a:t>evacuation route/gravel site development</a:t>
            </a:r>
          </a:p>
          <a:p>
            <a:r>
              <a:rPr lang="en-US" sz="1800" smtClean="0"/>
              <a:t>erosion control</a:t>
            </a:r>
          </a:p>
          <a:p>
            <a:r>
              <a:rPr lang="en-US" sz="1800" smtClean="0"/>
              <a:t>multi-use building</a:t>
            </a:r>
          </a:p>
          <a:p>
            <a:r>
              <a:rPr lang="en-US" sz="1800" smtClean="0"/>
              <a:t>new housing development</a:t>
            </a:r>
          </a:p>
          <a:p>
            <a:r>
              <a:rPr lang="en-US" sz="1800" smtClean="0"/>
              <a:t>environment/subsistence/wildlife conservation</a:t>
            </a:r>
          </a:p>
          <a:p>
            <a:r>
              <a:rPr lang="en-US" sz="1800" smtClean="0"/>
              <a:t>water system upgrade</a:t>
            </a:r>
          </a:p>
          <a:p>
            <a:r>
              <a:rPr lang="en-US" sz="1800" smtClean="0"/>
              <a:t>Shaktoolik boat harbor</a:t>
            </a:r>
          </a:p>
          <a:p>
            <a:r>
              <a:rPr lang="en-US" sz="1800" smtClean="0"/>
              <a:t>community roads upgrade land expansion and site control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l"/>
            <a:r>
              <a:rPr lang="en-US" sz="1800" smtClean="0"/>
              <a:t>Alaska Tribes and Tribal Consortiums are increasingly able to access IRR’s funding. Funds are used to address the transportation infrastructure needs in our villages. </a:t>
            </a:r>
          </a:p>
        </p:txBody>
      </p:sp>
      <p:sp>
        <p:nvSpPr>
          <p:cNvPr id="3" name="Text Placeholder 2"/>
          <p:cNvSpPr>
            <a:spLocks noGrp="1"/>
          </p:cNvSpPr>
          <p:nvPr>
            <p:ph type="body" idx="1"/>
          </p:nvPr>
        </p:nvSpPr>
        <p:spPr/>
        <p:txBody>
          <a:bodyPr rtlCol="0">
            <a:normAutofit lnSpcReduction="10000"/>
          </a:bodyPr>
          <a:lstStyle/>
          <a:p>
            <a:pPr fontAlgn="auto">
              <a:spcAft>
                <a:spcPts val="0"/>
              </a:spcAft>
              <a:buFont typeface="Arial" pitchFamily="34" charset="0"/>
              <a:buNone/>
              <a:defRPr/>
            </a:pPr>
            <a:r>
              <a:rPr lang="en-US" sz="1800" dirty="0" smtClean="0"/>
              <a:t>Shishmaref – in need of protection for roads and infrastructure</a:t>
            </a:r>
            <a:endParaRPr lang="en-US" sz="1800" dirty="0"/>
          </a:p>
        </p:txBody>
      </p:sp>
      <p:sp>
        <p:nvSpPr>
          <p:cNvPr id="5" name="Text Placeholder 4"/>
          <p:cNvSpPr>
            <a:spLocks noGrp="1"/>
          </p:cNvSpPr>
          <p:nvPr>
            <p:ph type="body" sz="quarter" idx="3"/>
          </p:nvPr>
        </p:nvSpPr>
        <p:spPr/>
        <p:txBody>
          <a:bodyPr rtlCol="0">
            <a:normAutofit fontScale="92500"/>
          </a:bodyPr>
          <a:lstStyle/>
          <a:p>
            <a:pPr fontAlgn="auto">
              <a:spcAft>
                <a:spcPts val="0"/>
              </a:spcAft>
              <a:buFont typeface="Arial" pitchFamily="34" charset="0"/>
              <a:buNone/>
              <a:defRPr/>
            </a:pPr>
            <a:r>
              <a:rPr lang="en-US" sz="1800" dirty="0" smtClean="0"/>
              <a:t>After a seawall was installed to help protect </a:t>
            </a:r>
            <a:r>
              <a:rPr lang="en-US" sz="1800" dirty="0" err="1" smtClean="0"/>
              <a:t>Shishmaref’s</a:t>
            </a:r>
            <a:r>
              <a:rPr lang="en-US" sz="1800" dirty="0" smtClean="0"/>
              <a:t> roads and buildings. </a:t>
            </a:r>
            <a:endParaRPr lang="en-US" sz="1800" dirty="0"/>
          </a:p>
        </p:txBody>
      </p:sp>
      <p:pic>
        <p:nvPicPr>
          <p:cNvPr id="36868" name="Picture 3" descr="\\Q\e\Village Pics\shishPhotos October 2004\HPIM0944.JPG"/>
          <p:cNvPicPr>
            <a:picLocks noGrp="1" noChangeAspect="1" noChangeArrowheads="1"/>
          </p:cNvPicPr>
          <p:nvPr>
            <p:ph sz="half" idx="2"/>
          </p:nvPr>
        </p:nvPicPr>
        <p:blipFill>
          <a:blip r:embed="rId2"/>
          <a:srcRect/>
          <a:stretch>
            <a:fillRect/>
          </a:stretch>
        </p:blipFill>
        <p:spPr>
          <a:xfrm>
            <a:off x="457200" y="2638425"/>
            <a:ext cx="4040188" cy="3024188"/>
          </a:xfrm>
        </p:spPr>
      </p:pic>
      <p:pic>
        <p:nvPicPr>
          <p:cNvPr id="36869" name="Picture 4" descr="C:\Users\lbullard\Documents\seawaall front 6-8-04.jpg"/>
          <p:cNvPicPr>
            <a:picLocks noGrp="1" noChangeAspect="1" noChangeArrowheads="1"/>
          </p:cNvPicPr>
          <p:nvPr>
            <p:ph sz="quarter" idx="4"/>
          </p:nvPr>
        </p:nvPicPr>
        <p:blipFill>
          <a:blip r:embed="rId3"/>
          <a:srcRect/>
          <a:stretch>
            <a:fillRect/>
          </a:stretch>
        </p:blipFill>
        <p:spPr>
          <a:xfrm>
            <a:off x="4800600" y="2667000"/>
            <a:ext cx="3962400" cy="2971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a:xfrm>
            <a:off x="457200" y="762000"/>
            <a:ext cx="4040188" cy="533400"/>
          </a:xfrm>
        </p:spPr>
        <p:txBody>
          <a:bodyPr/>
          <a:lstStyle/>
          <a:p>
            <a:r>
              <a:rPr lang="en-US" sz="1800" smtClean="0"/>
              <a:t>Board walk in Diomede – Before </a:t>
            </a:r>
          </a:p>
        </p:txBody>
      </p:sp>
      <p:sp>
        <p:nvSpPr>
          <p:cNvPr id="37890" name="Text Placeholder 4"/>
          <p:cNvSpPr>
            <a:spLocks noGrp="1"/>
          </p:cNvSpPr>
          <p:nvPr>
            <p:ph type="body" sz="quarter" idx="3"/>
          </p:nvPr>
        </p:nvSpPr>
        <p:spPr>
          <a:xfrm>
            <a:off x="4645025" y="914400"/>
            <a:ext cx="4041775" cy="381000"/>
          </a:xfrm>
        </p:spPr>
        <p:txBody>
          <a:bodyPr/>
          <a:lstStyle/>
          <a:p>
            <a:r>
              <a:rPr lang="en-US" sz="1800" smtClean="0"/>
              <a:t>. . . . And after. </a:t>
            </a:r>
          </a:p>
        </p:txBody>
      </p:sp>
      <p:pic>
        <p:nvPicPr>
          <p:cNvPr id="37891" name="Picture 2" descr="C:\Users\lbullard\AppData\Local\Microsoft\Windows\Temporary Internet Files\Content.Outlook\CY91A3OH\2A.jpg"/>
          <p:cNvPicPr>
            <a:picLocks noGrp="1" noChangeAspect="1" noChangeArrowheads="1"/>
          </p:cNvPicPr>
          <p:nvPr>
            <p:ph sz="half" idx="2"/>
          </p:nvPr>
        </p:nvPicPr>
        <p:blipFill>
          <a:blip r:embed="rId2"/>
          <a:srcRect/>
          <a:stretch>
            <a:fillRect/>
          </a:stretch>
        </p:blipFill>
        <p:spPr>
          <a:xfrm>
            <a:off x="457200" y="2635250"/>
            <a:ext cx="4040188" cy="3030538"/>
          </a:xfrm>
        </p:spPr>
      </p:pic>
      <p:pic>
        <p:nvPicPr>
          <p:cNvPr id="37892" name="Picture 4" descr="C:\Users\lbullard\AppData\Local\Microsoft\Windows\Temporary Internet Files\Content.Outlook\CY91A3OH\2B.jpg"/>
          <p:cNvPicPr>
            <a:picLocks noGrp="1" noChangeAspect="1" noChangeArrowheads="1"/>
          </p:cNvPicPr>
          <p:nvPr>
            <p:ph sz="quarter" idx="4"/>
          </p:nvPr>
        </p:nvPicPr>
        <p:blipFill>
          <a:blip r:embed="rId3"/>
          <a:srcRect/>
          <a:stretch>
            <a:fillRect/>
          </a:stretch>
        </p:blipFill>
        <p:spPr>
          <a:xfrm>
            <a:off x="4645025" y="2635250"/>
            <a:ext cx="4041775" cy="30305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792288" y="4495800"/>
            <a:ext cx="5486400" cy="457200"/>
          </a:xfrm>
        </p:spPr>
        <p:txBody>
          <a:bodyPr/>
          <a:lstStyle/>
          <a:p>
            <a:r>
              <a:rPr lang="en-US" smtClean="0"/>
              <a:t>Housing </a:t>
            </a:r>
          </a:p>
        </p:txBody>
      </p:sp>
      <p:sp>
        <p:nvSpPr>
          <p:cNvPr id="4" name="Text Placeholder 3"/>
          <p:cNvSpPr>
            <a:spLocks noGrp="1"/>
          </p:cNvSpPr>
          <p:nvPr>
            <p:ph type="body" sz="half" idx="2"/>
          </p:nvPr>
        </p:nvSpPr>
        <p:spPr>
          <a:xfrm>
            <a:off x="1792288" y="4953000"/>
            <a:ext cx="5486400" cy="1219200"/>
          </a:xfrm>
        </p:spPr>
        <p:txBody>
          <a:bodyPr rtlCol="0">
            <a:normAutofit fontScale="92500" lnSpcReduction="10000"/>
          </a:bodyPr>
          <a:lstStyle/>
          <a:p>
            <a:pPr fontAlgn="auto">
              <a:spcAft>
                <a:spcPts val="0"/>
              </a:spcAft>
              <a:buFont typeface="Arial" pitchFamily="34" charset="0"/>
              <a:buNone/>
              <a:defRPr/>
            </a:pPr>
            <a:r>
              <a:rPr lang="en-US" dirty="0" smtClean="0"/>
              <a:t>Housing is a huge need in rural Alaska. . . Houses are overcrowded – we have on average twice as many people per household as the national average. It is extremely expensive to construct homes in rural Alaska since all materials must be barged or flown in. In the 1980’s, Kawerak received enough money to construct 8 homes in Gambell. Now, the funding that is made available on a per unit basis is not enough to fully fund the construction of 1 home annually. </a:t>
            </a:r>
            <a:endParaRPr lang="en-US" dirty="0"/>
          </a:p>
        </p:txBody>
      </p:sp>
      <p:pic>
        <p:nvPicPr>
          <p:cNvPr id="38915" name="Picture 2" descr="\\Q\e\Village Pics\diomede\littledio_homes_lg.jpe"/>
          <p:cNvPicPr>
            <a:picLocks noChangeAspect="1" noChangeArrowheads="1"/>
          </p:cNvPicPr>
          <p:nvPr/>
        </p:nvPicPr>
        <p:blipFill>
          <a:blip r:embed="rId2"/>
          <a:srcRect/>
          <a:stretch>
            <a:fillRect/>
          </a:stretch>
        </p:blipFill>
        <p:spPr bwMode="auto">
          <a:xfrm>
            <a:off x="1676400" y="609600"/>
            <a:ext cx="6096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l"/>
            <a:r>
              <a:rPr lang="en-US" sz="1800" smtClean="0"/>
              <a:t>Typical village housing in Brevig. </a:t>
            </a:r>
          </a:p>
        </p:txBody>
      </p:sp>
      <p:pic>
        <p:nvPicPr>
          <p:cNvPr id="39938" name="Picture 2" descr="\\Q\e\Kaci Photos\My Pictures\WAA Dance Festival 9.06\9-7-06 184.jpg"/>
          <p:cNvPicPr>
            <a:picLocks noGrp="1" noChangeAspect="1" noChangeArrowheads="1"/>
          </p:cNvPicPr>
          <p:nvPr>
            <p:ph idx="1"/>
          </p:nvPr>
        </p:nvPicPr>
        <p:blipFill>
          <a:blip r:embed="rId2"/>
          <a:srcRect/>
          <a:stretch>
            <a:fillRect/>
          </a:stretch>
        </p:blipFill>
        <p:spPr>
          <a:xfrm>
            <a:off x="1177925" y="1600200"/>
            <a:ext cx="6788150"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Land Status </a:t>
            </a:r>
          </a:p>
        </p:txBody>
      </p:sp>
      <p:sp>
        <p:nvSpPr>
          <p:cNvPr id="40962" name="Text Placeholder 3"/>
          <p:cNvSpPr>
            <a:spLocks noGrp="1"/>
          </p:cNvSpPr>
          <p:nvPr>
            <p:ph type="body" sz="half" idx="2"/>
          </p:nvPr>
        </p:nvSpPr>
        <p:spPr/>
        <p:txBody>
          <a:bodyPr/>
          <a:lstStyle/>
          <a:p>
            <a:r>
              <a:rPr lang="en-US" smtClean="0"/>
              <a:t>ANCSA lands – Alaska Native Corporations own in fee simple – 44 million acres. They are the largest private land owners in the United States. In the BSR, the village corporations own 1.725 million acres and BSNC owns 2.24 million acres. We receive no funding to help manage, protect or develop our lands. </a:t>
            </a:r>
          </a:p>
          <a:p>
            <a:endParaRPr lang="en-US" smtClean="0"/>
          </a:p>
          <a:p>
            <a:r>
              <a:rPr lang="en-US" smtClean="0"/>
              <a:t>Native Allotments/Vietnam Veteran Allotments  - There are approximately ________ Native Allotments in the State of Alaska. In the BSR, we have 1,077 Native allotments and 237 Restricted Town site lots, for a total of 1,314 parcels encompassing 84,977.78 acres. We have seen increased directed funding for Realty Services over the past ten years, due to the Cobelle litigation. </a:t>
            </a:r>
          </a:p>
          <a:p>
            <a:endParaRPr lang="en-US" smtClean="0"/>
          </a:p>
        </p:txBody>
      </p:sp>
      <p:pic>
        <p:nvPicPr>
          <p:cNvPr id="40963" name="Picture 2" descr="\\Q\e\LMS PHOTOS\Photos\TUKSUK CHANNEL FIELD TRIP PHOTOS 8-28-02\NORBERT KAKARUK C3 SOUTH.JPG"/>
          <p:cNvPicPr>
            <a:picLocks noGrp="1" noChangeAspect="1" noChangeArrowheads="1"/>
          </p:cNvPicPr>
          <p:nvPr>
            <p:ph idx="1"/>
          </p:nvPr>
        </p:nvPicPr>
        <p:blipFill>
          <a:blip r:embed="rId2"/>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74638"/>
            <a:ext cx="8229600" cy="792162"/>
          </a:xfrm>
        </p:spPr>
        <p:txBody>
          <a:bodyPr/>
          <a:lstStyle/>
          <a:p>
            <a:pPr algn="l"/>
            <a:r>
              <a:rPr lang="en-US" sz="1800" smtClean="0"/>
              <a:t>Tribal Budget Priorities as approved/proposed  by the TBAC </a:t>
            </a:r>
          </a:p>
        </p:txBody>
      </p:sp>
      <p:sp>
        <p:nvSpPr>
          <p:cNvPr id="41986" name="Content Placeholder 2"/>
          <p:cNvSpPr>
            <a:spLocks noGrp="1"/>
          </p:cNvSpPr>
          <p:nvPr>
            <p:ph idx="1"/>
          </p:nvPr>
        </p:nvSpPr>
        <p:spPr>
          <a:xfrm>
            <a:off x="457200" y="990600"/>
            <a:ext cx="8229600" cy="5135563"/>
          </a:xfrm>
        </p:spPr>
        <p:txBody>
          <a:bodyPr/>
          <a:lstStyle/>
          <a:p>
            <a:pPr>
              <a:buFont typeface="Arial" charset="0"/>
              <a:buNone/>
            </a:pPr>
            <a:r>
              <a:rPr lang="en-US" sz="2000" smtClean="0"/>
              <a:t>                2007               2008               2009              2010              2011</a:t>
            </a:r>
          </a:p>
          <a:p>
            <a:pPr>
              <a:buFont typeface="Arial" charset="0"/>
              <a:buNone/>
            </a:pPr>
            <a:endParaRPr lang="en-US" sz="2000" smtClean="0"/>
          </a:p>
          <a:p>
            <a:pPr>
              <a:buFont typeface="Arial" charset="0"/>
              <a:buNone/>
            </a:pPr>
            <a:r>
              <a:rPr lang="en-US" sz="2000" smtClean="0"/>
              <a:t>            Education      Education      Education     Pub. Safety     Pub. Safety</a:t>
            </a:r>
          </a:p>
          <a:p>
            <a:pPr>
              <a:buFont typeface="Arial" charset="0"/>
              <a:buNone/>
            </a:pPr>
            <a:r>
              <a:rPr lang="en-US" sz="2000" smtClean="0"/>
              <a:t>            Law Enforce. Law Enforce   Law Enforce Education       Education   </a:t>
            </a:r>
          </a:p>
          <a:p>
            <a:pPr>
              <a:buFont typeface="Arial" charset="0"/>
              <a:buNone/>
            </a:pPr>
            <a:r>
              <a:rPr lang="en-US" sz="2000" smtClean="0"/>
              <a:t>            Contract Sup. Cont. Sup.     Cont. Sup.    Econ. Devel.   Econ. Devel.</a:t>
            </a:r>
          </a:p>
          <a:p>
            <a:pPr>
              <a:buFont typeface="Arial" charset="0"/>
              <a:buNone/>
            </a:pPr>
            <a:r>
              <a:rPr lang="en-US" sz="2000" smtClean="0"/>
              <a:t> 	      Natural Res.    Nat. Res.       Nat. Res.       Natural Res.   Natural Res. 						            Contract Sup.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lgn="l"/>
            <a:r>
              <a:rPr lang="en-US" sz="1800" smtClean="0"/>
              <a:t>Enacted BIA Budget Adjustments (up/down) over time</a:t>
            </a:r>
          </a:p>
        </p:txBody>
      </p:sp>
      <p:sp>
        <p:nvSpPr>
          <p:cNvPr id="3" name="Content Placeholder 2"/>
          <p:cNvSpPr>
            <a:spLocks noGrp="1"/>
          </p:cNvSpPr>
          <p:nvPr>
            <p:ph idx="1"/>
          </p:nvPr>
        </p:nvSpPr>
        <p:spPr>
          <a:xfrm>
            <a:off x="457200" y="990600"/>
            <a:ext cx="8229600" cy="5059363"/>
          </a:xfrm>
        </p:spPr>
        <p:txBody>
          <a:bodyPr rtlCol="0">
            <a:normAutofit fontScale="92500"/>
          </a:bodyPr>
          <a:lstStyle/>
          <a:p>
            <a:pPr fontAlgn="auto">
              <a:spcAft>
                <a:spcPts val="0"/>
              </a:spcAft>
              <a:buFont typeface="Arial" pitchFamily="34" charset="0"/>
              <a:buNone/>
              <a:defRPr/>
            </a:pPr>
            <a:r>
              <a:rPr lang="en-US" sz="800" dirty="0" smtClean="0"/>
              <a:t>		</a:t>
            </a:r>
            <a:r>
              <a:rPr lang="en-US" sz="900" dirty="0" smtClean="0"/>
              <a:t>                              2000	           2007                                 2008               2009               % Increase</a:t>
            </a:r>
          </a:p>
          <a:p>
            <a:pPr fontAlgn="auto">
              <a:spcAft>
                <a:spcPts val="0"/>
              </a:spcAft>
              <a:buFont typeface="Arial" pitchFamily="34" charset="0"/>
              <a:buNone/>
              <a:defRPr/>
            </a:pPr>
            <a:r>
              <a:rPr lang="en-US" sz="900" dirty="0" smtClean="0"/>
              <a:t>                                                                                        Operating		                   2000-2009</a:t>
            </a:r>
          </a:p>
          <a:p>
            <a:pPr fontAlgn="auto">
              <a:spcAft>
                <a:spcPts val="0"/>
              </a:spcAft>
              <a:buFont typeface="Arial" pitchFamily="34" charset="0"/>
              <a:buNone/>
              <a:defRPr/>
            </a:pPr>
            <a:r>
              <a:rPr lang="en-US" sz="900" dirty="0" smtClean="0"/>
              <a:t>Trib. </a:t>
            </a:r>
            <a:r>
              <a:rPr lang="en-US" sz="900" dirty="0" err="1" smtClean="0"/>
              <a:t>Govnm’t</a:t>
            </a:r>
            <a:r>
              <a:rPr lang="en-US" sz="900" dirty="0" smtClean="0"/>
              <a:t>  	                        352,849          384,932	       392,363          394,531                  11.8 %                                  2000-  General Administration, Regional &amp; Central Office</a:t>
            </a:r>
          </a:p>
          <a:p>
            <a:pPr fontAlgn="auto">
              <a:spcAft>
                <a:spcPts val="0"/>
              </a:spcAft>
              <a:buFont typeface="Arial" pitchFamily="34" charset="0"/>
              <a:buNone/>
              <a:defRPr/>
            </a:pPr>
            <a:r>
              <a:rPr lang="en-US" sz="900" dirty="0" smtClean="0"/>
              <a:t>Hum. </a:t>
            </a:r>
            <a:r>
              <a:rPr lang="en-US" sz="900" dirty="0" err="1" smtClean="0"/>
              <a:t>Svcs</a:t>
            </a:r>
            <a:r>
              <a:rPr lang="en-US" sz="900" dirty="0" smtClean="0"/>
              <a:t>.                                             149,511	        140,933	       135,695          133,309                 -10.8 %                                 operations budgeted separate from  programs. Had to move </a:t>
            </a:r>
            <a:r>
              <a:rPr lang="en-US" sz="900" dirty="0" err="1" smtClean="0"/>
              <a:t>edu</a:t>
            </a:r>
            <a:r>
              <a:rPr lang="en-US" sz="900" dirty="0" smtClean="0"/>
              <a:t>- </a:t>
            </a:r>
          </a:p>
          <a:p>
            <a:pPr fontAlgn="auto">
              <a:spcAft>
                <a:spcPts val="0"/>
              </a:spcAft>
              <a:buFont typeface="Arial" pitchFamily="34" charset="0"/>
              <a:buNone/>
              <a:defRPr/>
            </a:pPr>
            <a:r>
              <a:rPr lang="en-US" sz="900" dirty="0" smtClean="0"/>
              <a:t>Nat. Res. 	                         127,549	        136,481	       137,994          141,156                   10.7 %	                            </a:t>
            </a:r>
            <a:r>
              <a:rPr lang="en-US" sz="900" dirty="0" err="1" smtClean="0"/>
              <a:t>cation</a:t>
            </a:r>
            <a:r>
              <a:rPr lang="en-US" sz="900" dirty="0" smtClean="0"/>
              <a:t> expenses in line with 2007-2009. 	</a:t>
            </a:r>
          </a:p>
          <a:p>
            <a:pPr fontAlgn="auto">
              <a:spcAft>
                <a:spcPts val="0"/>
              </a:spcAft>
              <a:buFont typeface="Arial" pitchFamily="34" charset="0"/>
              <a:buNone/>
              <a:defRPr/>
            </a:pPr>
            <a:r>
              <a:rPr lang="en-US" sz="900" dirty="0" smtClean="0"/>
              <a:t>Trust – Realty	                           61,877         118,924	       133,015          134,925              +118.0 %                                 2007-2009  - regional &amp; central office budgeted for within</a:t>
            </a:r>
          </a:p>
          <a:p>
            <a:pPr fontAlgn="auto">
              <a:spcAft>
                <a:spcPts val="0"/>
              </a:spcAft>
              <a:buFont typeface="Arial" pitchFamily="34" charset="0"/>
              <a:buNone/>
              <a:defRPr/>
            </a:pPr>
            <a:r>
              <a:rPr lang="en-US" sz="900" dirty="0" smtClean="0"/>
              <a:t>Public Safety/Justice                            142,549          217,611                         243,656          270,785              +   90.0 %                                 Program summaries .  Had to back out regional &amp; central office </a:t>
            </a:r>
          </a:p>
          <a:p>
            <a:pPr fontAlgn="auto">
              <a:spcAft>
                <a:spcPts val="0"/>
              </a:spcAft>
              <a:buFont typeface="Arial" pitchFamily="34" charset="0"/>
              <a:buNone/>
              <a:defRPr/>
            </a:pPr>
            <a:r>
              <a:rPr lang="en-US" sz="900" dirty="0" smtClean="0"/>
              <a:t>Com. &amp; Econ. Develop.                          43,840           40,742                            38,032            41,803                   -4.6 %                                  oversight, and General Admin for Construction in order to </a:t>
            </a:r>
          </a:p>
          <a:p>
            <a:pPr fontAlgn="auto">
              <a:spcAft>
                <a:spcPts val="0"/>
              </a:spcAft>
              <a:buFont typeface="Arial" pitchFamily="34" charset="0"/>
              <a:buNone/>
              <a:defRPr/>
            </a:pPr>
            <a:r>
              <a:rPr lang="en-US" sz="900" b="1" dirty="0" smtClean="0"/>
              <a:t>Exec. Dir &amp; Admin. </a:t>
            </a:r>
            <a:r>
              <a:rPr lang="en-US" sz="900" b="1" dirty="0" err="1" smtClean="0"/>
              <a:t>Svcs</a:t>
            </a:r>
            <a:r>
              <a:rPr lang="en-US" sz="900" b="1" dirty="0" smtClean="0"/>
              <a:t>                        98,922        244,070                          240,375          260,327              +263.2 %                                  </a:t>
            </a:r>
            <a:r>
              <a:rPr lang="en-US" sz="900" dirty="0" smtClean="0"/>
              <a:t>make numbers comparable to  FY 2000.  </a:t>
            </a:r>
            <a:endParaRPr lang="en-US" sz="900" b="1" dirty="0" smtClean="0"/>
          </a:p>
          <a:p>
            <a:pPr fontAlgn="auto">
              <a:spcAft>
                <a:spcPts val="0"/>
              </a:spcAft>
              <a:buFont typeface="Arial" pitchFamily="34" charset="0"/>
              <a:buNone/>
              <a:defRPr/>
            </a:pPr>
            <a:r>
              <a:rPr lang="en-US" sz="900" dirty="0" smtClean="0"/>
              <a:t>Ind. Education	                        568,291          657,912                          689,612         716,153                +26.0 %</a:t>
            </a:r>
          </a:p>
          <a:p>
            <a:pPr fontAlgn="auto">
              <a:spcAft>
                <a:spcPts val="0"/>
              </a:spcAft>
              <a:buFont typeface="Arial" pitchFamily="34" charset="0"/>
              <a:buNone/>
              <a:defRPr/>
            </a:pPr>
            <a:r>
              <a:rPr lang="en-US" sz="900" dirty="0" smtClean="0"/>
              <a:t>Construction</a:t>
            </a:r>
          </a:p>
          <a:p>
            <a:pPr fontAlgn="auto">
              <a:spcAft>
                <a:spcPts val="0"/>
              </a:spcAft>
              <a:buFont typeface="Arial" pitchFamily="34" charset="0"/>
              <a:buNone/>
              <a:defRPr/>
            </a:pPr>
            <a:r>
              <a:rPr lang="en-US" sz="900" dirty="0" smtClean="0"/>
              <a:t>  Education                                             133,199         204,956	        142,935         128,837</a:t>
            </a:r>
          </a:p>
          <a:p>
            <a:pPr fontAlgn="auto">
              <a:spcAft>
                <a:spcPts val="0"/>
              </a:spcAft>
              <a:buFont typeface="Arial" pitchFamily="34" charset="0"/>
              <a:buNone/>
              <a:defRPr/>
            </a:pPr>
            <a:r>
              <a:rPr lang="en-US" sz="900" dirty="0" smtClean="0"/>
              <a:t>   Public Safety 	                             5,537            11,605	          14,393           39,399	                              Between FY 2000 and 2009, the Anchorage Consumer</a:t>
            </a:r>
          </a:p>
          <a:p>
            <a:pPr fontAlgn="auto">
              <a:spcAft>
                <a:spcPts val="0"/>
              </a:spcAft>
              <a:buFont typeface="Arial" pitchFamily="34" charset="0"/>
              <a:buNone/>
              <a:defRPr/>
            </a:pPr>
            <a:r>
              <a:rPr lang="en-US" sz="900" dirty="0" smtClean="0"/>
              <a:t>   Resources </a:t>
            </a:r>
            <a:r>
              <a:rPr lang="en-US" sz="900" dirty="0" err="1" smtClean="0"/>
              <a:t>Mnmt</a:t>
            </a:r>
            <a:r>
              <a:rPr lang="en-US" sz="900" dirty="0" smtClean="0"/>
              <a:t>. 	                           50,573           45,125	          38,309           40,306                                                                  Price Index rose by 22.82 %.  This reflect price increases in</a:t>
            </a:r>
          </a:p>
          <a:p>
            <a:pPr fontAlgn="auto">
              <a:spcAft>
                <a:spcPts val="0"/>
              </a:spcAft>
              <a:buFont typeface="Arial" pitchFamily="34" charset="0"/>
              <a:buNone/>
              <a:defRPr/>
            </a:pPr>
            <a:r>
              <a:rPr lang="en-US" sz="900" b="1" dirty="0" smtClean="0"/>
              <a:t>   General Admin. 	                             8,095            10,137	            8,117             9,146	                              </a:t>
            </a:r>
            <a:r>
              <a:rPr lang="en-US" sz="900" dirty="0" smtClean="0"/>
              <a:t>Anchorage</a:t>
            </a:r>
            <a:r>
              <a:rPr lang="en-US" sz="900" b="1" dirty="0" smtClean="0"/>
              <a:t>  - not rural Alaska. 	</a:t>
            </a:r>
          </a:p>
          <a:p>
            <a:pPr fontAlgn="auto">
              <a:spcAft>
                <a:spcPts val="0"/>
              </a:spcAft>
              <a:buFont typeface="Arial" pitchFamily="34" charset="0"/>
              <a:buNone/>
              <a:defRPr/>
            </a:pPr>
            <a:r>
              <a:rPr lang="en-US" sz="900" dirty="0" smtClean="0"/>
              <a:t>Construction 	                        189,309         261,686                           195,637         208,542              +10.0 %</a:t>
            </a:r>
          </a:p>
          <a:p>
            <a:pPr fontAlgn="auto">
              <a:spcAft>
                <a:spcPts val="0"/>
              </a:spcAft>
              <a:buFont typeface="Arial" pitchFamily="34" charset="0"/>
              <a:buNone/>
              <a:defRPr/>
            </a:pPr>
            <a:r>
              <a:rPr lang="en-US" sz="900" dirty="0" smtClean="0"/>
              <a:t>Settlements/Misc. Payments               27,128           42,000                            33,538           21,627                -20.3 %                                      The only areas of the BIA budget which have kept current </a:t>
            </a:r>
          </a:p>
          <a:p>
            <a:pPr fontAlgn="auto">
              <a:spcAft>
                <a:spcPts val="0"/>
              </a:spcAft>
              <a:buFont typeface="Arial" pitchFamily="34" charset="0"/>
              <a:buNone/>
              <a:defRPr/>
            </a:pPr>
            <a:r>
              <a:rPr lang="en-US" sz="900" dirty="0" smtClean="0"/>
              <a:t>Ind. Guar. Loan Program                         4,985              6,258	            6,178             8,186              +39.0 %	                               with or exceeded the cost of inflation are: Trust, Public Safety, 					                               Executive  Direction and Admin. </a:t>
            </a:r>
            <a:r>
              <a:rPr lang="en-US" sz="900" dirty="0" err="1" smtClean="0"/>
              <a:t>Svcs</a:t>
            </a:r>
            <a:r>
              <a:rPr lang="en-US" sz="900" dirty="0" smtClean="0"/>
              <a:t>., Indian Ed., Loan Program, 					                               and Central Office. </a:t>
            </a:r>
          </a:p>
          <a:p>
            <a:pPr fontAlgn="auto">
              <a:spcAft>
                <a:spcPts val="0"/>
              </a:spcAft>
              <a:buFont typeface="Arial" pitchFamily="34" charset="0"/>
              <a:buNone/>
              <a:defRPr/>
            </a:pPr>
            <a:r>
              <a:rPr lang="en-US" sz="900" dirty="0" smtClean="0"/>
              <a:t>TOTAL – APPROP. FUNDS                1,878,034      2,308,304 	     2,291,279     2,376,131             +26.5 %</a:t>
            </a:r>
          </a:p>
          <a:p>
            <a:pPr fontAlgn="auto">
              <a:spcAft>
                <a:spcPts val="0"/>
              </a:spcAft>
              <a:buFont typeface="Arial" pitchFamily="34" charset="0"/>
              <a:buNone/>
              <a:defRPr/>
            </a:pPr>
            <a:endParaRPr lang="en-US" sz="900" dirty="0" smtClean="0"/>
          </a:p>
          <a:p>
            <a:pPr fontAlgn="auto">
              <a:spcAft>
                <a:spcPts val="0"/>
              </a:spcAft>
              <a:buFont typeface="Arial" pitchFamily="34" charset="0"/>
              <a:buNone/>
              <a:defRPr/>
            </a:pPr>
            <a:r>
              <a:rPr lang="en-US" sz="900" dirty="0" smtClean="0"/>
              <a:t> General Const. Admin.                       8,096              10,137	           8,117               9,146</a:t>
            </a:r>
          </a:p>
          <a:p>
            <a:pPr fontAlgn="auto">
              <a:spcAft>
                <a:spcPts val="0"/>
              </a:spcAft>
              <a:buFont typeface="Arial" pitchFamily="34" charset="0"/>
              <a:buNone/>
              <a:defRPr/>
            </a:pPr>
            <a:r>
              <a:rPr lang="en-US" sz="900" dirty="0" smtClean="0"/>
              <a:t> Reg. Office  Program                          42,241             30,240	        29,647              27,957             -33.8 %</a:t>
            </a:r>
          </a:p>
          <a:p>
            <a:pPr fontAlgn="auto">
              <a:spcAft>
                <a:spcPts val="0"/>
              </a:spcAft>
              <a:buFont typeface="Arial" pitchFamily="34" charset="0"/>
              <a:buNone/>
              <a:defRPr/>
            </a:pPr>
            <a:r>
              <a:rPr lang="en-US" sz="900" dirty="0" smtClean="0"/>
              <a:t>        Oversight/Operations </a:t>
            </a:r>
          </a:p>
          <a:p>
            <a:pPr fontAlgn="auto">
              <a:spcAft>
                <a:spcPts val="0"/>
              </a:spcAft>
              <a:buFont typeface="Arial" pitchFamily="34" charset="0"/>
              <a:buNone/>
              <a:defRPr/>
            </a:pPr>
            <a:r>
              <a:rPr lang="en-US" sz="900" dirty="0" smtClean="0"/>
              <a:t> Central Office Oversight/                 52,037           210,436	      261,958            286,777          +551.0 %</a:t>
            </a:r>
          </a:p>
          <a:p>
            <a:pPr fontAlgn="auto">
              <a:spcAft>
                <a:spcPts val="0"/>
              </a:spcAft>
              <a:buFont typeface="Arial" pitchFamily="34" charset="0"/>
              <a:buNone/>
              <a:defRPr/>
            </a:pPr>
            <a:r>
              <a:rPr lang="en-US" sz="900" dirty="0" smtClean="0"/>
              <a:t>        Operations                         </a:t>
            </a:r>
          </a:p>
          <a:p>
            <a:pPr fontAlgn="auto">
              <a:spcAft>
                <a:spcPts val="0"/>
              </a:spcAft>
              <a:buFont typeface="Arial" pitchFamily="34" charset="0"/>
              <a:buNone/>
              <a:defRPr/>
            </a:pPr>
            <a:r>
              <a:rPr lang="en-US" sz="900" dirty="0" smtClean="0"/>
              <a:t> </a:t>
            </a:r>
            <a:r>
              <a:rPr lang="en-US" sz="900" b="1" dirty="0" smtClean="0"/>
              <a:t>Exec. Dir &amp; Admin. </a:t>
            </a:r>
            <a:r>
              <a:rPr lang="en-US" sz="900" b="1" dirty="0" err="1" smtClean="0"/>
              <a:t>Svcs</a:t>
            </a:r>
            <a:r>
              <a:rPr lang="en-US" sz="900" b="1" dirty="0" smtClean="0"/>
              <a:t>                    98,922          244,070                          240,375            260,327</a:t>
            </a:r>
            <a:r>
              <a:rPr lang="en-US" sz="900" dirty="0" smtClean="0"/>
              <a:t>          +260.0 %   </a:t>
            </a:r>
          </a:p>
          <a:p>
            <a:pPr fontAlgn="auto">
              <a:spcAft>
                <a:spcPts val="0"/>
              </a:spcAft>
              <a:buFont typeface="Arial" pitchFamily="34" charset="0"/>
              <a:buNone/>
              <a:defRPr/>
            </a:pPr>
            <a:r>
              <a:rPr lang="en-US" sz="900" dirty="0" smtClean="0"/>
              <a:t>                                             </a:t>
            </a:r>
          </a:p>
          <a:p>
            <a:pPr fontAlgn="auto">
              <a:spcAft>
                <a:spcPts val="0"/>
              </a:spcAft>
              <a:buFont typeface="Arial" pitchFamily="34" charset="0"/>
              <a:buNone/>
              <a:defRPr/>
            </a:pPr>
            <a:r>
              <a:rPr lang="en-US" sz="900" dirty="0" smtClean="0"/>
              <a:t>                                                               201,296          250,813                          299,722             584,207         +290.2 %</a:t>
            </a:r>
            <a:endParaRPr lang="en-US"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1800" dirty="0" smtClean="0"/>
              <a:t/>
            </a:r>
            <a:br>
              <a:rPr lang="en-US" sz="1800" dirty="0" smtClean="0"/>
            </a:br>
            <a:endParaRPr lang="en-US" sz="1800" dirty="0"/>
          </a:p>
        </p:txBody>
      </p:sp>
      <p:sp>
        <p:nvSpPr>
          <p:cNvPr id="4" name="Text Placeholder 3"/>
          <p:cNvSpPr>
            <a:spLocks noGrp="1"/>
          </p:cNvSpPr>
          <p:nvPr>
            <p:ph type="body" sz="half" idx="2"/>
          </p:nvPr>
        </p:nvSpPr>
        <p:spPr>
          <a:xfrm>
            <a:off x="1792288" y="4724400"/>
            <a:ext cx="5486400" cy="1447800"/>
          </a:xfrm>
        </p:spPr>
        <p:txBody>
          <a:bodyPr rtlCol="0">
            <a:normAutofit fontScale="92500"/>
          </a:bodyPr>
          <a:lstStyle/>
          <a:p>
            <a:pPr lvl="1" fontAlgn="auto">
              <a:spcAft>
                <a:spcPts val="0"/>
              </a:spcAft>
              <a:buFont typeface="Arial" pitchFamily="34" charset="0"/>
              <a:buNone/>
              <a:defRPr/>
            </a:pPr>
            <a:r>
              <a:rPr lang="en-US" sz="2000" dirty="0" smtClean="0"/>
              <a:t>Alaska has 231 federally recognized tribes spread across the State of Alaska, which is approximately 663,000 square miles.  Enrolled Tribal members number approximately 125,000 – 130,000;</a:t>
            </a:r>
          </a:p>
        </p:txBody>
      </p:sp>
      <p:pic>
        <p:nvPicPr>
          <p:cNvPr id="16387" name="Picture 2" descr="akusa2"/>
          <p:cNvPicPr>
            <a:picLocks noGrp="1" noChangeAspect="1" noChangeArrowheads="1"/>
          </p:cNvPicPr>
          <p:nvPr>
            <p:ph type="pic" idx="1"/>
          </p:nvPr>
        </p:nvPicPr>
        <p:blipFill>
          <a:blip r:embed="rId2"/>
          <a:srcRect t="1471" b="1471"/>
          <a:stretch>
            <a:fillRect/>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ARRA $’s </a:t>
            </a:r>
          </a:p>
        </p:txBody>
      </p:sp>
      <p:sp>
        <p:nvSpPr>
          <p:cNvPr id="44034" name="Text Placeholder 3"/>
          <p:cNvSpPr>
            <a:spLocks noGrp="1"/>
          </p:cNvSpPr>
          <p:nvPr>
            <p:ph type="body" sz="half" idx="2"/>
          </p:nvPr>
        </p:nvSpPr>
        <p:spPr/>
        <p:txBody>
          <a:bodyPr/>
          <a:lstStyle/>
          <a:p>
            <a:r>
              <a:rPr lang="en-US" smtClean="0"/>
              <a:t>In FY 09, significant amounts of new money was appropriated to the BIA for: </a:t>
            </a:r>
          </a:p>
          <a:p>
            <a:endParaRPr lang="en-US" smtClean="0"/>
          </a:p>
          <a:p>
            <a:r>
              <a:rPr lang="en-US" smtClean="0"/>
              <a:t>IRR Road Construction  -$310 million</a:t>
            </a:r>
          </a:p>
          <a:p>
            <a:r>
              <a:rPr lang="en-US" smtClean="0"/>
              <a:t>BIA Road Maintenance  - $143</a:t>
            </a:r>
          </a:p>
          <a:p>
            <a:r>
              <a:rPr lang="en-US" smtClean="0"/>
              <a:t>HIP  - $20 million</a:t>
            </a:r>
          </a:p>
          <a:p>
            <a:r>
              <a:rPr lang="en-US" smtClean="0"/>
              <a:t>BIA School Replacement - $132 million</a:t>
            </a:r>
          </a:p>
          <a:p>
            <a:r>
              <a:rPr lang="en-US" smtClean="0"/>
              <a:t>BIA School Rehab - $136 Million </a:t>
            </a:r>
          </a:p>
          <a:p>
            <a:r>
              <a:rPr lang="en-US" smtClean="0"/>
              <a:t>BIA Workforce Const. Trng. - $6 million</a:t>
            </a:r>
          </a:p>
          <a:p>
            <a:endParaRPr lang="en-US" smtClean="0"/>
          </a:p>
        </p:txBody>
      </p:sp>
      <p:pic>
        <p:nvPicPr>
          <p:cNvPr id="44035" name="Picture 2" descr="\\Q\e\Kaci Photos\My Pictures\06 conference\show six1.jpg"/>
          <p:cNvPicPr>
            <a:picLocks noGrp="1" noChangeAspect="1" noChangeArrowheads="1"/>
          </p:cNvPicPr>
          <p:nvPr>
            <p:ph idx="1"/>
          </p:nvPr>
        </p:nvPicPr>
        <p:blipFill>
          <a:blip r:embed="rId2"/>
          <a:srcRect/>
          <a:stretch>
            <a:fillRect/>
          </a:stretch>
        </p:blipFill>
        <p:spPr>
          <a:xfrm>
            <a:off x="4403725" y="273050"/>
            <a:ext cx="3454400" cy="585311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229600" cy="944562"/>
          </a:xfrm>
        </p:spPr>
        <p:txBody>
          <a:bodyPr/>
          <a:lstStyle/>
          <a:p>
            <a:pPr algn="l"/>
            <a:r>
              <a:rPr lang="en-US" sz="2000" b="1" smtClean="0"/>
              <a:t>Budgetary Impacts on Contractors</a:t>
            </a:r>
          </a:p>
        </p:txBody>
      </p:sp>
      <p:pic>
        <p:nvPicPr>
          <p:cNvPr id="45058" name="Picture 3" descr="\\Q\e\Kaci Photos\My Pictures\06 conference\juanetta1.jpg"/>
          <p:cNvPicPr>
            <a:picLocks noGrp="1" noChangeAspect="1" noChangeArrowheads="1"/>
          </p:cNvPicPr>
          <p:nvPr>
            <p:ph sz="half" idx="2"/>
          </p:nvPr>
        </p:nvPicPr>
        <p:blipFill>
          <a:blip r:embed="rId2"/>
          <a:srcRect/>
          <a:stretch>
            <a:fillRect/>
          </a:stretch>
        </p:blipFill>
        <p:spPr>
          <a:xfrm>
            <a:off x="5159375" y="1600200"/>
            <a:ext cx="3016250" cy="4525963"/>
          </a:xfrm>
        </p:spPr>
      </p:pic>
      <p:sp>
        <p:nvSpPr>
          <p:cNvPr id="45059" name="Content Placeholder 4"/>
          <p:cNvSpPr>
            <a:spLocks noGrp="1"/>
          </p:cNvSpPr>
          <p:nvPr>
            <p:ph sz="half" idx="1"/>
          </p:nvPr>
        </p:nvSpPr>
        <p:spPr>
          <a:xfrm>
            <a:off x="457200" y="1143000"/>
            <a:ext cx="4038600" cy="4983163"/>
          </a:xfrm>
        </p:spPr>
        <p:txBody>
          <a:bodyPr/>
          <a:lstStyle/>
          <a:p>
            <a:pPr>
              <a:buFont typeface="Arial" charset="0"/>
              <a:buNone/>
            </a:pPr>
            <a:r>
              <a:rPr lang="en-US" sz="1600" smtClean="0"/>
              <a:t>In reviewing the budgetary impact to Kawerak </a:t>
            </a:r>
          </a:p>
          <a:p>
            <a:pPr>
              <a:buFont typeface="Arial" charset="0"/>
              <a:buNone/>
            </a:pPr>
            <a:r>
              <a:rPr lang="en-US" sz="1600" smtClean="0"/>
              <a:t>between 2000 and 2009, we found that: </a:t>
            </a:r>
          </a:p>
          <a:p>
            <a:pPr>
              <a:buFontTx/>
              <a:buChar char="-"/>
            </a:pPr>
            <a:r>
              <a:rPr lang="en-US" sz="1600" smtClean="0"/>
              <a:t>Our total  BIA funding had decreased 22.3%;</a:t>
            </a:r>
          </a:p>
          <a:p>
            <a:pPr>
              <a:buFontTx/>
              <a:buChar char="-"/>
            </a:pPr>
            <a:r>
              <a:rPr lang="en-US" sz="1600" smtClean="0"/>
              <a:t>Our direct dollars (excluding 477 and one time money) had decreased 2.4%;</a:t>
            </a:r>
          </a:p>
          <a:p>
            <a:pPr>
              <a:buFontTx/>
              <a:buChar char="-"/>
            </a:pPr>
            <a:r>
              <a:rPr lang="en-US" sz="1600" smtClean="0"/>
              <a:t>The consumer price index for Anchorage increased 22.82% between 2000 and 2009; </a:t>
            </a:r>
          </a:p>
          <a:p>
            <a:pPr>
              <a:buFontTx/>
              <a:buChar char="-"/>
            </a:pPr>
            <a:r>
              <a:rPr lang="en-US" sz="1600" smtClean="0"/>
              <a:t>We estimate our Tribal member service population increased by 10%. </a:t>
            </a:r>
          </a:p>
          <a:p>
            <a:pPr>
              <a:buFont typeface="Arial" charset="0"/>
              <a:buNone/>
            </a:pPr>
            <a:endParaRPr lang="en-US" sz="1600" smtClean="0"/>
          </a:p>
          <a:p>
            <a:pPr>
              <a:buFont typeface="Arial" charset="0"/>
              <a:buNone/>
            </a:pPr>
            <a:r>
              <a:rPr lang="en-US" sz="1600" smtClean="0"/>
              <a:t>Our funding level has gone done while the </a:t>
            </a:r>
          </a:p>
          <a:p>
            <a:pPr>
              <a:buFont typeface="Arial" charset="0"/>
              <a:buNone/>
            </a:pPr>
            <a:r>
              <a:rPr lang="en-US" sz="1600" smtClean="0"/>
              <a:t>cost to provide services and our service </a:t>
            </a:r>
          </a:p>
          <a:p>
            <a:pPr>
              <a:buFont typeface="Arial" charset="0"/>
              <a:buNone/>
            </a:pPr>
            <a:r>
              <a:rPr lang="en-US" sz="1600" smtClean="0"/>
              <a:t>population has increased. We have lost buying </a:t>
            </a:r>
          </a:p>
          <a:p>
            <a:pPr>
              <a:buFont typeface="Arial" charset="0"/>
              <a:buNone/>
            </a:pPr>
            <a:r>
              <a:rPr lang="en-US" sz="1600" smtClean="0"/>
              <a:t>power because of inflation. </a:t>
            </a:r>
          </a:p>
          <a:p>
            <a:pPr>
              <a:buFontTx/>
              <a:buChar char="-"/>
            </a:pPr>
            <a:endParaRPr lang="en-US" sz="1600" smtClean="0"/>
          </a:p>
          <a:p>
            <a:pPr>
              <a:buFontTx/>
              <a:buChar char="-"/>
            </a:pPr>
            <a:endParaRPr lang="en-US" sz="1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Recommendations </a:t>
            </a:r>
          </a:p>
        </p:txBody>
      </p:sp>
      <p:sp>
        <p:nvSpPr>
          <p:cNvPr id="3" name="Content Placeholder 2"/>
          <p:cNvSpPr>
            <a:spLocks noGrp="1"/>
          </p:cNvSpPr>
          <p:nvPr>
            <p:ph idx="1"/>
          </p:nvPr>
        </p:nvSpPr>
        <p:spPr/>
        <p:txBody>
          <a:bodyPr rtlCol="0">
            <a:normAutofit fontScale="25000" lnSpcReduction="20000"/>
          </a:bodyPr>
          <a:lstStyle/>
          <a:p>
            <a:pPr fontAlgn="auto">
              <a:spcAft>
                <a:spcPts val="0"/>
              </a:spcAft>
              <a:buFont typeface="Arial" pitchFamily="34" charset="0"/>
              <a:buNone/>
              <a:defRPr/>
            </a:pPr>
            <a:endParaRPr lang="en-US" sz="1400" dirty="0" smtClean="0"/>
          </a:p>
          <a:p>
            <a:pPr fontAlgn="auto">
              <a:spcAft>
                <a:spcPts val="0"/>
              </a:spcAft>
              <a:buFont typeface="Arial" pitchFamily="34" charset="0"/>
              <a:buNone/>
              <a:defRPr/>
            </a:pPr>
            <a:endParaRPr lang="en-US" sz="1400" dirty="0" smtClean="0"/>
          </a:p>
          <a:p>
            <a:pPr fontAlgn="auto">
              <a:spcAft>
                <a:spcPts val="0"/>
              </a:spcAft>
              <a:buFont typeface="Arial" pitchFamily="34" charset="0"/>
              <a:buNone/>
              <a:defRPr/>
            </a:pPr>
            <a:r>
              <a:rPr lang="en-US" sz="5600" dirty="0" smtClean="0"/>
              <a:t>at  the recommended minimum funding level of $200,000 has never </a:t>
            </a:r>
          </a:p>
          <a:p>
            <a:pPr fontAlgn="auto">
              <a:spcAft>
                <a:spcPts val="0"/>
              </a:spcAft>
              <a:buFont typeface="Arial" pitchFamily="34" charset="0"/>
              <a:buNone/>
              <a:defRPr/>
            </a:pPr>
            <a:r>
              <a:rPr lang="en-US" sz="5600" dirty="0" smtClean="0"/>
              <a:t>been implemented. </a:t>
            </a:r>
          </a:p>
          <a:p>
            <a:pPr fontAlgn="auto">
              <a:spcAft>
                <a:spcPts val="0"/>
              </a:spcAft>
              <a:buFont typeface="Arial" pitchFamily="34" charset="0"/>
              <a:buNone/>
              <a:defRPr/>
            </a:pPr>
            <a:endParaRPr lang="en-US" sz="5600" dirty="0" smtClean="0"/>
          </a:p>
          <a:p>
            <a:pPr fontAlgn="auto">
              <a:spcAft>
                <a:spcPts val="0"/>
              </a:spcAft>
              <a:buFont typeface="Arial" pitchFamily="34" charset="0"/>
              <a:buNone/>
              <a:defRPr/>
            </a:pPr>
            <a:r>
              <a:rPr lang="en-US" sz="5600" dirty="0" smtClean="0"/>
              <a:t>We respectfully request and recommend that: </a:t>
            </a:r>
          </a:p>
          <a:p>
            <a:pPr fontAlgn="auto">
              <a:spcAft>
                <a:spcPts val="0"/>
              </a:spcAft>
              <a:buFont typeface="Arial" pitchFamily="34" charset="0"/>
              <a:buNone/>
              <a:defRPr/>
            </a:pPr>
            <a:endParaRPr lang="en-US" sz="5600" dirty="0" smtClean="0"/>
          </a:p>
          <a:p>
            <a:pPr fontAlgn="auto">
              <a:spcAft>
                <a:spcPts val="0"/>
              </a:spcAft>
              <a:buFontTx/>
              <a:buChar char="-"/>
              <a:defRPr/>
            </a:pPr>
            <a:r>
              <a:rPr lang="en-US" sz="5600" dirty="0" smtClean="0"/>
              <a:t>the minimum TPA funding level for Alaska  Small and Needy tribes be increased to $200,000 as recommended in the 1994 BIA Budget Task Force Report;   </a:t>
            </a:r>
          </a:p>
          <a:p>
            <a:pPr fontAlgn="auto">
              <a:spcAft>
                <a:spcPts val="0"/>
              </a:spcAft>
              <a:buFontTx/>
              <a:buChar char="-"/>
              <a:defRPr/>
            </a:pPr>
            <a:r>
              <a:rPr lang="en-US" sz="5600" dirty="0" smtClean="0"/>
              <a:t>Tribal Priority Allocation funding nationwide be increased by 25% to bring  it current with inflation; </a:t>
            </a:r>
          </a:p>
          <a:p>
            <a:pPr fontAlgn="auto">
              <a:spcAft>
                <a:spcPts val="0"/>
              </a:spcAft>
              <a:buFontTx/>
              <a:buChar char="-"/>
              <a:defRPr/>
            </a:pPr>
            <a:r>
              <a:rPr lang="en-US" sz="5600" dirty="0" smtClean="0"/>
              <a:t>further that TPA be adjusted annually, to keep it current with inflation; </a:t>
            </a:r>
          </a:p>
          <a:p>
            <a:pPr fontAlgn="auto">
              <a:spcAft>
                <a:spcPts val="0"/>
              </a:spcAft>
              <a:buFontTx/>
              <a:buChar char="-"/>
              <a:defRPr/>
            </a:pPr>
            <a:r>
              <a:rPr lang="en-US" sz="5600" dirty="0" smtClean="0"/>
              <a:t>BIA use the authority per the 1937 Reindeer Act to make funds available to support the reindeer industry; </a:t>
            </a:r>
          </a:p>
          <a:p>
            <a:pPr fontAlgn="auto">
              <a:spcAft>
                <a:spcPts val="0"/>
              </a:spcAft>
              <a:buFontTx/>
              <a:buChar char="-"/>
              <a:defRPr/>
            </a:pPr>
            <a:r>
              <a:rPr lang="en-US" sz="5600" dirty="0" smtClean="0"/>
              <a:t>$10,000,000 be appropriated annually to ARO to provide fuel assistance vouchers to Native Households in remote rural Alaska (similar to the CITGO initiative)  until such time as fuel prices substantially decrease and/or alternative energy </a:t>
            </a:r>
            <a:r>
              <a:rPr lang="en-US" sz="5600" smtClean="0"/>
              <a:t>is developed. </a:t>
            </a:r>
            <a:endParaRPr lang="en-US" sz="5600" dirty="0" smtClean="0"/>
          </a:p>
          <a:p>
            <a:pPr fontAlgn="auto">
              <a:spcAft>
                <a:spcPts val="0"/>
              </a:spcAft>
              <a:buFont typeface="Arial" pitchFamily="34" charset="0"/>
              <a:buNone/>
              <a:defRPr/>
            </a:pPr>
            <a:r>
              <a:rPr lang="en-US" sz="5600" dirty="0" smtClean="0"/>
              <a:t> </a:t>
            </a:r>
          </a:p>
          <a:p>
            <a:pPr fontAlgn="auto">
              <a:spcAft>
                <a:spcPts val="0"/>
              </a:spcAft>
              <a:buFont typeface="Arial" pitchFamily="34" charset="0"/>
              <a:buNone/>
              <a:defRPr/>
            </a:pPr>
            <a:r>
              <a:rPr lang="en-US" sz="5600" dirty="0" smtClean="0"/>
              <a:t>BIA TPA dollars are continuing funds that can be directed to areas of </a:t>
            </a:r>
          </a:p>
          <a:p>
            <a:pPr fontAlgn="auto">
              <a:spcAft>
                <a:spcPts val="0"/>
              </a:spcAft>
              <a:buFont typeface="Arial" pitchFamily="34" charset="0"/>
              <a:buNone/>
              <a:defRPr/>
            </a:pPr>
            <a:r>
              <a:rPr lang="en-US" sz="5600" dirty="0" smtClean="0"/>
              <a:t>high need, unlike competitive grant dollars, that come and go. BIA </a:t>
            </a:r>
          </a:p>
          <a:p>
            <a:pPr fontAlgn="auto">
              <a:spcAft>
                <a:spcPts val="0"/>
              </a:spcAft>
              <a:buFont typeface="Arial" pitchFamily="34" charset="0"/>
              <a:buNone/>
              <a:defRPr/>
            </a:pPr>
            <a:r>
              <a:rPr lang="en-US" sz="5600" dirty="0" smtClean="0"/>
              <a:t>TPA dollars constitute core funding around which other services </a:t>
            </a:r>
          </a:p>
          <a:p>
            <a:pPr fontAlgn="auto">
              <a:spcAft>
                <a:spcPts val="0"/>
              </a:spcAft>
              <a:buFont typeface="Arial" pitchFamily="34" charset="0"/>
              <a:buNone/>
              <a:defRPr/>
            </a:pPr>
            <a:r>
              <a:rPr lang="en-US" sz="5600" dirty="0" smtClean="0"/>
              <a:t>revolve and we encourage continuing increases to this budget </a:t>
            </a:r>
          </a:p>
          <a:p>
            <a:pPr fontAlgn="auto">
              <a:spcAft>
                <a:spcPts val="0"/>
              </a:spcAft>
              <a:buFont typeface="Arial" pitchFamily="34" charset="0"/>
              <a:buNone/>
              <a:defRPr/>
            </a:pPr>
            <a:r>
              <a:rPr lang="en-US" sz="5600" dirty="0" smtClean="0"/>
              <a:t>category in the BIA budget, such that TPA is kept current with </a:t>
            </a:r>
          </a:p>
          <a:p>
            <a:pPr fontAlgn="auto">
              <a:spcAft>
                <a:spcPts val="0"/>
              </a:spcAft>
              <a:buFont typeface="Arial" pitchFamily="34" charset="0"/>
              <a:buNone/>
              <a:defRPr/>
            </a:pPr>
            <a:r>
              <a:rPr lang="en-US" sz="5600" dirty="0" smtClean="0"/>
              <a:t>inflation, population growth and the cost of providing services. </a:t>
            </a:r>
          </a:p>
          <a:p>
            <a:pPr fontAlgn="auto">
              <a:spcAft>
                <a:spcPts val="0"/>
              </a:spcAft>
              <a:buFont typeface="Arial" pitchFamily="34" charset="0"/>
              <a:buNone/>
              <a:defRPr/>
            </a:pPr>
            <a:endParaRPr lang="en-US" sz="5600" dirty="0" smtClean="0"/>
          </a:p>
          <a:p>
            <a:pPr fontAlgn="auto">
              <a:spcAft>
                <a:spcPts val="0"/>
              </a:spcAft>
              <a:buFont typeface="Arial" pitchFamily="34" charset="0"/>
              <a:buNone/>
              <a:defRPr/>
            </a:pPr>
            <a:r>
              <a:rPr lang="en-US" sz="5600" b="1" dirty="0" smtClean="0"/>
              <a:t>Quianna for your attention. Any questions? </a:t>
            </a:r>
          </a:p>
          <a:p>
            <a:pPr fontAlgn="auto">
              <a:spcAft>
                <a:spcPts val="0"/>
              </a:spcAft>
              <a:buFont typeface="Arial" pitchFamily="34" charset="0"/>
              <a:buNone/>
              <a:defRPr/>
            </a:pPr>
            <a:endParaRPr lang="en-US" sz="5600" dirty="0" smtClean="0"/>
          </a:p>
          <a:p>
            <a:pPr fontAlgn="auto">
              <a:spcAft>
                <a:spcPts val="0"/>
              </a:spcAft>
              <a:buFont typeface="Arial" pitchFamily="34" charset="0"/>
              <a:buNone/>
              <a:defRPr/>
            </a:pPr>
            <a:endParaRPr lang="en-US" sz="5600" dirty="0" smtClean="0"/>
          </a:p>
          <a:p>
            <a:pPr fontAlgn="auto">
              <a:spcAft>
                <a:spcPts val="0"/>
              </a:spcAft>
              <a:buFontTx/>
              <a:buChar char="-"/>
              <a:defRPr/>
            </a:pPr>
            <a:endParaRPr lang="en-US" sz="3500" dirty="0" smtClean="0"/>
          </a:p>
          <a:p>
            <a:pPr fontAlgn="auto">
              <a:spcAft>
                <a:spcPts val="0"/>
              </a:spcAft>
              <a:buFont typeface="Arial" pitchFamily="34" charset="0"/>
              <a:buNone/>
              <a:defRPr/>
            </a:pPr>
            <a:r>
              <a:rPr lang="en-US" sz="3500" dirty="0" smtClean="0"/>
              <a:t> </a:t>
            </a:r>
          </a:p>
        </p:txBody>
      </p:sp>
      <p:sp>
        <p:nvSpPr>
          <p:cNvPr id="46083" name="Text Placeholder 3"/>
          <p:cNvSpPr>
            <a:spLocks noGrp="1"/>
          </p:cNvSpPr>
          <p:nvPr>
            <p:ph type="body" sz="half" idx="2"/>
          </p:nvPr>
        </p:nvSpPr>
        <p:spPr/>
        <p:txBody>
          <a:bodyPr/>
          <a:lstStyle/>
          <a:p>
            <a:r>
              <a:rPr lang="en-US" smtClean="0"/>
              <a:t>In reviewing where increases have been made to the BIA Budget over the years, much of the increases have been in areas of the BIA Budget, which Alaska Native Tribes are not eligible to access: Public Safety, School  Operations, Public Safety and School Construction and  Central Office operations. </a:t>
            </a:r>
          </a:p>
          <a:p>
            <a:endParaRPr lang="en-US" smtClean="0"/>
          </a:p>
          <a:p>
            <a:r>
              <a:rPr lang="en-US" smtClean="0"/>
              <a:t>In 1994, the BIA Budget Task Force recommended that all Small and Needy Tribes  in the lower 48 should receive a minimum TPA allocation of $160,000 and that Alaska Small and Needy Tribes should be allocated a TPA base of $200,000.  In 1998, the recommendation to bring all S &amp; N tribes nationwide  to $160,000 was implemented. The recommendation to fund Alaska Small and Needy tribes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rtlCol="0">
            <a:normAutofit fontScale="90000"/>
          </a:bodyPr>
          <a:lstStyle/>
          <a:p>
            <a:pPr algn="l" fontAlgn="auto">
              <a:spcAft>
                <a:spcPts val="0"/>
              </a:spcAft>
              <a:defRPr/>
            </a:pPr>
            <a:r>
              <a:rPr lang="en-US" sz="2000" dirty="0" smtClean="0"/>
              <a:t/>
            </a:r>
            <a:br>
              <a:rPr lang="en-US" sz="2000" dirty="0" smtClean="0"/>
            </a:br>
            <a:r>
              <a:rPr lang="en-US" sz="2000" dirty="0" smtClean="0"/>
              <a:t/>
            </a:r>
            <a:br>
              <a:rPr lang="en-US" sz="2000" dirty="0" smtClean="0"/>
            </a:br>
            <a:r>
              <a:rPr lang="en-US" sz="2000" dirty="0" smtClean="0"/>
              <a:t>Under the Alaska Native Claims Settlement Act, Alaska was divided up into twelve regions. ANCSA settled aboriginal title in the State of Alaska. ANCSA did not terminate the tribal governments in the State, many of which reorganized under the IRA back in the 1930’s -1950’s. ANCSA did  abolish the reservations in the State of Alaska, except for </a:t>
            </a:r>
            <a:r>
              <a:rPr lang="en-US" sz="2000" dirty="0" err="1" smtClean="0"/>
              <a:t>Metlakatla</a:t>
            </a:r>
            <a:r>
              <a:rPr lang="en-US" sz="2000" dirty="0" smtClean="0"/>
              <a:t>. </a:t>
            </a:r>
            <a:r>
              <a:rPr lang="en-US" dirty="0" smtClean="0"/>
              <a:t/>
            </a:r>
            <a:br>
              <a:rPr lang="en-US" dirty="0" smtClean="0"/>
            </a:br>
            <a:endParaRPr lang="en-US" dirty="0"/>
          </a:p>
        </p:txBody>
      </p:sp>
      <p:pic>
        <p:nvPicPr>
          <p:cNvPr id="17410" name="Picture 2" descr="C:\Users\lbullard\Documents\WINWORD\KawerakVillages.jpg"/>
          <p:cNvPicPr>
            <a:picLocks noGrp="1" noChangeAspect="1" noChangeArrowheads="1"/>
          </p:cNvPicPr>
          <p:nvPr>
            <p:ph idx="1"/>
          </p:nvPr>
        </p:nvPicPr>
        <p:blipFill>
          <a:blip r:embed="rId2"/>
          <a:srcRect/>
          <a:stretch>
            <a:fillRect/>
          </a:stretch>
        </p:blipFill>
        <p:spPr>
          <a:xfrm>
            <a:off x="1752600" y="2057400"/>
            <a:ext cx="5857875"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629400" cy="1162050"/>
          </a:xfrm>
        </p:spPr>
        <p:txBody>
          <a:bodyPr rtlCol="0">
            <a:normAutofit fontScale="90000"/>
          </a:bodyPr>
          <a:lstStyle/>
          <a:p>
            <a:pPr fontAlgn="auto">
              <a:spcAft>
                <a:spcPts val="0"/>
              </a:spcAft>
              <a:defRPr/>
            </a:pPr>
            <a:r>
              <a:rPr lang="en-US" dirty="0" smtClean="0"/>
              <a:t>Most Alaska Natives continue to rely on subsistence caught foods for much of their nutrition.  Our cultures are based on hunting, fishing and gathering off the land – which is still practiced extensively in rural Alaska. </a:t>
            </a:r>
            <a:endParaRPr lang="en-US" dirty="0"/>
          </a:p>
        </p:txBody>
      </p:sp>
      <p:sp>
        <p:nvSpPr>
          <p:cNvPr id="18434" name="Text Placeholder 3"/>
          <p:cNvSpPr>
            <a:spLocks noGrp="1"/>
          </p:cNvSpPr>
          <p:nvPr>
            <p:ph type="body" sz="half" idx="2"/>
          </p:nvPr>
        </p:nvSpPr>
        <p:spPr/>
        <p:txBody>
          <a:bodyPr/>
          <a:lstStyle/>
          <a:p>
            <a:r>
              <a:rPr lang="en-US" smtClean="0"/>
              <a:t>Subsistence hunting and fishing are important not only for cultural, but also for economic reasons. </a:t>
            </a:r>
          </a:p>
          <a:p>
            <a:endParaRPr lang="en-US" smtClean="0"/>
          </a:p>
          <a:p>
            <a:endParaRPr lang="en-US" smtClean="0"/>
          </a:p>
        </p:txBody>
      </p:sp>
      <p:pic>
        <p:nvPicPr>
          <p:cNvPr id="18435" name="Picture 2" descr="C:\Users\lbullard\Pictures\DSCN0162.JPG"/>
          <p:cNvPicPr>
            <a:picLocks noGrp="1" noChangeAspect="1" noChangeArrowheads="1"/>
          </p:cNvPicPr>
          <p:nvPr>
            <p:ph idx="1"/>
          </p:nvPr>
        </p:nvPicPr>
        <p:blipFill>
          <a:blip r:embed="rId2"/>
          <a:srcRect/>
          <a:stretch>
            <a:fillRect/>
          </a:stretch>
        </p:blipFill>
        <p:spPr>
          <a:xfrm>
            <a:off x="3657600" y="2057400"/>
            <a:ext cx="5111750" cy="4114800"/>
          </a:xfrm>
        </p:spPr>
      </p:pic>
      <p:graphicFrame>
        <p:nvGraphicFramePr>
          <p:cNvPr id="5" name="Table 4"/>
          <p:cNvGraphicFramePr>
            <a:graphicFrameLocks noGrp="1"/>
          </p:cNvGraphicFramePr>
          <p:nvPr/>
        </p:nvGraphicFramePr>
        <p:xfrm>
          <a:off x="990600" y="2438400"/>
          <a:ext cx="1828800" cy="3733800"/>
        </p:xfrm>
        <a:graphic>
          <a:graphicData uri="http://schemas.openxmlformats.org/drawingml/2006/table">
            <a:tbl>
              <a:tblPr/>
              <a:tblGrid>
                <a:gridCol w="1066800"/>
                <a:gridCol w="762000"/>
              </a:tblGrid>
              <a:tr h="495300">
                <a:tc>
                  <a:txBody>
                    <a:bodyPr/>
                    <a:lstStyle/>
                    <a:p>
                      <a:pPr algn="l" fontAlgn="b"/>
                      <a:r>
                        <a:rPr lang="en-US" sz="1000" b="1" i="0" u="none" strike="noStrike" dirty="0">
                          <a:solidFill>
                            <a:srgbClr val="000000"/>
                          </a:solidFill>
                          <a:latin typeface="Arial"/>
                        </a:rPr>
                        <a:t>Community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000" b="1" i="0" u="none" strike="noStrike">
                          <a:solidFill>
                            <a:srgbClr val="000000"/>
                          </a:solidFill>
                          <a:latin typeface="Arial"/>
                        </a:rPr>
                        <a:t>Fuel 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0500">
                <a:tc>
                  <a:txBody>
                    <a:bodyPr/>
                    <a:lstStyle/>
                    <a:p>
                      <a:pPr algn="l" fontAlgn="b"/>
                      <a:r>
                        <a:rPr lang="en-US" sz="1100" b="0" i="0" u="none" strike="noStrike">
                          <a:solidFill>
                            <a:srgbClr val="000000"/>
                          </a:solidFill>
                          <a:latin typeface="Calibri"/>
                        </a:rPr>
                        <a:t>Brevig Mission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Diomede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Elim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dirty="0">
                          <a:solidFill>
                            <a:srgbClr val="000000"/>
                          </a:solidFill>
                          <a:latin typeface="Calibri"/>
                        </a:rPr>
                        <a:t>Gambell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Golovin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Koyuk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Saint Michael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Savoonga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Shaktoolik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Shishmaref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Stebbins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Teller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Unalakleet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Wales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White Mountain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100" b="0" i="0" u="none" strike="noStrike">
                          <a:solidFill>
                            <a:srgbClr val="000000"/>
                          </a:solidFill>
                          <a:latin typeface="Calibri"/>
                        </a:rPr>
                        <a:t>Nome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r>
                        <a:rPr lang="en-US" sz="1000" b="1" i="0" u="none" strike="noStrike">
                          <a:solidFill>
                            <a:srgbClr val="000000"/>
                          </a:solidFill>
                          <a:latin typeface="Arial"/>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304800"/>
          <a:ext cx="8534400" cy="5346700"/>
        </p:xfrm>
        <a:graphic>
          <a:graphicData uri="http://schemas.openxmlformats.org/drawingml/2006/table">
            <a:tbl>
              <a:tblPr/>
              <a:tblGrid>
                <a:gridCol w="1636713"/>
                <a:gridCol w="984250"/>
                <a:gridCol w="985837"/>
                <a:gridCol w="985838"/>
                <a:gridCol w="985837"/>
                <a:gridCol w="974725"/>
                <a:gridCol w="1219200"/>
                <a:gridCol w="762000"/>
              </a:tblGrid>
              <a:tr h="192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Air freight – Anch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Nome - $.83/lb.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Barge Truck – Seattle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To Nome - $3,000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$5,700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           Elim</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        Nome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Anchorage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       Seattle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Nome/Vill/Nome - $314 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Nome/Anch/Nome  - $550 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Nome/DC/Nome – 3 wk. advance -$1,200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Last minute - $1,800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Fuel Oil/Gallon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Gasoline/Gallon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Milk/Gallon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$8.09</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         $7.25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       $15.80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$5.29</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$4.99</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$7.49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$3.42     $2.35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$2.31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$2.13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Bread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$5.75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$1.39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$0.99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40 pk. Huggies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$29.77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$15.99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$14.99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Plywood 1/2 in smooth</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$58.39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$46.95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$29.97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$25.88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75923C"/>
                          </a:solidFill>
                          <a:effectLst/>
                          <a:latin typeface="Arial" charset="0"/>
                          <a:cs typeface="Times New Roman" pitchFamily="18" charset="0"/>
                        </a:rPr>
                        <a:t>2×4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$7.25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$5.99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$1.78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$1.97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chemeClr val="tx1"/>
                          </a:solidFill>
                          <a:effectLst/>
                          <a:latin typeface="Arial" charset="0"/>
                          <a:cs typeface="Times New Roman" pitchFamily="18" charset="0"/>
                        </a:rPr>
                        <a:t>Prices from Fred Myer Safeway Outsiders Lowes and Native Store</a:t>
                      </a:r>
                      <a:endParaRPr kumimoji="0" lang="en-US" sz="400" b="0" i="0" u="none" strike="noStrike" cap="none" normalizeH="0" baseline="0" smtClean="0">
                        <a:ln>
                          <a:noFill/>
                        </a:ln>
                        <a:solidFill>
                          <a:schemeClr val="tx1"/>
                        </a:solidFill>
                        <a:effectLst/>
                        <a:latin typeface="Times New Roman" pitchFamily="18"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125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Calibri" pitchFamily="34" charset="0"/>
                      </a:endParaRPr>
                    </a:p>
                  </a:txBody>
                  <a:tcPr marL="29773" marR="29773" marT="14886" marB="14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r h="6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Calibri" pitchFamily="34" charset="0"/>
                        <a:cs typeface="Times New Roman" pitchFamily="18" charset="0"/>
                      </a:endParaRPr>
                    </a:p>
                  </a:txBody>
                  <a:tcPr marL="22330" marR="22330" marT="0" marB="0" anchor="b" horzOverflow="overflow">
                    <a:lnL>
                      <a:noFill/>
                    </a:lnL>
                    <a:lnR>
                      <a:noFill/>
                    </a:lnR>
                    <a:lnT>
                      <a:noFill/>
                    </a:lnT>
                    <a:lnB>
                      <a:noFill/>
                    </a:lnB>
                    <a:lnTlToBr>
                      <a:noFill/>
                    </a:lnTlToBr>
                    <a:lnBlToTr>
                      <a:noFill/>
                    </a:lnBlToTr>
                    <a:noFill/>
                  </a:tcPr>
                </a:tc>
              </a:tr>
            </a:tbl>
          </a:graphicData>
        </a:graphic>
      </p:graphicFrame>
      <p:graphicFrame>
        <p:nvGraphicFramePr>
          <p:cNvPr id="4" name="Chart 3"/>
          <p:cNvGraphicFramePr>
            <a:graphicFrameLocks/>
          </p:cNvGraphicFramePr>
          <p:nvPr/>
        </p:nvGraphicFramePr>
        <p:xfrm>
          <a:off x="228600" y="3962400"/>
          <a:ext cx="8439150" cy="251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l"/>
            <a:r>
              <a:rPr lang="en-US" sz="2400" smtClean="0"/>
              <a:t>Common Indicators:</a:t>
            </a:r>
          </a:p>
        </p:txBody>
      </p:sp>
      <p:sp>
        <p:nvSpPr>
          <p:cNvPr id="20482" name="Content Placeholder 2"/>
          <p:cNvSpPr>
            <a:spLocks noGrp="1"/>
          </p:cNvSpPr>
          <p:nvPr>
            <p:ph idx="1"/>
          </p:nvPr>
        </p:nvSpPr>
        <p:spPr/>
        <p:txBody>
          <a:bodyPr/>
          <a:lstStyle/>
          <a:p>
            <a:r>
              <a:rPr lang="en-US" sz="1800" smtClean="0"/>
              <a:t>Alaska Natives per capita income is 51% of the non-Native income; </a:t>
            </a:r>
          </a:p>
          <a:p>
            <a:r>
              <a:rPr lang="en-US" sz="1800" smtClean="0"/>
              <a:t>Half of Native families have incomes below $30,000 a year – as compared with 25% of non-Native families. And since we know that Native families are on average larger, those lower incomes often support more people; </a:t>
            </a:r>
          </a:p>
          <a:p>
            <a:r>
              <a:rPr lang="en-US" sz="1800" smtClean="0"/>
              <a:t>Incomes are especially low in remote areas – Alaska Natives in remote areas have, on average, incomes about 60% of Alaska Natives in other parts of Alaska; </a:t>
            </a:r>
          </a:p>
          <a:p>
            <a:r>
              <a:rPr lang="en-US" sz="1800" smtClean="0"/>
              <a:t>Less than half of adult Natives have jobs, compared with 73% of non-Native men and 64 % of non-Native women. Native jobs are also more likely to be part-time or seasonal. Only 35% of jobs held by Native people are full-time year round compared to 60% of jobs held by non-Natives. </a:t>
            </a:r>
          </a:p>
          <a:p>
            <a:r>
              <a:rPr lang="en-US" sz="1800" smtClean="0"/>
              <a:t>The remote areas where incomes are lowest are also the places where costs are highest.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866900" y="8134350"/>
          <a:ext cx="1895475" cy="13525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228600" y="228600"/>
          <a:ext cx="8758238" cy="4267200"/>
        </p:xfrm>
        <a:graphic>
          <a:graphicData uri="http://schemas.openxmlformats.org/drawingml/2006/table">
            <a:tbl>
              <a:tblPr/>
              <a:tblGrid>
                <a:gridCol w="3094321"/>
                <a:gridCol w="555343"/>
                <a:gridCol w="880889"/>
                <a:gridCol w="272883"/>
                <a:gridCol w="861739"/>
                <a:gridCol w="215435"/>
                <a:gridCol w="842589"/>
                <a:gridCol w="210646"/>
                <a:gridCol w="823438"/>
                <a:gridCol w="210646"/>
                <a:gridCol w="789926"/>
              </a:tblGrid>
              <a:tr h="489076">
                <a:tc gridSpan="11">
                  <a:txBody>
                    <a:bodyPr/>
                    <a:lstStyle/>
                    <a:p>
                      <a:pPr algn="ctr" fontAlgn="b"/>
                      <a:r>
                        <a:rPr lang="en-US" sz="1600" b="1" i="0" u="none" strike="noStrike" dirty="0">
                          <a:solidFill>
                            <a:srgbClr val="000000"/>
                          </a:solidFill>
                          <a:latin typeface="Calibri"/>
                        </a:rPr>
                        <a:t>Table 4. Total cost of gas, electricity, and heating fuel for those who pay at May 2008 prices.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993">
                <a:tc>
                  <a:txBody>
                    <a:bodyPr/>
                    <a:lstStyle/>
                    <a:p>
                      <a:pPr algn="l" fontAlgn="b"/>
                      <a:r>
                        <a:rPr lang="en-US" sz="1600" b="0" i="0" u="none" strike="noStrike" dirty="0">
                          <a:solidFill>
                            <a:srgbClr val="000000"/>
                          </a:solidFill>
                          <a:latin typeface="Calibri"/>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794750">
                <a:tc>
                  <a:txBody>
                    <a:bodyPr/>
                    <a:lstStyle/>
                    <a:p>
                      <a:pPr algn="ctr" fontAlgn="b"/>
                      <a:r>
                        <a:rPr lang="en-US" sz="1600" b="0" i="1" u="none" strike="noStrike" dirty="0">
                          <a:solidFill>
                            <a:srgbClr val="000000"/>
                          </a:solidFill>
                          <a:latin typeface="Calibri"/>
                        </a:rPr>
                        <a:t>Household Income</a:t>
                      </a:r>
                    </a:p>
                  </a:txBody>
                  <a:tcPr marL="0" marR="0" marT="0" marB="0" anchor="b">
                    <a:lnL w="6350" cap="flat" cmpd="sng" algn="ctr">
                      <a:solidFill>
                        <a:srgbClr val="808080"/>
                      </a:solidFill>
                      <a:prstDash val="solid"/>
                      <a:round/>
                      <a:headEnd type="none" w="med" len="med"/>
                      <a:tailEnd type="none" w="med" len="med"/>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dirty="0">
                          <a:solidFill>
                            <a:srgbClr val="000000"/>
                          </a:solidFill>
                          <a:latin typeface="Calibri"/>
                        </a:rPr>
                        <a:t> </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dirty="0">
                          <a:solidFill>
                            <a:srgbClr val="000000"/>
                          </a:solidFill>
                          <a:latin typeface="Calibri"/>
                        </a:rPr>
                        <a:t>Anchorage</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 </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Kenai &amp; Mat-Su</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 </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Mid-Sized &amp; Roaded</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 </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dirty="0">
                          <a:solidFill>
                            <a:srgbClr val="000000"/>
                          </a:solidFill>
                          <a:latin typeface="Calibri"/>
                        </a:rPr>
                        <a:t>Remote Rural</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 </a:t>
                      </a:r>
                    </a:p>
                  </a:txBody>
                  <a:tcPr marL="0" marR="0" marT="0" marB="0" anchor="b">
                    <a:lnL>
                      <a:noFill/>
                    </a:lnL>
                    <a:lnR>
                      <a:noFill/>
                    </a:lnR>
                    <a:lnT>
                      <a:noFill/>
                    </a:lnT>
                    <a:lnB w="6350" cap="flat" cmpd="sng" algn="ctr">
                      <a:solidFill>
                        <a:srgbClr val="5A5A5A"/>
                      </a:solidFill>
                      <a:prstDash val="solid"/>
                      <a:round/>
                      <a:headEnd type="none" w="med" len="med"/>
                      <a:tailEnd type="none" w="med" len="med"/>
                    </a:lnB>
                  </a:tcPr>
                </a:tc>
                <a:tc>
                  <a:txBody>
                    <a:bodyPr/>
                    <a:lstStyle/>
                    <a:p>
                      <a:pPr algn="ctr" fontAlgn="b"/>
                      <a:r>
                        <a:rPr lang="en-US" sz="1600" b="0" i="1" u="none" strike="noStrike" dirty="0">
                          <a:solidFill>
                            <a:srgbClr val="000000"/>
                          </a:solidFill>
                          <a:latin typeface="Calibri"/>
                        </a:rPr>
                        <a:t>Total</a:t>
                      </a:r>
                    </a:p>
                  </a:txBody>
                  <a:tcPr marL="0" marR="0" marT="0" marB="0" anchor="b">
                    <a:lnL>
                      <a:noFill/>
                    </a:lnL>
                    <a:lnR w="6350" cap="flat" cmpd="sng" algn="ctr">
                      <a:solidFill>
                        <a:srgbClr val="808080"/>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tcPr>
                </a:tc>
              </a:tr>
              <a:tr h="305673">
                <a:tc>
                  <a:txBody>
                    <a:bodyPr/>
                    <a:lstStyle/>
                    <a:p>
                      <a:pPr algn="r" fontAlgn="b"/>
                      <a:r>
                        <a:rPr lang="en-US" sz="1600" b="0" i="0" u="none" strike="noStrike">
                          <a:solidFill>
                            <a:srgbClr val="000000"/>
                          </a:solidFill>
                          <a:latin typeface="Calibri"/>
                        </a:rPr>
                        <a:t>$28,715 and below</a:t>
                      </a:r>
                    </a:p>
                  </a:txBody>
                  <a:tcPr marL="0" marR="0" marT="0" marB="0" anchor="b">
                    <a:lnL w="6350" cap="flat" cmpd="sng" algn="ctr">
                      <a:solidFill>
                        <a:srgbClr val="808080"/>
                      </a:solidFill>
                      <a:prstDash val="solid"/>
                      <a:round/>
                      <a:headEnd type="none" w="med" len="med"/>
                      <a:tailEnd type="none" w="med" len="med"/>
                    </a:lnL>
                    <a:lnR>
                      <a:noFill/>
                    </a:lnR>
                    <a:lnT w="6350" cap="flat" cmpd="sng" algn="ctr">
                      <a:solidFill>
                        <a:srgbClr val="5A5A5A"/>
                      </a:solidFill>
                      <a:prstDash val="solid"/>
                      <a:round/>
                      <a:headEnd type="none" w="med" len="med"/>
                      <a:tailEnd type="none" w="med" len="med"/>
                    </a:lnT>
                    <a:lnB>
                      <a:noFill/>
                    </a:lnB>
                  </a:tcPr>
                </a:tc>
                <a:tc>
                  <a:txBody>
                    <a:bodyPr/>
                    <a:lstStyle/>
                    <a:p>
                      <a:pPr algn="r" fontAlgn="b"/>
                      <a:r>
                        <a:rPr lang="en-US" sz="1600" b="0" i="1" u="none" strike="noStrike">
                          <a:solidFill>
                            <a:srgbClr val="000000"/>
                          </a:solidFill>
                          <a:latin typeface="Calibri"/>
                        </a:rPr>
                        <a:t>avg.</a:t>
                      </a: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latin typeface="Calibri"/>
                        </a:rPr>
                        <a:t>16.2%</a:t>
                      </a: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Calibri"/>
                        </a:rPr>
                        <a:t>43.1%</a:t>
                      </a: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Calibri"/>
                        </a:rPr>
                        <a:t>29.9%</a:t>
                      </a: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Calibri"/>
                        </a:rPr>
                        <a:t>80.5%</a:t>
                      </a: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w="6350" cap="flat" cmpd="sng" algn="ctr">
                      <a:solidFill>
                        <a:srgbClr val="5A5A5A"/>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Calibri"/>
                        </a:rPr>
                        <a:t>37.6%</a:t>
                      </a:r>
                    </a:p>
                  </a:txBody>
                  <a:tcPr marL="0" marR="0" marT="0" marB="0" anchor="b">
                    <a:lnL>
                      <a:noFill/>
                    </a:lnL>
                    <a:lnR w="6350" cap="flat" cmpd="sng" algn="ctr">
                      <a:solidFill>
                        <a:srgbClr val="808080"/>
                      </a:solidFill>
                      <a:prstDash val="solid"/>
                      <a:round/>
                      <a:headEnd type="none" w="med" len="med"/>
                      <a:tailEnd type="none" w="med" len="med"/>
                    </a:lnR>
                    <a:lnT w="6350" cap="flat" cmpd="sng" algn="ctr">
                      <a:solidFill>
                        <a:srgbClr val="5A5A5A"/>
                      </a:solidFill>
                      <a:prstDash val="solid"/>
                      <a:round/>
                      <a:headEnd type="none" w="med" len="med"/>
                      <a:tailEnd type="none" w="med" len="med"/>
                    </a:lnT>
                    <a:lnB>
                      <a:noFill/>
                    </a:lnB>
                  </a:tcPr>
                </a:tc>
              </a:tr>
              <a:tr h="305673">
                <a:tc>
                  <a:txBody>
                    <a:bodyPr/>
                    <a:lstStyle/>
                    <a:p>
                      <a:pPr algn="r" fontAlgn="b"/>
                      <a:r>
                        <a:rPr lang="en-US" sz="1600" b="0" i="0" u="none" strike="noStrike">
                          <a:solidFill>
                            <a:srgbClr val="000000"/>
                          </a:solidFill>
                          <a:latin typeface="Calibri"/>
                        </a:rPr>
                        <a:t>$28,716-$52,021</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600" b="0" i="1" u="none" strike="noStrike">
                          <a:solidFill>
                            <a:srgbClr val="000000"/>
                          </a:solidFill>
                          <a:latin typeface="Calibri"/>
                        </a:rPr>
                        <a:t>avg.</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4.4%</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9.7%</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7.9%</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18.2%</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8.2%</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305673">
                <a:tc>
                  <a:txBody>
                    <a:bodyPr/>
                    <a:lstStyle/>
                    <a:p>
                      <a:pPr algn="r" fontAlgn="b"/>
                      <a:r>
                        <a:rPr lang="en-US" sz="1600" b="0" i="0" u="none" strike="noStrike">
                          <a:solidFill>
                            <a:srgbClr val="000000"/>
                          </a:solidFill>
                          <a:latin typeface="Calibri"/>
                        </a:rPr>
                        <a:t>$52,022-$78,601</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600" b="0" i="1" u="none" strike="noStrike">
                          <a:solidFill>
                            <a:srgbClr val="000000"/>
                          </a:solidFill>
                          <a:latin typeface="Calibri"/>
                        </a:rPr>
                        <a:t>avg.</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3.8%</a:t>
                      </a: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6.0%</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6.6%</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11.6%</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5.9%</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305673">
                <a:tc>
                  <a:txBody>
                    <a:bodyPr/>
                    <a:lstStyle/>
                    <a:p>
                      <a:pPr algn="r" fontAlgn="b"/>
                      <a:r>
                        <a:rPr lang="en-US" sz="1600" b="0" i="0" u="none" strike="noStrike">
                          <a:solidFill>
                            <a:srgbClr val="000000"/>
                          </a:solidFill>
                          <a:latin typeface="Calibri"/>
                        </a:rPr>
                        <a:t>$78,602-$119,777</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600" b="0" i="1" u="none" strike="noStrike">
                          <a:solidFill>
                            <a:srgbClr val="000000"/>
                          </a:solidFill>
                          <a:latin typeface="Calibri"/>
                        </a:rPr>
                        <a:t>avg.</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4.1%</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5.7%</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8.1%</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4.5%</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305673">
                <a:tc>
                  <a:txBody>
                    <a:bodyPr/>
                    <a:lstStyle/>
                    <a:p>
                      <a:pPr algn="r" fontAlgn="b"/>
                      <a:r>
                        <a:rPr lang="en-US" sz="1600" b="0" i="0" u="none" strike="noStrike">
                          <a:solidFill>
                            <a:srgbClr val="000000"/>
                          </a:solidFill>
                          <a:latin typeface="Calibri"/>
                        </a:rPr>
                        <a:t>over $119,777</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600" b="0" i="1" u="none" strike="noStrike">
                          <a:solidFill>
                            <a:srgbClr val="000000"/>
                          </a:solidFill>
                          <a:latin typeface="Calibri"/>
                        </a:rPr>
                        <a:t>avg.</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2.1%</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2.7%</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3.9%</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5.7%</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3.0%</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305673">
                <a:tc>
                  <a:txBody>
                    <a:bodyPr/>
                    <a:lstStyle/>
                    <a:p>
                      <a:pPr algn="r" fontAlgn="b"/>
                      <a:r>
                        <a:rPr lang="en-US" sz="1600" b="0" i="1" u="none" strike="noStrike">
                          <a:solidFill>
                            <a:srgbClr val="000000"/>
                          </a:solidFill>
                          <a:latin typeface="Calibri"/>
                        </a:rPr>
                        <a:t>Total</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l" fontAlgn="b"/>
                      <a:endParaRPr lang="en-US" sz="1600" b="0" i="1"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1" u="none" strike="noStrike">
                          <a:solidFill>
                            <a:srgbClr val="000000"/>
                          </a:solidFill>
                          <a:latin typeface="Calibri"/>
                        </a:rPr>
                        <a:t>5.4%</a:t>
                      </a:r>
                    </a:p>
                  </a:txBody>
                  <a:tcPr marL="0" marR="0" marT="0" marB="0" anchor="b">
                    <a:lnL>
                      <a:noFill/>
                    </a:lnL>
                    <a:lnR>
                      <a:noFill/>
                    </a:lnR>
                    <a:lnT>
                      <a:noFill/>
                    </a:lnT>
                    <a:lnB>
                      <a:noFill/>
                    </a:lnB>
                  </a:tcPr>
                </a:tc>
                <a:tc>
                  <a:txBody>
                    <a:bodyPr/>
                    <a:lstStyle/>
                    <a:p>
                      <a:pPr algn="l" fontAlgn="b"/>
                      <a:endParaRPr lang="en-US" sz="1600" b="0" i="1"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1" u="none" strike="noStrike" dirty="0">
                          <a:solidFill>
                            <a:srgbClr val="000000"/>
                          </a:solidFill>
                          <a:latin typeface="Calibri"/>
                        </a:rPr>
                        <a:t>14.2%</a:t>
                      </a:r>
                    </a:p>
                  </a:txBody>
                  <a:tcPr marL="0" marR="0" marT="0" marB="0" anchor="b">
                    <a:lnL>
                      <a:noFill/>
                    </a:lnL>
                    <a:lnR>
                      <a:noFill/>
                    </a:lnR>
                    <a:lnT>
                      <a:noFill/>
                    </a:lnT>
                    <a:lnB>
                      <a:noFill/>
                    </a:lnB>
                  </a:tcPr>
                </a:tc>
                <a:tc>
                  <a:txBody>
                    <a:bodyPr/>
                    <a:lstStyle/>
                    <a:p>
                      <a:pPr algn="l" fontAlgn="b"/>
                      <a:endParaRPr lang="en-US" sz="1600" b="0" i="1"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1" u="none" strike="noStrike">
                          <a:solidFill>
                            <a:srgbClr val="000000"/>
                          </a:solidFill>
                          <a:latin typeface="Calibri"/>
                        </a:rPr>
                        <a:t>10.6%</a:t>
                      </a:r>
                    </a:p>
                  </a:txBody>
                  <a:tcPr marL="0" marR="0" marT="0" marB="0" anchor="b">
                    <a:lnL>
                      <a:noFill/>
                    </a:lnL>
                    <a:lnR>
                      <a:noFill/>
                    </a:lnR>
                    <a:lnT>
                      <a:noFill/>
                    </a:lnT>
                    <a:lnB>
                      <a:noFill/>
                    </a:lnB>
                  </a:tcPr>
                </a:tc>
                <a:tc>
                  <a:txBody>
                    <a:bodyPr/>
                    <a:lstStyle/>
                    <a:p>
                      <a:pPr algn="l" fontAlgn="b"/>
                      <a:endParaRPr lang="en-US" sz="1600" b="0" i="1"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1" u="none" strike="noStrike">
                          <a:solidFill>
                            <a:srgbClr val="000000"/>
                          </a:solidFill>
                          <a:latin typeface="Calibri"/>
                        </a:rPr>
                        <a:t>31.6%</a:t>
                      </a:r>
                    </a:p>
                  </a:txBody>
                  <a:tcPr marL="0" marR="0" marT="0" marB="0" anchor="b">
                    <a:lnL>
                      <a:noFill/>
                    </a:lnL>
                    <a:lnR>
                      <a:noFill/>
                    </a:lnR>
                    <a:lnT>
                      <a:noFill/>
                    </a:lnT>
                    <a:lnB>
                      <a:noFill/>
                    </a:lnB>
                  </a:tcPr>
                </a:tc>
                <a:tc>
                  <a:txBody>
                    <a:bodyPr/>
                    <a:lstStyle/>
                    <a:p>
                      <a:pPr algn="l" fontAlgn="b"/>
                      <a:endParaRPr lang="en-US" sz="1600" b="0" i="1"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600" b="0" i="1" u="none" strike="noStrike">
                          <a:solidFill>
                            <a:srgbClr val="000000"/>
                          </a:solidFill>
                          <a:latin typeface="Calibri"/>
                        </a:rPr>
                        <a:t>11.9%</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268993">
                <a:tc>
                  <a:txBody>
                    <a:bodyPr/>
                    <a:lstStyle/>
                    <a:p>
                      <a:pPr algn="l" fontAlgn="b"/>
                      <a:r>
                        <a:rPr lang="en-US" sz="1600" b="0" i="0" u="none" strike="noStrike">
                          <a:solidFill>
                            <a:srgbClr val="000000"/>
                          </a:solidFill>
                          <a:latin typeface="Calibri"/>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r>
              <a:tr h="305673">
                <a:tc gridSpan="11">
                  <a:txBody>
                    <a:bodyPr/>
                    <a:lstStyle/>
                    <a:p>
                      <a:pPr algn="r" fontAlgn="b"/>
                      <a:r>
                        <a:rPr lang="en-US" sz="1600" b="0" i="1" u="none" strike="noStrike" dirty="0">
                          <a:solidFill>
                            <a:srgbClr val="000000"/>
                          </a:solidFill>
                          <a:latin typeface="Calibri"/>
                        </a:rPr>
                        <a:t>Source: Institute of Social &amp; Economic Research (ISER)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673">
                <a:tc gridSpan="11">
                  <a:txBody>
                    <a:bodyPr/>
                    <a:lstStyle/>
                    <a:p>
                      <a:pPr algn="r" fontAlgn="b"/>
                      <a:r>
                        <a:rPr lang="en-US" sz="1600" b="0" i="1" u="none" strike="noStrike" dirty="0">
                          <a:solidFill>
                            <a:srgbClr val="000000"/>
                          </a:solidFill>
                          <a:latin typeface="Calibri"/>
                        </a:rPr>
                        <a:t>                University of Alaska, Anchorage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Placeholder 4" descr="IMG_0281.JPG"/>
          <p:cNvPicPr>
            <a:picLocks noGrp="1" noChangeAspect="1"/>
          </p:cNvPicPr>
          <p:nvPr>
            <p:ph type="pic" idx="1"/>
          </p:nvPr>
        </p:nvPicPr>
        <p:blipFill>
          <a:blip r:embed="rId2"/>
          <a:srcRect/>
          <a:stretch>
            <a:fillRect/>
          </a:stretch>
        </p:blipFill>
        <p:spPr/>
      </p:pic>
      <p:sp>
        <p:nvSpPr>
          <p:cNvPr id="22530" name="Text Placeholder 3"/>
          <p:cNvSpPr>
            <a:spLocks noGrp="1"/>
          </p:cNvSpPr>
          <p:nvPr>
            <p:ph type="body" sz="half" idx="2"/>
          </p:nvPr>
        </p:nvSpPr>
        <p:spPr>
          <a:xfrm>
            <a:off x="1792288" y="4800600"/>
            <a:ext cx="5486400" cy="1143000"/>
          </a:xfrm>
        </p:spPr>
        <p:txBody>
          <a:bodyPr/>
          <a:lstStyle/>
          <a:p>
            <a:pPr lvl="1"/>
            <a:r>
              <a:rPr lang="en-US" sz="2000" smtClean="0"/>
              <a:t>Our population is young: 44% of the Alaska Natives in the State of Alaska are 19 years of age and younger; </a:t>
            </a:r>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2644</Words>
  <Application>Microsoft Office PowerPoint</Application>
  <PresentationFormat>On-screen Show (4:3)</PresentationFormat>
  <Paragraphs>353</Paragraphs>
  <Slides>32</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32</vt:i4>
      </vt:variant>
    </vt:vector>
  </HeadingPairs>
  <TitlesOfParts>
    <vt:vector size="36" baseType="lpstr">
      <vt:lpstr>Calibri</vt:lpstr>
      <vt:lpstr>Arial</vt:lpstr>
      <vt:lpstr>Times New Roman</vt:lpstr>
      <vt:lpstr>Office Theme</vt:lpstr>
      <vt:lpstr>Alaska Region Presentation to the  Tribal Budget Advisory Committee</vt:lpstr>
      <vt:lpstr>Slide 2</vt:lpstr>
      <vt:lpstr> </vt:lpstr>
      <vt:lpstr>  Under the Alaska Native Claims Settlement Act, Alaska was divided up into twelve regions. ANCSA settled aboriginal title in the State of Alaska. ANCSA did not terminate the tribal governments in the State, many of which reorganized under the IRA back in the 1930’s -1950’s. ANCSA did  abolish the reservations in the State of Alaska, except for Metlakatla.  </vt:lpstr>
      <vt:lpstr>Most Alaska Natives continue to rely on subsistence caught foods for much of their nutrition.  Our cultures are based on hunting, fishing and gathering off the land – which is still practiced extensively in rural Alaska. </vt:lpstr>
      <vt:lpstr>Slide 6</vt:lpstr>
      <vt:lpstr>Common Indicators:</vt:lpstr>
      <vt:lpstr>Slide 8</vt:lpstr>
      <vt:lpstr>Slide 9</vt:lpstr>
      <vt:lpstr>Slide 10</vt:lpstr>
      <vt:lpstr>Education Attainment</vt:lpstr>
      <vt:lpstr>Public Safety</vt:lpstr>
      <vt:lpstr>       </vt:lpstr>
      <vt:lpstr>Health Systems   </vt:lpstr>
      <vt:lpstr>Natural Resources - Tribes and Tribal Consortiums are very committed to insuring our continued ability to live off the land.  Here you see Kawerak staff installing a fishery weir, so that we are able to count returning salmon and collect samples. Alaska tribes/tribal consortium receive very limited funding for Natural Resources Management. Ie., Kawerak received a total of $218,987 in natural resources funds on behalf of the 18 tribes in our tribal consortium, out of the $147 million appropriated in FY 08. </vt:lpstr>
      <vt:lpstr>Natural Resources Management </vt:lpstr>
      <vt:lpstr>Slide 17</vt:lpstr>
      <vt:lpstr>Marine Mammal Protection Act</vt:lpstr>
      <vt:lpstr>Pulling up an “oogruk” or bearded seal on the sea ice to butcher – these generally range from 300-600 pounds. </vt:lpstr>
      <vt:lpstr>“Meat ball” – used to bring meat home and to keep it clean – folks on St. Lawrence Island age the meat balls in permafrost pits. </vt:lpstr>
      <vt:lpstr>Because Alaska is so large  and a relatively young state, there is a great need for infrastructure development, particularly in the remote, predominantly Native communities in the State. There are no roads to most of rural Alaska, so all food, consumer goods, building materials, comes in either by air freight or by barge during the summer months.  </vt:lpstr>
      <vt:lpstr>Infrastructure needs, continued</vt:lpstr>
      <vt:lpstr>Alaska Tribes and Tribal Consortiums are increasingly able to access IRR’s funding. Funds are used to address the transportation infrastructure needs in our villages. </vt:lpstr>
      <vt:lpstr>Slide 24</vt:lpstr>
      <vt:lpstr>Housing </vt:lpstr>
      <vt:lpstr>Typical village housing in Brevig. </vt:lpstr>
      <vt:lpstr>Land Status </vt:lpstr>
      <vt:lpstr>Tribal Budget Priorities as approved/proposed  by the TBAC </vt:lpstr>
      <vt:lpstr>Enacted BIA Budget Adjustments (up/down) over time</vt:lpstr>
      <vt:lpstr>ARRA $’s </vt:lpstr>
      <vt:lpstr>Budgetary Impacts on Contractors</vt:lpstr>
      <vt:lpstr>Recommendations </vt:lpstr>
    </vt:vector>
  </TitlesOfParts>
  <Company>MPC Computers,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Region Presentation to the  Tribal Budget Advisory Committee</dc:title>
  <dc:creator>Loretta Bullard</dc:creator>
  <cp:lastModifiedBy>MaryJane.Miller</cp:lastModifiedBy>
  <cp:revision>164</cp:revision>
  <dcterms:created xsi:type="dcterms:W3CDTF">2009-05-04T23:04:32Z</dcterms:created>
  <dcterms:modified xsi:type="dcterms:W3CDTF">2009-05-11T11:40:28Z</dcterms:modified>
</cp:coreProperties>
</file>