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14" r:id="rId2"/>
  </p:sldMasterIdLst>
  <p:notesMasterIdLst>
    <p:notesMasterId r:id="rId40"/>
  </p:notesMasterIdLst>
  <p:handoutMasterIdLst>
    <p:handoutMasterId r:id="rId41"/>
  </p:handoutMasterIdLst>
  <p:sldIdLst>
    <p:sldId id="259" r:id="rId3"/>
    <p:sldId id="304" r:id="rId4"/>
    <p:sldId id="277" r:id="rId5"/>
    <p:sldId id="316" r:id="rId6"/>
    <p:sldId id="284" r:id="rId7"/>
    <p:sldId id="306" r:id="rId8"/>
    <p:sldId id="271" r:id="rId9"/>
    <p:sldId id="305" r:id="rId10"/>
    <p:sldId id="322" r:id="rId11"/>
    <p:sldId id="275" r:id="rId12"/>
    <p:sldId id="307" r:id="rId13"/>
    <p:sldId id="273" r:id="rId14"/>
    <p:sldId id="309" r:id="rId15"/>
    <p:sldId id="319" r:id="rId16"/>
    <p:sldId id="320" r:id="rId17"/>
    <p:sldId id="313" r:id="rId18"/>
    <p:sldId id="274" r:id="rId19"/>
    <p:sldId id="324" r:id="rId20"/>
    <p:sldId id="270" r:id="rId21"/>
    <p:sldId id="323" r:id="rId22"/>
    <p:sldId id="326" r:id="rId23"/>
    <p:sldId id="327" r:id="rId24"/>
    <p:sldId id="256" r:id="rId25"/>
    <p:sldId id="257" r:id="rId26"/>
    <p:sldId id="412" r:id="rId27"/>
    <p:sldId id="260" r:id="rId28"/>
    <p:sldId id="409" r:id="rId29"/>
    <p:sldId id="413" r:id="rId30"/>
    <p:sldId id="258" r:id="rId31"/>
    <p:sldId id="407" r:id="rId32"/>
    <p:sldId id="414" r:id="rId33"/>
    <p:sldId id="415" r:id="rId34"/>
    <p:sldId id="416" r:id="rId35"/>
    <p:sldId id="397" r:id="rId36"/>
    <p:sldId id="406" r:id="rId37"/>
    <p:sldId id="417" r:id="rId38"/>
    <p:sldId id="418" r:id="rId39"/>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ppel, Elizabeth K" initials="AK" lastIdx="4" clrIdx="0">
    <p:extLst>
      <p:ext uri="{19B8F6BF-5375-455C-9EA6-DF929625EA0E}">
        <p15:presenceInfo xmlns:p15="http://schemas.microsoft.com/office/powerpoint/2012/main" userId="S::elizabeth.appel@indianaffairs.gov::d982f8d8-eb78-46bc-b1ae-9cb3a26615b1" providerId="AD"/>
      </p:ext>
    </p:extLst>
  </p:cmAuthor>
  <p:cmAuthor id="2" name="West, James R" initials="WR" lastIdx="3" clrIdx="1">
    <p:extLst>
      <p:ext uri="{19B8F6BF-5375-455C-9EA6-DF929625EA0E}">
        <p15:presenceInfo xmlns:p15="http://schemas.microsoft.com/office/powerpoint/2012/main" userId="S::jamesr.west@indianaffairs.gov::32270ba1-5ea3-4ada-bc52-e458bff8bd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86380" autoAdjust="0"/>
  </p:normalViewPr>
  <p:slideViewPr>
    <p:cSldViewPr snapToGrid="0">
      <p:cViewPr varScale="1">
        <p:scale>
          <a:sx n="98" d="100"/>
          <a:sy n="98" d="100"/>
        </p:scale>
        <p:origin x="948" y="72"/>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outlineViewPr>
    <p:cViewPr>
      <p:scale>
        <a:sx n="33" d="100"/>
        <a:sy n="33" d="100"/>
      </p:scale>
      <p:origin x="0" y="-21162"/>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4A8D02-4E65-4CCD-8312-4AB164C6C77D}" type="datetimeFigureOut">
              <a:rPr lang="en-US"/>
              <a:t>8/24/2021</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19DBA-4540-49B3-8FA9-6259387ECF9E}" type="slidenum">
              <a:rPr/>
              <a:t>‹#›</a:t>
            </a:fld>
            <a:endParaRPr dirty="0"/>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755D9-D361-47B8-9652-3B4EA9776CE5}" type="datetimeFigureOut">
              <a:rPr lang="en-US"/>
              <a:t>8/24/2021</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36274-F2B9-4C45-BBB4-0EDF4CD651A7}" type="slidenum">
              <a:rPr/>
              <a:t>‹#›</a:t>
            </a:fld>
            <a:endParaRPr dirty="0"/>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a:t>
            </a:fld>
            <a:endParaRPr lang="en-US" dirty="0"/>
          </a:p>
        </p:txBody>
      </p:sp>
    </p:spTree>
    <p:extLst>
      <p:ext uri="{BB962C8B-B14F-4D97-AF65-F5344CB8AC3E}">
        <p14:creationId xmlns:p14="http://schemas.microsoft.com/office/powerpoint/2010/main" val="509441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2</a:t>
            </a:fld>
            <a:endParaRPr lang="en-US" dirty="0"/>
          </a:p>
        </p:txBody>
      </p:sp>
    </p:spTree>
    <p:extLst>
      <p:ext uri="{BB962C8B-B14F-4D97-AF65-F5344CB8AC3E}">
        <p14:creationId xmlns:p14="http://schemas.microsoft.com/office/powerpoint/2010/main" val="2233402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6</a:t>
            </a:fld>
            <a:endParaRPr lang="en-US" dirty="0"/>
          </a:p>
        </p:txBody>
      </p:sp>
    </p:spTree>
    <p:extLst>
      <p:ext uri="{BB962C8B-B14F-4D97-AF65-F5344CB8AC3E}">
        <p14:creationId xmlns:p14="http://schemas.microsoft.com/office/powerpoint/2010/main" val="1872232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11</a:t>
            </a:fld>
            <a:endParaRPr lang="en-US" dirty="0"/>
          </a:p>
        </p:txBody>
      </p:sp>
    </p:spTree>
    <p:extLst>
      <p:ext uri="{BB962C8B-B14F-4D97-AF65-F5344CB8AC3E}">
        <p14:creationId xmlns:p14="http://schemas.microsoft.com/office/powerpoint/2010/main" val="2596187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13</a:t>
            </a:fld>
            <a:endParaRPr lang="en-US" dirty="0"/>
          </a:p>
        </p:txBody>
      </p:sp>
    </p:spTree>
    <p:extLst>
      <p:ext uri="{BB962C8B-B14F-4D97-AF65-F5344CB8AC3E}">
        <p14:creationId xmlns:p14="http://schemas.microsoft.com/office/powerpoint/2010/main" val="1564149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16</a:t>
            </a:fld>
            <a:endParaRPr lang="en-US" dirty="0"/>
          </a:p>
        </p:txBody>
      </p:sp>
    </p:spTree>
    <p:extLst>
      <p:ext uri="{BB962C8B-B14F-4D97-AF65-F5344CB8AC3E}">
        <p14:creationId xmlns:p14="http://schemas.microsoft.com/office/powerpoint/2010/main" val="211144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17</a:t>
            </a:fld>
            <a:endParaRPr lang="en-US" dirty="0"/>
          </a:p>
        </p:txBody>
      </p:sp>
    </p:spTree>
    <p:extLst>
      <p:ext uri="{BB962C8B-B14F-4D97-AF65-F5344CB8AC3E}">
        <p14:creationId xmlns:p14="http://schemas.microsoft.com/office/powerpoint/2010/main" val="3273426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19</a:t>
            </a:fld>
            <a:endParaRPr lang="en-US" dirty="0"/>
          </a:p>
        </p:txBody>
      </p:sp>
    </p:spTree>
    <p:extLst>
      <p:ext uri="{BB962C8B-B14F-4D97-AF65-F5344CB8AC3E}">
        <p14:creationId xmlns:p14="http://schemas.microsoft.com/office/powerpoint/2010/main" val="727150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20</a:t>
            </a:fld>
            <a:endParaRPr lang="en-US" dirty="0"/>
          </a:p>
        </p:txBody>
      </p:sp>
    </p:spTree>
    <p:extLst>
      <p:ext uri="{BB962C8B-B14F-4D97-AF65-F5344CB8AC3E}">
        <p14:creationId xmlns:p14="http://schemas.microsoft.com/office/powerpoint/2010/main" val="142204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2306-8A7B-45EE-A803-A5EF3F3D6070}"/>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6CA3CD72-3F47-4BE8-99C6-26FDF06D763E}"/>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F9DD7F-D220-4E46-AF1C-D1D0240181C3}"/>
              </a:ext>
            </a:extLst>
          </p:cNvPr>
          <p:cNvSpPr>
            <a:spLocks noGrp="1"/>
          </p:cNvSpPr>
          <p:nvPr>
            <p:ph type="dt" sz="half" idx="10"/>
          </p:nvPr>
        </p:nvSpPr>
        <p:spPr/>
        <p:txBody>
          <a:bodyPr/>
          <a:lstStyle/>
          <a:p>
            <a:fld id="{83829175-527E-46A3-863C-1BB1F163B849}" type="datetimeFigureOut">
              <a:rPr lang="en-US" smtClean="0"/>
              <a:t>8/24/2021</a:t>
            </a:fld>
            <a:endParaRPr lang="en-US" dirty="0"/>
          </a:p>
        </p:txBody>
      </p:sp>
      <p:sp>
        <p:nvSpPr>
          <p:cNvPr id="5" name="Footer Placeholder 4">
            <a:extLst>
              <a:ext uri="{FF2B5EF4-FFF2-40B4-BE49-F238E27FC236}">
                <a16:creationId xmlns:a16="http://schemas.microsoft.com/office/drawing/2014/main" id="{EB07B40E-1F9A-4CBE-928B-6462D5014E6C}"/>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24C1CAB0-A66F-4A98-9D72-95E34A0A861E}"/>
              </a:ext>
            </a:extLst>
          </p:cNvPr>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266323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F46F8-CBEA-48EA-B937-3D1D84D39B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2C5D79-DDCC-445B-A7AB-B10AF86C94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D0021-C9F5-4336-BAEB-3AD78B4CC003}"/>
              </a:ext>
            </a:extLst>
          </p:cNvPr>
          <p:cNvSpPr>
            <a:spLocks noGrp="1"/>
          </p:cNvSpPr>
          <p:nvPr>
            <p:ph type="dt" sz="half" idx="10"/>
          </p:nvPr>
        </p:nvSpPr>
        <p:spPr/>
        <p:txBody>
          <a:bodyPr/>
          <a:lstStyle/>
          <a:p>
            <a:fld id="{83829175-527E-46A3-863C-1BB1F163B849}" type="datetimeFigureOut">
              <a:rPr lang="en-US" smtClean="0"/>
              <a:t>8/24/2021</a:t>
            </a:fld>
            <a:endParaRPr lang="en-US" dirty="0"/>
          </a:p>
        </p:txBody>
      </p:sp>
      <p:sp>
        <p:nvSpPr>
          <p:cNvPr id="5" name="Footer Placeholder 4">
            <a:extLst>
              <a:ext uri="{FF2B5EF4-FFF2-40B4-BE49-F238E27FC236}">
                <a16:creationId xmlns:a16="http://schemas.microsoft.com/office/drawing/2014/main" id="{DFA8B4E7-3C8A-4274-AC95-0467CA015BD1}"/>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D557670A-6F72-43BB-9CD4-FCA517B8EAC3}"/>
              </a:ext>
            </a:extLst>
          </p:cNvPr>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414524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51C7C-3426-45C1-A8C7-70DAF4A62DD4}"/>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A2D4C2-D3BB-4407-8781-F8AA02A44417}"/>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CCB8E-A206-45CE-82BE-D8E88A3C45EB}"/>
              </a:ext>
            </a:extLst>
          </p:cNvPr>
          <p:cNvSpPr>
            <a:spLocks noGrp="1"/>
          </p:cNvSpPr>
          <p:nvPr>
            <p:ph type="dt" sz="half" idx="10"/>
          </p:nvPr>
        </p:nvSpPr>
        <p:spPr/>
        <p:txBody>
          <a:bodyPr/>
          <a:lstStyle/>
          <a:p>
            <a:fld id="{83829175-527E-46A3-863C-1BB1F163B849}" type="datetimeFigureOut">
              <a:rPr lang="en-US" smtClean="0"/>
              <a:t>8/24/2021</a:t>
            </a:fld>
            <a:endParaRPr lang="en-US" dirty="0"/>
          </a:p>
        </p:txBody>
      </p:sp>
      <p:sp>
        <p:nvSpPr>
          <p:cNvPr id="5" name="Footer Placeholder 4">
            <a:extLst>
              <a:ext uri="{FF2B5EF4-FFF2-40B4-BE49-F238E27FC236}">
                <a16:creationId xmlns:a16="http://schemas.microsoft.com/office/drawing/2014/main" id="{00099998-A401-41CF-909C-17BA4FCBA6E7}"/>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2826F2A1-328E-499E-AD34-1A3C94F8A18F}"/>
              </a:ext>
            </a:extLst>
          </p:cNvPr>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17386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E9749-6625-44CE-8867-BEAD8D23D74A}"/>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9B9F11A2-1F26-4A33-B11E-6976321A332A}"/>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931727-A8EE-4706-887C-7CFAA8D91D7E}"/>
              </a:ext>
            </a:extLst>
          </p:cNvPr>
          <p:cNvSpPr>
            <a:spLocks noGrp="1"/>
          </p:cNvSpPr>
          <p:nvPr>
            <p:ph type="dt" sz="half" idx="10"/>
          </p:nvPr>
        </p:nvSpPr>
        <p:spPr/>
        <p:txBody>
          <a:bodyPr/>
          <a:lstStyle/>
          <a:p>
            <a:fld id="{60ACB6A7-4520-4745-B7A6-D2BFFF03E878}" type="datetimeFigureOut">
              <a:rPr lang="en-US" smtClean="0"/>
              <a:t>8/24/2021</a:t>
            </a:fld>
            <a:endParaRPr lang="en-US"/>
          </a:p>
        </p:txBody>
      </p:sp>
      <p:sp>
        <p:nvSpPr>
          <p:cNvPr id="5" name="Footer Placeholder 4">
            <a:extLst>
              <a:ext uri="{FF2B5EF4-FFF2-40B4-BE49-F238E27FC236}">
                <a16:creationId xmlns:a16="http://schemas.microsoft.com/office/drawing/2014/main" id="{D6883C13-FFB5-4D99-9B2B-9609B6B36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8D762E-87C9-4A0C-9D0F-042CE66E7B67}"/>
              </a:ext>
            </a:extLst>
          </p:cNvPr>
          <p:cNvSpPr>
            <a:spLocks noGrp="1"/>
          </p:cNvSpPr>
          <p:nvPr>
            <p:ph type="sldNum" sz="quarter" idx="12"/>
          </p:nvPr>
        </p:nvSpPr>
        <p:spPr/>
        <p:txBody>
          <a:bodyPr/>
          <a:lstStyle/>
          <a:p>
            <a:fld id="{6865C215-8215-4B99-8C35-2DEB56816401}" type="slidenum">
              <a:rPr lang="en-US" smtClean="0"/>
              <a:t>‹#›</a:t>
            </a:fld>
            <a:endParaRPr lang="en-US"/>
          </a:p>
        </p:txBody>
      </p:sp>
    </p:spTree>
    <p:extLst>
      <p:ext uri="{BB962C8B-B14F-4D97-AF65-F5344CB8AC3E}">
        <p14:creationId xmlns:p14="http://schemas.microsoft.com/office/powerpoint/2010/main" val="3887938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FD4B9-E855-421F-8ED5-7CAA4AF0D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4A94A1-1FE6-4E82-A69C-5E6B261045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C5DC6-77A3-4E9D-9C01-C30C8F92CAE5}"/>
              </a:ext>
            </a:extLst>
          </p:cNvPr>
          <p:cNvSpPr>
            <a:spLocks noGrp="1"/>
          </p:cNvSpPr>
          <p:nvPr>
            <p:ph type="dt" sz="half" idx="10"/>
          </p:nvPr>
        </p:nvSpPr>
        <p:spPr/>
        <p:txBody>
          <a:bodyPr/>
          <a:lstStyle/>
          <a:p>
            <a:fld id="{60ACB6A7-4520-4745-B7A6-D2BFFF03E878}" type="datetimeFigureOut">
              <a:rPr lang="en-US" smtClean="0"/>
              <a:t>8/24/2021</a:t>
            </a:fld>
            <a:endParaRPr lang="en-US"/>
          </a:p>
        </p:txBody>
      </p:sp>
      <p:sp>
        <p:nvSpPr>
          <p:cNvPr id="5" name="Footer Placeholder 4">
            <a:extLst>
              <a:ext uri="{FF2B5EF4-FFF2-40B4-BE49-F238E27FC236}">
                <a16:creationId xmlns:a16="http://schemas.microsoft.com/office/drawing/2014/main" id="{E0C4DB6D-9278-4360-B4EA-AD0807802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EE12E-18CB-41F0-9D35-148E4BA9AA90}"/>
              </a:ext>
            </a:extLst>
          </p:cNvPr>
          <p:cNvSpPr>
            <a:spLocks noGrp="1"/>
          </p:cNvSpPr>
          <p:nvPr>
            <p:ph type="sldNum" sz="quarter" idx="12"/>
          </p:nvPr>
        </p:nvSpPr>
        <p:spPr/>
        <p:txBody>
          <a:bodyPr/>
          <a:lstStyle/>
          <a:p>
            <a:fld id="{6865C215-8215-4B99-8C35-2DEB56816401}" type="slidenum">
              <a:rPr lang="en-US" smtClean="0"/>
              <a:t>‹#›</a:t>
            </a:fld>
            <a:endParaRPr lang="en-US"/>
          </a:p>
        </p:txBody>
      </p:sp>
    </p:spTree>
    <p:extLst>
      <p:ext uri="{BB962C8B-B14F-4D97-AF65-F5344CB8AC3E}">
        <p14:creationId xmlns:p14="http://schemas.microsoft.com/office/powerpoint/2010/main" val="3768880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E1238-97F7-4B6A-A6C2-D0A4FA080101}"/>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28E0CDBE-DAA4-47A6-A842-21801426F2C6}"/>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CDA267-783A-45A6-93F7-91F282601273}"/>
              </a:ext>
            </a:extLst>
          </p:cNvPr>
          <p:cNvSpPr>
            <a:spLocks noGrp="1"/>
          </p:cNvSpPr>
          <p:nvPr>
            <p:ph type="dt" sz="half" idx="10"/>
          </p:nvPr>
        </p:nvSpPr>
        <p:spPr/>
        <p:txBody>
          <a:bodyPr/>
          <a:lstStyle/>
          <a:p>
            <a:fld id="{60ACB6A7-4520-4745-B7A6-D2BFFF03E878}" type="datetimeFigureOut">
              <a:rPr lang="en-US" smtClean="0"/>
              <a:t>8/24/2021</a:t>
            </a:fld>
            <a:endParaRPr lang="en-US"/>
          </a:p>
        </p:txBody>
      </p:sp>
      <p:sp>
        <p:nvSpPr>
          <p:cNvPr id="5" name="Footer Placeholder 4">
            <a:extLst>
              <a:ext uri="{FF2B5EF4-FFF2-40B4-BE49-F238E27FC236}">
                <a16:creationId xmlns:a16="http://schemas.microsoft.com/office/drawing/2014/main" id="{CC10C382-2B13-4AA6-88A7-A8B327960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E4ECD-23E7-4267-B909-968ED558BA92}"/>
              </a:ext>
            </a:extLst>
          </p:cNvPr>
          <p:cNvSpPr>
            <a:spLocks noGrp="1"/>
          </p:cNvSpPr>
          <p:nvPr>
            <p:ph type="sldNum" sz="quarter" idx="12"/>
          </p:nvPr>
        </p:nvSpPr>
        <p:spPr/>
        <p:txBody>
          <a:bodyPr/>
          <a:lstStyle/>
          <a:p>
            <a:fld id="{6865C215-8215-4B99-8C35-2DEB56816401}" type="slidenum">
              <a:rPr lang="en-US" smtClean="0"/>
              <a:t>‹#›</a:t>
            </a:fld>
            <a:endParaRPr lang="en-US"/>
          </a:p>
        </p:txBody>
      </p:sp>
    </p:spTree>
    <p:extLst>
      <p:ext uri="{BB962C8B-B14F-4D97-AF65-F5344CB8AC3E}">
        <p14:creationId xmlns:p14="http://schemas.microsoft.com/office/powerpoint/2010/main" val="2064885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B8AEA-E1EB-4557-9920-95805D0514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1AE28-0FF8-4D07-AA10-362B42FDBF83}"/>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F3B00F-EC28-4A13-8099-F04DE2A8024B}"/>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B00E64-AF28-4D52-B1F9-CC5CF7BAB9F5}"/>
              </a:ext>
            </a:extLst>
          </p:cNvPr>
          <p:cNvSpPr>
            <a:spLocks noGrp="1"/>
          </p:cNvSpPr>
          <p:nvPr>
            <p:ph type="dt" sz="half" idx="10"/>
          </p:nvPr>
        </p:nvSpPr>
        <p:spPr/>
        <p:txBody>
          <a:bodyPr/>
          <a:lstStyle/>
          <a:p>
            <a:fld id="{60ACB6A7-4520-4745-B7A6-D2BFFF03E878}" type="datetimeFigureOut">
              <a:rPr lang="en-US" smtClean="0"/>
              <a:t>8/24/2021</a:t>
            </a:fld>
            <a:endParaRPr lang="en-US"/>
          </a:p>
        </p:txBody>
      </p:sp>
      <p:sp>
        <p:nvSpPr>
          <p:cNvPr id="6" name="Footer Placeholder 5">
            <a:extLst>
              <a:ext uri="{FF2B5EF4-FFF2-40B4-BE49-F238E27FC236}">
                <a16:creationId xmlns:a16="http://schemas.microsoft.com/office/drawing/2014/main" id="{1F9C1842-E2DD-40E5-894C-CA4F9E805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9BB87-8A13-44D1-A8D1-4E32ADEC48C6}"/>
              </a:ext>
            </a:extLst>
          </p:cNvPr>
          <p:cNvSpPr>
            <a:spLocks noGrp="1"/>
          </p:cNvSpPr>
          <p:nvPr>
            <p:ph type="sldNum" sz="quarter" idx="12"/>
          </p:nvPr>
        </p:nvSpPr>
        <p:spPr/>
        <p:txBody>
          <a:bodyPr/>
          <a:lstStyle/>
          <a:p>
            <a:fld id="{6865C215-8215-4B99-8C35-2DEB56816401}" type="slidenum">
              <a:rPr lang="en-US" smtClean="0"/>
              <a:t>‹#›</a:t>
            </a:fld>
            <a:endParaRPr lang="en-US"/>
          </a:p>
        </p:txBody>
      </p:sp>
    </p:spTree>
    <p:extLst>
      <p:ext uri="{BB962C8B-B14F-4D97-AF65-F5344CB8AC3E}">
        <p14:creationId xmlns:p14="http://schemas.microsoft.com/office/powerpoint/2010/main" val="1287646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0DAA-FDC7-4245-A833-E67C99A3A715}"/>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33DE38-E714-4E5F-A3FF-FC31E8573D79}"/>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D2EEBB-C6DB-47D5-9CE6-EACE4A16D074}"/>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DB4CF4-08FA-457B-B227-30807AF014F7}"/>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5CA45B-EEDA-4438-9054-FF578E0B0127}"/>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3FD432-192A-406A-A625-DD382B6485C2}"/>
              </a:ext>
            </a:extLst>
          </p:cNvPr>
          <p:cNvSpPr>
            <a:spLocks noGrp="1"/>
          </p:cNvSpPr>
          <p:nvPr>
            <p:ph type="dt" sz="half" idx="10"/>
          </p:nvPr>
        </p:nvSpPr>
        <p:spPr/>
        <p:txBody>
          <a:bodyPr/>
          <a:lstStyle/>
          <a:p>
            <a:fld id="{60ACB6A7-4520-4745-B7A6-D2BFFF03E878}" type="datetimeFigureOut">
              <a:rPr lang="en-US" smtClean="0"/>
              <a:t>8/24/2021</a:t>
            </a:fld>
            <a:endParaRPr lang="en-US"/>
          </a:p>
        </p:txBody>
      </p:sp>
      <p:sp>
        <p:nvSpPr>
          <p:cNvPr id="8" name="Footer Placeholder 7">
            <a:extLst>
              <a:ext uri="{FF2B5EF4-FFF2-40B4-BE49-F238E27FC236}">
                <a16:creationId xmlns:a16="http://schemas.microsoft.com/office/drawing/2014/main" id="{2ADDB99D-3DA8-4F46-A331-475FB3E091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3B5F1-193B-48A9-AC25-F8946EE3F65F}"/>
              </a:ext>
            </a:extLst>
          </p:cNvPr>
          <p:cNvSpPr>
            <a:spLocks noGrp="1"/>
          </p:cNvSpPr>
          <p:nvPr>
            <p:ph type="sldNum" sz="quarter" idx="12"/>
          </p:nvPr>
        </p:nvSpPr>
        <p:spPr/>
        <p:txBody>
          <a:bodyPr/>
          <a:lstStyle/>
          <a:p>
            <a:fld id="{6865C215-8215-4B99-8C35-2DEB56816401}" type="slidenum">
              <a:rPr lang="en-US" smtClean="0"/>
              <a:t>‹#›</a:t>
            </a:fld>
            <a:endParaRPr lang="en-US"/>
          </a:p>
        </p:txBody>
      </p:sp>
    </p:spTree>
    <p:extLst>
      <p:ext uri="{BB962C8B-B14F-4D97-AF65-F5344CB8AC3E}">
        <p14:creationId xmlns:p14="http://schemas.microsoft.com/office/powerpoint/2010/main" val="1272648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67631-F8C6-4185-9882-7F50620FCC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82D679-B677-40FC-B604-350DD53A9807}"/>
              </a:ext>
            </a:extLst>
          </p:cNvPr>
          <p:cNvSpPr>
            <a:spLocks noGrp="1"/>
          </p:cNvSpPr>
          <p:nvPr>
            <p:ph type="dt" sz="half" idx="10"/>
          </p:nvPr>
        </p:nvSpPr>
        <p:spPr/>
        <p:txBody>
          <a:bodyPr/>
          <a:lstStyle/>
          <a:p>
            <a:fld id="{60ACB6A7-4520-4745-B7A6-D2BFFF03E878}" type="datetimeFigureOut">
              <a:rPr lang="en-US" smtClean="0"/>
              <a:t>8/24/2021</a:t>
            </a:fld>
            <a:endParaRPr lang="en-US"/>
          </a:p>
        </p:txBody>
      </p:sp>
      <p:sp>
        <p:nvSpPr>
          <p:cNvPr id="4" name="Footer Placeholder 3">
            <a:extLst>
              <a:ext uri="{FF2B5EF4-FFF2-40B4-BE49-F238E27FC236}">
                <a16:creationId xmlns:a16="http://schemas.microsoft.com/office/drawing/2014/main" id="{A8B3450A-1BA6-496B-85E8-C200737632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290D74-372C-4D21-8D62-4BB4896CDFA5}"/>
              </a:ext>
            </a:extLst>
          </p:cNvPr>
          <p:cNvSpPr>
            <a:spLocks noGrp="1"/>
          </p:cNvSpPr>
          <p:nvPr>
            <p:ph type="sldNum" sz="quarter" idx="12"/>
          </p:nvPr>
        </p:nvSpPr>
        <p:spPr/>
        <p:txBody>
          <a:bodyPr/>
          <a:lstStyle/>
          <a:p>
            <a:fld id="{6865C215-8215-4B99-8C35-2DEB56816401}" type="slidenum">
              <a:rPr lang="en-US" smtClean="0"/>
              <a:t>‹#›</a:t>
            </a:fld>
            <a:endParaRPr lang="en-US"/>
          </a:p>
        </p:txBody>
      </p:sp>
    </p:spTree>
    <p:extLst>
      <p:ext uri="{BB962C8B-B14F-4D97-AF65-F5344CB8AC3E}">
        <p14:creationId xmlns:p14="http://schemas.microsoft.com/office/powerpoint/2010/main" val="673111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42EF95-1913-4AE3-BB67-0171A3402378}"/>
              </a:ext>
            </a:extLst>
          </p:cNvPr>
          <p:cNvSpPr>
            <a:spLocks noGrp="1"/>
          </p:cNvSpPr>
          <p:nvPr>
            <p:ph type="dt" sz="half" idx="10"/>
          </p:nvPr>
        </p:nvSpPr>
        <p:spPr/>
        <p:txBody>
          <a:bodyPr/>
          <a:lstStyle/>
          <a:p>
            <a:fld id="{60ACB6A7-4520-4745-B7A6-D2BFFF03E878}" type="datetimeFigureOut">
              <a:rPr lang="en-US" smtClean="0"/>
              <a:t>8/24/2021</a:t>
            </a:fld>
            <a:endParaRPr lang="en-US"/>
          </a:p>
        </p:txBody>
      </p:sp>
      <p:sp>
        <p:nvSpPr>
          <p:cNvPr id="3" name="Footer Placeholder 2">
            <a:extLst>
              <a:ext uri="{FF2B5EF4-FFF2-40B4-BE49-F238E27FC236}">
                <a16:creationId xmlns:a16="http://schemas.microsoft.com/office/drawing/2014/main" id="{32E3E9DD-A4B9-4747-AB29-A1F2B25C2E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28259-558E-4E81-A6D6-81E4E5E9DBE3}"/>
              </a:ext>
            </a:extLst>
          </p:cNvPr>
          <p:cNvSpPr>
            <a:spLocks noGrp="1"/>
          </p:cNvSpPr>
          <p:nvPr>
            <p:ph type="sldNum" sz="quarter" idx="12"/>
          </p:nvPr>
        </p:nvSpPr>
        <p:spPr/>
        <p:txBody>
          <a:bodyPr/>
          <a:lstStyle/>
          <a:p>
            <a:fld id="{6865C215-8215-4B99-8C35-2DEB56816401}" type="slidenum">
              <a:rPr lang="en-US" smtClean="0"/>
              <a:t>‹#›</a:t>
            </a:fld>
            <a:endParaRPr lang="en-US"/>
          </a:p>
        </p:txBody>
      </p:sp>
    </p:spTree>
    <p:extLst>
      <p:ext uri="{BB962C8B-B14F-4D97-AF65-F5344CB8AC3E}">
        <p14:creationId xmlns:p14="http://schemas.microsoft.com/office/powerpoint/2010/main" val="1089060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5EAD5-2FEF-4F4B-89C1-1F230DF3676F}"/>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36267EA7-5249-453E-9E86-5E7876503B49}"/>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B9CD57-0D3C-4765-AC2A-BE54AD88DF50}"/>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F2289-14BA-49EE-8F85-BDAAEB10F223}"/>
              </a:ext>
            </a:extLst>
          </p:cNvPr>
          <p:cNvSpPr>
            <a:spLocks noGrp="1"/>
          </p:cNvSpPr>
          <p:nvPr>
            <p:ph type="dt" sz="half" idx="10"/>
          </p:nvPr>
        </p:nvSpPr>
        <p:spPr/>
        <p:txBody>
          <a:bodyPr/>
          <a:lstStyle/>
          <a:p>
            <a:fld id="{60ACB6A7-4520-4745-B7A6-D2BFFF03E878}" type="datetimeFigureOut">
              <a:rPr lang="en-US" smtClean="0"/>
              <a:t>8/24/2021</a:t>
            </a:fld>
            <a:endParaRPr lang="en-US"/>
          </a:p>
        </p:txBody>
      </p:sp>
      <p:sp>
        <p:nvSpPr>
          <p:cNvPr id="6" name="Footer Placeholder 5">
            <a:extLst>
              <a:ext uri="{FF2B5EF4-FFF2-40B4-BE49-F238E27FC236}">
                <a16:creationId xmlns:a16="http://schemas.microsoft.com/office/drawing/2014/main" id="{BA3B5FD7-781D-4DBF-901C-9D226B66F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3D79B3-A74B-43F9-98CE-08E50180F911}"/>
              </a:ext>
            </a:extLst>
          </p:cNvPr>
          <p:cNvSpPr>
            <a:spLocks noGrp="1"/>
          </p:cNvSpPr>
          <p:nvPr>
            <p:ph type="sldNum" sz="quarter" idx="12"/>
          </p:nvPr>
        </p:nvSpPr>
        <p:spPr/>
        <p:txBody>
          <a:bodyPr/>
          <a:lstStyle/>
          <a:p>
            <a:fld id="{6865C215-8215-4B99-8C35-2DEB56816401}" type="slidenum">
              <a:rPr lang="en-US" smtClean="0"/>
              <a:t>‹#›</a:t>
            </a:fld>
            <a:endParaRPr lang="en-US"/>
          </a:p>
        </p:txBody>
      </p:sp>
    </p:spTree>
    <p:extLst>
      <p:ext uri="{BB962C8B-B14F-4D97-AF65-F5344CB8AC3E}">
        <p14:creationId xmlns:p14="http://schemas.microsoft.com/office/powerpoint/2010/main" val="2110491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0A4C-2546-4F66-87EB-4784C18665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0D0137-8E51-4999-8D0A-42B3131A33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0A5838-63E5-4C1F-AF2D-89A2C54B87D1}"/>
              </a:ext>
            </a:extLst>
          </p:cNvPr>
          <p:cNvSpPr>
            <a:spLocks noGrp="1"/>
          </p:cNvSpPr>
          <p:nvPr>
            <p:ph type="dt" sz="half" idx="10"/>
          </p:nvPr>
        </p:nvSpPr>
        <p:spPr/>
        <p:txBody>
          <a:bodyPr/>
          <a:lstStyle/>
          <a:p>
            <a:fld id="{83829175-527E-46A3-863C-1BB1F163B849}" type="datetimeFigureOut">
              <a:rPr lang="en-US" smtClean="0"/>
              <a:t>8/24/2021</a:t>
            </a:fld>
            <a:endParaRPr lang="en-US" dirty="0"/>
          </a:p>
        </p:txBody>
      </p:sp>
      <p:sp>
        <p:nvSpPr>
          <p:cNvPr id="5" name="Footer Placeholder 4">
            <a:extLst>
              <a:ext uri="{FF2B5EF4-FFF2-40B4-BE49-F238E27FC236}">
                <a16:creationId xmlns:a16="http://schemas.microsoft.com/office/drawing/2014/main" id="{E378C7B1-B73B-41EE-87C7-008E8D90534E}"/>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D0CD24DE-C779-4F05-906F-B2D3C06000CB}"/>
              </a:ext>
            </a:extLst>
          </p:cNvPr>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268403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CEF5-89CE-4ACA-84B3-A0B425494852}"/>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9CBF252F-011F-421E-89C4-B3186A808A00}"/>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C0F802E2-264B-4EB9-8F67-22BFEA02F384}"/>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E46330-9E61-4837-A523-84F3573880B2}"/>
              </a:ext>
            </a:extLst>
          </p:cNvPr>
          <p:cNvSpPr>
            <a:spLocks noGrp="1"/>
          </p:cNvSpPr>
          <p:nvPr>
            <p:ph type="dt" sz="half" idx="10"/>
          </p:nvPr>
        </p:nvSpPr>
        <p:spPr/>
        <p:txBody>
          <a:bodyPr/>
          <a:lstStyle/>
          <a:p>
            <a:fld id="{60ACB6A7-4520-4745-B7A6-D2BFFF03E878}" type="datetimeFigureOut">
              <a:rPr lang="en-US" smtClean="0"/>
              <a:t>8/24/2021</a:t>
            </a:fld>
            <a:endParaRPr lang="en-US"/>
          </a:p>
        </p:txBody>
      </p:sp>
      <p:sp>
        <p:nvSpPr>
          <p:cNvPr id="6" name="Footer Placeholder 5">
            <a:extLst>
              <a:ext uri="{FF2B5EF4-FFF2-40B4-BE49-F238E27FC236}">
                <a16:creationId xmlns:a16="http://schemas.microsoft.com/office/drawing/2014/main" id="{BBED7247-3805-49B9-8A2B-F93486ED4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C4718E-D268-499D-992D-1A3E54109903}"/>
              </a:ext>
            </a:extLst>
          </p:cNvPr>
          <p:cNvSpPr>
            <a:spLocks noGrp="1"/>
          </p:cNvSpPr>
          <p:nvPr>
            <p:ph type="sldNum" sz="quarter" idx="12"/>
          </p:nvPr>
        </p:nvSpPr>
        <p:spPr/>
        <p:txBody>
          <a:bodyPr/>
          <a:lstStyle/>
          <a:p>
            <a:fld id="{6865C215-8215-4B99-8C35-2DEB56816401}" type="slidenum">
              <a:rPr lang="en-US" smtClean="0"/>
              <a:t>‹#›</a:t>
            </a:fld>
            <a:endParaRPr lang="en-US"/>
          </a:p>
        </p:txBody>
      </p:sp>
    </p:spTree>
    <p:extLst>
      <p:ext uri="{BB962C8B-B14F-4D97-AF65-F5344CB8AC3E}">
        <p14:creationId xmlns:p14="http://schemas.microsoft.com/office/powerpoint/2010/main" val="912851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D016E-055B-4F2F-A7B0-0759784075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17A73F-3F18-4D59-B072-4A83F833A4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2AE47-6A06-4ABD-909B-912205F3DA2E}"/>
              </a:ext>
            </a:extLst>
          </p:cNvPr>
          <p:cNvSpPr>
            <a:spLocks noGrp="1"/>
          </p:cNvSpPr>
          <p:nvPr>
            <p:ph type="dt" sz="half" idx="10"/>
          </p:nvPr>
        </p:nvSpPr>
        <p:spPr/>
        <p:txBody>
          <a:bodyPr/>
          <a:lstStyle/>
          <a:p>
            <a:fld id="{60ACB6A7-4520-4745-B7A6-D2BFFF03E878}" type="datetimeFigureOut">
              <a:rPr lang="en-US" smtClean="0"/>
              <a:t>8/24/2021</a:t>
            </a:fld>
            <a:endParaRPr lang="en-US"/>
          </a:p>
        </p:txBody>
      </p:sp>
      <p:sp>
        <p:nvSpPr>
          <p:cNvPr id="5" name="Footer Placeholder 4">
            <a:extLst>
              <a:ext uri="{FF2B5EF4-FFF2-40B4-BE49-F238E27FC236}">
                <a16:creationId xmlns:a16="http://schemas.microsoft.com/office/drawing/2014/main" id="{BBBBF5D7-9360-49C2-96EA-9F48597047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09298-1BDA-400D-A716-F6C8B5203428}"/>
              </a:ext>
            </a:extLst>
          </p:cNvPr>
          <p:cNvSpPr>
            <a:spLocks noGrp="1"/>
          </p:cNvSpPr>
          <p:nvPr>
            <p:ph type="sldNum" sz="quarter" idx="12"/>
          </p:nvPr>
        </p:nvSpPr>
        <p:spPr/>
        <p:txBody>
          <a:bodyPr/>
          <a:lstStyle/>
          <a:p>
            <a:fld id="{6865C215-8215-4B99-8C35-2DEB56816401}" type="slidenum">
              <a:rPr lang="en-US" smtClean="0"/>
              <a:t>‹#›</a:t>
            </a:fld>
            <a:endParaRPr lang="en-US"/>
          </a:p>
        </p:txBody>
      </p:sp>
    </p:spTree>
    <p:extLst>
      <p:ext uri="{BB962C8B-B14F-4D97-AF65-F5344CB8AC3E}">
        <p14:creationId xmlns:p14="http://schemas.microsoft.com/office/powerpoint/2010/main" val="3716512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240DB3-5521-4186-A552-5A75572F5468}"/>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F10042-A42B-4050-BEC6-2AD6D83A3545}"/>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81738-C439-4C74-B73E-CFBD0DB6CE85}"/>
              </a:ext>
            </a:extLst>
          </p:cNvPr>
          <p:cNvSpPr>
            <a:spLocks noGrp="1"/>
          </p:cNvSpPr>
          <p:nvPr>
            <p:ph type="dt" sz="half" idx="10"/>
          </p:nvPr>
        </p:nvSpPr>
        <p:spPr/>
        <p:txBody>
          <a:bodyPr/>
          <a:lstStyle/>
          <a:p>
            <a:fld id="{60ACB6A7-4520-4745-B7A6-D2BFFF03E878}" type="datetimeFigureOut">
              <a:rPr lang="en-US" smtClean="0"/>
              <a:t>8/24/2021</a:t>
            </a:fld>
            <a:endParaRPr lang="en-US"/>
          </a:p>
        </p:txBody>
      </p:sp>
      <p:sp>
        <p:nvSpPr>
          <p:cNvPr id="5" name="Footer Placeholder 4">
            <a:extLst>
              <a:ext uri="{FF2B5EF4-FFF2-40B4-BE49-F238E27FC236}">
                <a16:creationId xmlns:a16="http://schemas.microsoft.com/office/drawing/2014/main" id="{39353B0B-D928-4D3F-B878-1C1495C67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36C88F-4F15-424E-97C8-B66ACB5D1874}"/>
              </a:ext>
            </a:extLst>
          </p:cNvPr>
          <p:cNvSpPr>
            <a:spLocks noGrp="1"/>
          </p:cNvSpPr>
          <p:nvPr>
            <p:ph type="sldNum" sz="quarter" idx="12"/>
          </p:nvPr>
        </p:nvSpPr>
        <p:spPr/>
        <p:txBody>
          <a:bodyPr/>
          <a:lstStyle/>
          <a:p>
            <a:fld id="{6865C215-8215-4B99-8C35-2DEB56816401}" type="slidenum">
              <a:rPr lang="en-US" smtClean="0"/>
              <a:t>‹#›</a:t>
            </a:fld>
            <a:endParaRPr lang="en-US"/>
          </a:p>
        </p:txBody>
      </p:sp>
    </p:spTree>
    <p:extLst>
      <p:ext uri="{BB962C8B-B14F-4D97-AF65-F5344CB8AC3E}">
        <p14:creationId xmlns:p14="http://schemas.microsoft.com/office/powerpoint/2010/main" val="1833576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86AD4-384D-4AEE-8F7A-05E216638570}"/>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B22A3F56-16F0-4AF5-90C9-FC41B4804BFE}"/>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9B9EDE-156C-4E58-A465-43456F95D653}"/>
              </a:ext>
            </a:extLst>
          </p:cNvPr>
          <p:cNvSpPr>
            <a:spLocks noGrp="1"/>
          </p:cNvSpPr>
          <p:nvPr>
            <p:ph type="dt" sz="half" idx="10"/>
          </p:nvPr>
        </p:nvSpPr>
        <p:spPr/>
        <p:txBody>
          <a:bodyPr/>
          <a:lstStyle/>
          <a:p>
            <a:fld id="{83829175-527E-46A3-863C-1BB1F163B849}" type="datetimeFigureOut">
              <a:rPr lang="en-US" smtClean="0"/>
              <a:t>8/24/2021</a:t>
            </a:fld>
            <a:endParaRPr lang="en-US" dirty="0"/>
          </a:p>
        </p:txBody>
      </p:sp>
      <p:sp>
        <p:nvSpPr>
          <p:cNvPr id="5" name="Footer Placeholder 4">
            <a:extLst>
              <a:ext uri="{FF2B5EF4-FFF2-40B4-BE49-F238E27FC236}">
                <a16:creationId xmlns:a16="http://schemas.microsoft.com/office/drawing/2014/main" id="{43F0FEC0-2D7D-4560-9B62-595C878A39BF}"/>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6D08FEAE-BBF6-4119-81D9-3A9C1E12756C}"/>
              </a:ext>
            </a:extLst>
          </p:cNvPr>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331934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D68B1-1DEE-41D6-908B-947CD20CD5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523F9F-558C-400F-A958-34CC640558C5}"/>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19BB2-4104-4B8D-9257-E56D83E7D3A8}"/>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8AD963-DDD6-4198-8CAA-C153524DAA52}"/>
              </a:ext>
            </a:extLst>
          </p:cNvPr>
          <p:cNvSpPr>
            <a:spLocks noGrp="1"/>
          </p:cNvSpPr>
          <p:nvPr>
            <p:ph type="dt" sz="half" idx="10"/>
          </p:nvPr>
        </p:nvSpPr>
        <p:spPr/>
        <p:txBody>
          <a:bodyPr/>
          <a:lstStyle/>
          <a:p>
            <a:fld id="{83829175-527E-46A3-863C-1BB1F163B849}" type="datetimeFigureOut">
              <a:rPr lang="en-US" smtClean="0"/>
              <a:t>8/24/2021</a:t>
            </a:fld>
            <a:endParaRPr lang="en-US" dirty="0"/>
          </a:p>
        </p:txBody>
      </p:sp>
      <p:sp>
        <p:nvSpPr>
          <p:cNvPr id="6" name="Footer Placeholder 5">
            <a:extLst>
              <a:ext uri="{FF2B5EF4-FFF2-40B4-BE49-F238E27FC236}">
                <a16:creationId xmlns:a16="http://schemas.microsoft.com/office/drawing/2014/main" id="{2FC51F74-46CC-490A-8151-AD2454896D23}"/>
              </a:ext>
            </a:extLst>
          </p:cNvPr>
          <p:cNvSpPr>
            <a:spLocks noGrp="1"/>
          </p:cNvSpPr>
          <p:nvPr>
            <p:ph type="ftr" sz="quarter" idx="11"/>
          </p:nvPr>
        </p:nvSpPr>
        <p:spPr/>
        <p:txBody>
          <a:bodyPr/>
          <a:lstStyle/>
          <a:p>
            <a:r>
              <a:rPr lang="en-US" dirty="0"/>
              <a:t>Add a footer</a:t>
            </a:r>
          </a:p>
        </p:txBody>
      </p:sp>
      <p:sp>
        <p:nvSpPr>
          <p:cNvPr id="7" name="Slide Number Placeholder 6">
            <a:extLst>
              <a:ext uri="{FF2B5EF4-FFF2-40B4-BE49-F238E27FC236}">
                <a16:creationId xmlns:a16="http://schemas.microsoft.com/office/drawing/2014/main" id="{36B0E3E8-F297-4BE9-B4B2-835C542294BC}"/>
              </a:ext>
            </a:extLst>
          </p:cNvPr>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250145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76E1-E0D3-4180-8681-8734A224279B}"/>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019EA4-9D18-400A-BE8E-A1DD9026C47D}"/>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137EDC-82CB-4AF6-BC74-BBF53D2733C0}"/>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411D3B-47BA-4C58-98CD-3F0DC4AA41DD}"/>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3E17F2-D438-429E-9988-92A213700E7C}"/>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396863-BCE9-49F0-A045-1F710DCA0CA7}"/>
              </a:ext>
            </a:extLst>
          </p:cNvPr>
          <p:cNvSpPr>
            <a:spLocks noGrp="1"/>
          </p:cNvSpPr>
          <p:nvPr>
            <p:ph type="dt" sz="half" idx="10"/>
          </p:nvPr>
        </p:nvSpPr>
        <p:spPr/>
        <p:txBody>
          <a:bodyPr/>
          <a:lstStyle/>
          <a:p>
            <a:fld id="{83829175-527E-46A3-863C-1BB1F163B849}" type="datetimeFigureOut">
              <a:rPr lang="en-US" smtClean="0"/>
              <a:t>8/24/2021</a:t>
            </a:fld>
            <a:endParaRPr lang="en-US" dirty="0"/>
          </a:p>
        </p:txBody>
      </p:sp>
      <p:sp>
        <p:nvSpPr>
          <p:cNvPr id="8" name="Footer Placeholder 7">
            <a:extLst>
              <a:ext uri="{FF2B5EF4-FFF2-40B4-BE49-F238E27FC236}">
                <a16:creationId xmlns:a16="http://schemas.microsoft.com/office/drawing/2014/main" id="{6E031270-EA68-49E5-9D01-413DEF2CA7BB}"/>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CB21D91D-5A81-4D8F-B26B-2EAABB33EA02}"/>
              </a:ext>
            </a:extLst>
          </p:cNvPr>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156151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F6F5C-E982-49AA-A312-5D4F79E0A0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E3C3A8-04E6-4F04-98AC-4AD39D0071A9}"/>
              </a:ext>
            </a:extLst>
          </p:cNvPr>
          <p:cNvSpPr>
            <a:spLocks noGrp="1"/>
          </p:cNvSpPr>
          <p:nvPr>
            <p:ph type="dt" sz="half" idx="10"/>
          </p:nvPr>
        </p:nvSpPr>
        <p:spPr/>
        <p:txBody>
          <a:bodyPr/>
          <a:lstStyle/>
          <a:p>
            <a:fld id="{83829175-527E-46A3-863C-1BB1F163B849}" type="datetimeFigureOut">
              <a:rPr lang="en-US" smtClean="0"/>
              <a:t>8/24/2021</a:t>
            </a:fld>
            <a:endParaRPr lang="en-US" dirty="0"/>
          </a:p>
        </p:txBody>
      </p:sp>
      <p:sp>
        <p:nvSpPr>
          <p:cNvPr id="4" name="Footer Placeholder 3">
            <a:extLst>
              <a:ext uri="{FF2B5EF4-FFF2-40B4-BE49-F238E27FC236}">
                <a16:creationId xmlns:a16="http://schemas.microsoft.com/office/drawing/2014/main" id="{CE21FBF3-579B-42DC-B485-6F735C838A79}"/>
              </a:ext>
            </a:extLst>
          </p:cNvPr>
          <p:cNvSpPr>
            <a:spLocks noGrp="1"/>
          </p:cNvSpPr>
          <p:nvPr>
            <p:ph type="ftr" sz="quarter" idx="11"/>
          </p:nvPr>
        </p:nvSpPr>
        <p:spPr/>
        <p:txBody>
          <a:bodyPr/>
          <a:lstStyle/>
          <a:p>
            <a:r>
              <a:rPr lang="en-US" dirty="0"/>
              <a:t>Add a footer</a:t>
            </a:r>
          </a:p>
        </p:txBody>
      </p:sp>
      <p:sp>
        <p:nvSpPr>
          <p:cNvPr id="5" name="Slide Number Placeholder 4">
            <a:extLst>
              <a:ext uri="{FF2B5EF4-FFF2-40B4-BE49-F238E27FC236}">
                <a16:creationId xmlns:a16="http://schemas.microsoft.com/office/drawing/2014/main" id="{E08EF5E9-75F5-4F8B-A9D3-96607A4B1C7E}"/>
              </a:ext>
            </a:extLst>
          </p:cNvPr>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298727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23FB8B-7625-48E8-BF53-5880CA26F90E}"/>
              </a:ext>
            </a:extLst>
          </p:cNvPr>
          <p:cNvSpPr>
            <a:spLocks noGrp="1"/>
          </p:cNvSpPr>
          <p:nvPr>
            <p:ph type="dt" sz="half" idx="10"/>
          </p:nvPr>
        </p:nvSpPr>
        <p:spPr/>
        <p:txBody>
          <a:bodyPr/>
          <a:lstStyle/>
          <a:p>
            <a:fld id="{83829175-527E-46A3-863C-1BB1F163B849}" type="datetimeFigureOut">
              <a:rPr lang="en-US" smtClean="0"/>
              <a:t>8/24/2021</a:t>
            </a:fld>
            <a:endParaRPr lang="en-US" dirty="0"/>
          </a:p>
        </p:txBody>
      </p:sp>
      <p:sp>
        <p:nvSpPr>
          <p:cNvPr id="3" name="Footer Placeholder 2">
            <a:extLst>
              <a:ext uri="{FF2B5EF4-FFF2-40B4-BE49-F238E27FC236}">
                <a16:creationId xmlns:a16="http://schemas.microsoft.com/office/drawing/2014/main" id="{5DB93DEB-D3AD-4CD2-8764-4CC0DF89509C}"/>
              </a:ext>
            </a:extLst>
          </p:cNvPr>
          <p:cNvSpPr>
            <a:spLocks noGrp="1"/>
          </p:cNvSpPr>
          <p:nvPr>
            <p:ph type="ftr" sz="quarter" idx="11"/>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42F279A8-F5A1-4352-B983-0E6098CAF96C}"/>
              </a:ext>
            </a:extLst>
          </p:cNvPr>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107508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C025B-E2FD-4117-8330-996FB3AA9D7E}"/>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AE23518D-D58A-45EE-81B0-C14369CA22DF}"/>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C49CD7-5DEC-4009-A678-BA7A93E7CA0F}"/>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B8D553-FAC0-4B87-BA77-4AF1CE0125AB}"/>
              </a:ext>
            </a:extLst>
          </p:cNvPr>
          <p:cNvSpPr>
            <a:spLocks noGrp="1"/>
          </p:cNvSpPr>
          <p:nvPr>
            <p:ph type="dt" sz="half" idx="10"/>
          </p:nvPr>
        </p:nvSpPr>
        <p:spPr/>
        <p:txBody>
          <a:bodyPr/>
          <a:lstStyle/>
          <a:p>
            <a:fld id="{83829175-527E-46A3-863C-1BB1F163B849}" type="datetimeFigureOut">
              <a:rPr lang="en-US" smtClean="0"/>
              <a:pPr/>
              <a:t>8/24/2021</a:t>
            </a:fld>
            <a:endParaRPr lang="en-US" dirty="0"/>
          </a:p>
        </p:txBody>
      </p:sp>
      <p:sp>
        <p:nvSpPr>
          <p:cNvPr id="6" name="Footer Placeholder 5">
            <a:extLst>
              <a:ext uri="{FF2B5EF4-FFF2-40B4-BE49-F238E27FC236}">
                <a16:creationId xmlns:a16="http://schemas.microsoft.com/office/drawing/2014/main" id="{188DD866-F0FE-44F1-A6F0-603E0EB6EFCD}"/>
              </a:ext>
            </a:extLst>
          </p:cNvPr>
          <p:cNvSpPr>
            <a:spLocks noGrp="1"/>
          </p:cNvSpPr>
          <p:nvPr>
            <p:ph type="ftr" sz="quarter" idx="11"/>
          </p:nvPr>
        </p:nvSpPr>
        <p:spPr/>
        <p:txBody>
          <a:bodyPr/>
          <a:lstStyle/>
          <a:p>
            <a:r>
              <a:rPr lang="en-US" dirty="0"/>
              <a:t>Add a footer</a:t>
            </a:r>
          </a:p>
        </p:txBody>
      </p:sp>
      <p:sp>
        <p:nvSpPr>
          <p:cNvPr id="7" name="Slide Number Placeholder 6">
            <a:extLst>
              <a:ext uri="{FF2B5EF4-FFF2-40B4-BE49-F238E27FC236}">
                <a16:creationId xmlns:a16="http://schemas.microsoft.com/office/drawing/2014/main" id="{D75ABCAE-C6DE-47F7-816D-959A4D5DE681}"/>
              </a:ext>
            </a:extLst>
          </p:cNvPr>
          <p:cNvSpPr>
            <a:spLocks noGrp="1"/>
          </p:cNvSpPr>
          <p:nvPr>
            <p:ph type="sldNum" sz="quarter" idx="12"/>
          </p:nvPr>
        </p:nvSpPr>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94361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2BB5-618C-483D-ACF1-9B4AC931D058}"/>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E8857C5C-394A-4A92-9C85-B8B37E1F4756}"/>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dirty="0"/>
          </a:p>
        </p:txBody>
      </p:sp>
      <p:sp>
        <p:nvSpPr>
          <p:cNvPr id="4" name="Text Placeholder 3">
            <a:extLst>
              <a:ext uri="{FF2B5EF4-FFF2-40B4-BE49-F238E27FC236}">
                <a16:creationId xmlns:a16="http://schemas.microsoft.com/office/drawing/2014/main" id="{1C59E04B-50F4-4747-8A15-50DA11EFBBB6}"/>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CC10C-DC44-43CE-8A48-169E39FABE15}"/>
              </a:ext>
            </a:extLst>
          </p:cNvPr>
          <p:cNvSpPr>
            <a:spLocks noGrp="1"/>
          </p:cNvSpPr>
          <p:nvPr>
            <p:ph type="dt" sz="half" idx="10"/>
          </p:nvPr>
        </p:nvSpPr>
        <p:spPr/>
        <p:txBody>
          <a:bodyPr/>
          <a:lstStyle/>
          <a:p>
            <a:fld id="{35E72C73-2D91-4E12-BA25-F0AA0C03599B}" type="datetimeFigureOut">
              <a:rPr lang="en-US" smtClean="0"/>
              <a:t>8/24/2021</a:t>
            </a:fld>
            <a:endParaRPr lang="en-US" dirty="0"/>
          </a:p>
        </p:txBody>
      </p:sp>
      <p:sp>
        <p:nvSpPr>
          <p:cNvPr id="6" name="Footer Placeholder 5">
            <a:extLst>
              <a:ext uri="{FF2B5EF4-FFF2-40B4-BE49-F238E27FC236}">
                <a16:creationId xmlns:a16="http://schemas.microsoft.com/office/drawing/2014/main" id="{B7269911-8B9E-47E6-AB3E-DE215F5B91BA}"/>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CA9CA5FF-FE43-4768-B6E8-3BB76B09FF0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61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42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741B2-E745-4DC7-A18D-82027EA59D9B}"/>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620397-AF38-4CC8-801B-56B34BBEEB55}"/>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2D3F9-4BE8-411B-A9CC-BF5469F2936C}"/>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29175-527E-46A3-863C-1BB1F163B849}" type="datetimeFigureOut">
              <a:rPr lang="en-US" smtClean="0"/>
              <a:pPr/>
              <a:t>8/24/2021</a:t>
            </a:fld>
            <a:endParaRPr lang="en-US" dirty="0"/>
          </a:p>
        </p:txBody>
      </p:sp>
      <p:sp>
        <p:nvSpPr>
          <p:cNvPr id="5" name="Footer Placeholder 4">
            <a:extLst>
              <a:ext uri="{FF2B5EF4-FFF2-40B4-BE49-F238E27FC236}">
                <a16:creationId xmlns:a16="http://schemas.microsoft.com/office/drawing/2014/main" id="{DF7B6C69-F480-4667-ACFD-D1188A8AED70}"/>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Add a footer</a:t>
            </a:r>
          </a:p>
        </p:txBody>
      </p:sp>
      <p:sp>
        <p:nvSpPr>
          <p:cNvPr id="6" name="Slide Number Placeholder 5">
            <a:extLst>
              <a:ext uri="{FF2B5EF4-FFF2-40B4-BE49-F238E27FC236}">
                <a16:creationId xmlns:a16="http://schemas.microsoft.com/office/drawing/2014/main" id="{6F2879F1-24B4-46E9-8AEB-B30B8F28B1C8}"/>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219092853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597EF9-0F9A-4BFE-80CD-255AA47A96C7}"/>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2B84E7-5AC0-4FA9-8C32-B6D10206663B}"/>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9F8464-6111-4666-B49C-8ADE7389B416}"/>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ACB6A7-4520-4745-B7A6-D2BFFF03E878}" type="datetimeFigureOut">
              <a:rPr lang="en-US" smtClean="0"/>
              <a:t>8/24/2021</a:t>
            </a:fld>
            <a:endParaRPr lang="en-US"/>
          </a:p>
        </p:txBody>
      </p:sp>
      <p:sp>
        <p:nvSpPr>
          <p:cNvPr id="5" name="Footer Placeholder 4">
            <a:extLst>
              <a:ext uri="{FF2B5EF4-FFF2-40B4-BE49-F238E27FC236}">
                <a16:creationId xmlns:a16="http://schemas.microsoft.com/office/drawing/2014/main" id="{83394FB0-A97B-4C1E-A26F-0C008DB71255}"/>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D1A1E1-BC63-421A-B87B-F126C8D0AB00}"/>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5C215-8215-4B99-8C35-2DEB56816401}" type="slidenum">
              <a:rPr lang="en-US" smtClean="0"/>
              <a:t>‹#›</a:t>
            </a:fld>
            <a:endParaRPr lang="en-US"/>
          </a:p>
        </p:txBody>
      </p:sp>
    </p:spTree>
    <p:extLst>
      <p:ext uri="{BB962C8B-B14F-4D97-AF65-F5344CB8AC3E}">
        <p14:creationId xmlns:p14="http://schemas.microsoft.com/office/powerpoint/2010/main" val="366722273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grants.gov/help/html/help/Applicants/HowToApplyForGrants.ht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mailto:Katharine.Edwards@bia.gov" TargetMode="External"/><Relationship Id="rId4" Type="http://schemas.openxmlformats.org/officeDocument/2006/relationships/hyperlink" Target="mailto:Jamesr.west@bi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3.xml"/><Relationship Id="rId1" Type="http://schemas.openxmlformats.org/officeDocument/2006/relationships/video" Target="https://www.youtube.com/embed/2OOF1PI2duo?feature=oembed" TargetMode="External"/><Relationship Id="rId5" Type="http://schemas.openxmlformats.org/officeDocument/2006/relationships/image" Target="../media/image46.pn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Tribal Consultation</a:t>
            </a:r>
          </a:p>
        </p:txBody>
      </p:sp>
      <p:sp>
        <p:nvSpPr>
          <p:cNvPr id="8" name="Rectangle 7">
            <a:extLst>
              <a:ext uri="{FF2B5EF4-FFF2-40B4-BE49-F238E27FC236}">
                <a16:creationId xmlns:a16="http://schemas.microsoft.com/office/drawing/2014/main" id="{0ABEAB0F-A4AD-41CD-87B6-F5A71405A384}"/>
              </a:ext>
              <a:ext uri="{C183D7F6-B498-43B3-948B-1728B52AA6E4}">
                <adec:decorative xmlns:adec="http://schemas.microsoft.com/office/drawing/2017/decorative" val="1"/>
              </a:ext>
            </a:extLst>
          </p:cNvPr>
          <p:cNvSpPr/>
          <p:nvPr/>
        </p:nvSpPr>
        <p:spPr>
          <a:xfrm>
            <a:off x="1" y="1354015"/>
            <a:ext cx="12188824" cy="5503985"/>
          </a:xfrm>
          <a:prstGeom prst="rect">
            <a:avLst/>
          </a:prstGeom>
          <a:gradFill>
            <a:gsLst>
              <a:gs pos="40000">
                <a:schemeClr val="accent1">
                  <a:lumMod val="5000"/>
                  <a:lumOff val="95000"/>
                </a:schemeClr>
              </a:gs>
              <a:gs pos="8000">
                <a:schemeClr val="accent1">
                  <a:lumMod val="45000"/>
                  <a:lumOff val="55000"/>
                </a:schemeClr>
              </a:gs>
              <a:gs pos="100000">
                <a:schemeClr val="accent1">
                  <a:lumMod val="45000"/>
                  <a:lumOff val="55000"/>
                </a:schemeClr>
              </a:gs>
              <a:gs pos="77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81E20EF-B5A4-4395-9A1D-BD417B5F98B6}"/>
              </a:ext>
            </a:extLst>
          </p:cNvPr>
          <p:cNvSpPr txBox="1"/>
          <p:nvPr/>
        </p:nvSpPr>
        <p:spPr>
          <a:xfrm>
            <a:off x="487364" y="1908467"/>
            <a:ext cx="11201400" cy="3908762"/>
          </a:xfrm>
          <a:prstGeom prst="rect">
            <a:avLst/>
          </a:prstGeom>
          <a:noFill/>
        </p:spPr>
        <p:txBody>
          <a:bodyPr wrap="square" lIns="91440" tIns="45720" rIns="91440" bIns="45720" rtlCol="0" anchor="t">
            <a:spAutoFit/>
          </a:bodyPr>
          <a:lstStyle/>
          <a:p>
            <a:pPr algn="ctr"/>
            <a:r>
              <a:rPr lang="en-US" sz="4400" b="1" i="1" cap="all" dirty="0"/>
              <a:t>WALKING WITH TRIBES &amp; NATIVE BUSINESSES - </a:t>
            </a:r>
          </a:p>
          <a:p>
            <a:pPr algn="ctr"/>
            <a:r>
              <a:rPr lang="en-US" sz="4400" i="1" dirty="0"/>
              <a:t>Supporting the Economic Future of Indian Country</a:t>
            </a:r>
          </a:p>
          <a:p>
            <a:pPr algn="ctr"/>
            <a:endParaRPr lang="en-US" sz="2000" i="1" dirty="0"/>
          </a:p>
          <a:p>
            <a:pPr algn="ctr"/>
            <a:r>
              <a:rPr lang="en-US" sz="4800" i="1" dirty="0">
                <a:latin typeface="Times New Roman" panose="02020603050405020304" pitchFamily="18" charset="0"/>
                <a:cs typeface="Times New Roman" panose="02020603050405020304" pitchFamily="18" charset="0"/>
              </a:rPr>
              <a:t>Division of Economic Development – </a:t>
            </a:r>
          </a:p>
          <a:p>
            <a:pPr algn="ctr"/>
            <a:r>
              <a:rPr lang="en-US" sz="4800" i="1" dirty="0">
                <a:latin typeface="Times New Roman" panose="02020603050405020304" pitchFamily="18" charset="0"/>
                <a:cs typeface="Times New Roman" panose="02020603050405020304" pitchFamily="18" charset="0"/>
              </a:rPr>
              <a:t>Grant Programs</a:t>
            </a:r>
            <a:endParaRPr lang="en-US" sz="4800" b="1" i="1" dirty="0">
              <a:latin typeface="+mj-lt"/>
              <a:cs typeface="Times New Roman"/>
            </a:endParaRPr>
          </a:p>
        </p:txBody>
      </p:sp>
      <p:pic>
        <p:nvPicPr>
          <p:cNvPr id="3" name="Picture 3">
            <a:extLst>
              <a:ext uri="{FF2B5EF4-FFF2-40B4-BE49-F238E27FC236}">
                <a16:creationId xmlns:a16="http://schemas.microsoft.com/office/drawing/2014/main" id="{E0376E96-FC25-4A50-9D3F-AD712989E42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63" y="1202"/>
            <a:ext cx="12190627" cy="1907265"/>
          </a:xfrm>
          <a:prstGeom prst="rect">
            <a:avLst/>
          </a:prstGeom>
        </p:spPr>
      </p:pic>
    </p:spTree>
    <p:extLst>
      <p:ext uri="{BB962C8B-B14F-4D97-AF65-F5344CB8AC3E}">
        <p14:creationId xmlns:p14="http://schemas.microsoft.com/office/powerpoint/2010/main" val="2967266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Drummers drumming">
            <a:extLst>
              <a:ext uri="{FF2B5EF4-FFF2-40B4-BE49-F238E27FC236}">
                <a16:creationId xmlns:a16="http://schemas.microsoft.com/office/drawing/2014/main" id="{3815B0B8-4686-476D-9255-B2FC6531E1C8}"/>
              </a:ext>
            </a:extLst>
          </p:cNvPr>
          <p:cNvPicPr>
            <a:picLocks noChangeAspect="1"/>
          </p:cNvPicPr>
          <p:nvPr/>
        </p:nvPicPr>
        <p:blipFill rotWithShape="1">
          <a:blip r:embed="rId2">
            <a:extLst>
              <a:ext uri="{28A0092B-C50C-407E-A947-70E740481C1C}">
                <a14:useLocalDpi xmlns:a14="http://schemas.microsoft.com/office/drawing/2010/main" val="0"/>
              </a:ext>
            </a:extLst>
          </a:blip>
          <a:srcRect t="306" r="23318" b="8785"/>
          <a:stretch/>
        </p:blipFill>
        <p:spPr>
          <a:xfrm>
            <a:off x="3582672" y="10"/>
            <a:ext cx="8666255" cy="6857990"/>
          </a:xfrm>
          <a:prstGeom prst="rect">
            <a:avLst/>
          </a:prstGeom>
        </p:spPr>
      </p:pic>
      <p:sp>
        <p:nvSpPr>
          <p:cNvPr id="71" name="Rectangle 7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5" name="Rectangle 7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384738D-2C20-4A1C-81D0-21ECD649B6A2}"/>
              </a:ext>
            </a:extLst>
          </p:cNvPr>
          <p:cNvSpPr>
            <a:spLocks noGrp="1"/>
          </p:cNvSpPr>
          <p:nvPr>
            <p:ph idx="1"/>
          </p:nvPr>
        </p:nvSpPr>
        <p:spPr>
          <a:xfrm>
            <a:off x="698952" y="2718054"/>
            <a:ext cx="4633459" cy="3207258"/>
          </a:xfrm>
        </p:spPr>
        <p:txBody>
          <a:bodyPr anchor="t">
            <a:normAutofit/>
          </a:bodyPr>
          <a:lstStyle/>
          <a:p>
            <a:pPr marL="0" indent="0">
              <a:buNone/>
            </a:pPr>
            <a:r>
              <a:rPr lang="en-US" sz="1700" dirty="0"/>
              <a:t>	</a:t>
            </a:r>
          </a:p>
        </p:txBody>
      </p:sp>
      <p:sp>
        <p:nvSpPr>
          <p:cNvPr id="7" name="Rectangle 6">
            <a:extLst>
              <a:ext uri="{FF2B5EF4-FFF2-40B4-BE49-F238E27FC236}">
                <a16:creationId xmlns:a16="http://schemas.microsoft.com/office/drawing/2014/main" id="{085BDF72-88F8-4F4D-91D3-30FB4B39CE66}"/>
              </a:ext>
            </a:extLst>
          </p:cNvPr>
          <p:cNvSpPr/>
          <p:nvPr/>
        </p:nvSpPr>
        <p:spPr>
          <a:xfrm>
            <a:off x="345440" y="843533"/>
            <a:ext cx="883920" cy="145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C6045C9-D2CB-4DC2-8EA2-F0A4F0CE7A14}"/>
              </a:ext>
            </a:extLst>
          </p:cNvPr>
          <p:cNvSpPr/>
          <p:nvPr/>
        </p:nvSpPr>
        <p:spPr>
          <a:xfrm>
            <a:off x="345440" y="2346960"/>
            <a:ext cx="351536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D02D88B0-6D67-4201-8334-A7D961FDDEB1}"/>
              </a:ext>
            </a:extLst>
          </p:cNvPr>
          <p:cNvSpPr>
            <a:spLocks noGrp="1"/>
          </p:cNvSpPr>
          <p:nvPr>
            <p:ph type="title"/>
          </p:nvPr>
        </p:nvSpPr>
        <p:spPr>
          <a:xfrm>
            <a:off x="471866" y="117361"/>
            <a:ext cx="5181264" cy="1630653"/>
          </a:xfrm>
        </p:spPr>
        <p:txBody>
          <a:bodyPr vert="horz" lIns="91440" tIns="45720" rIns="91440" bIns="45720" rtlCol="0" anchor="b">
            <a:normAutofit/>
          </a:bodyPr>
          <a:lstStyle/>
          <a:p>
            <a:pPr algn="ctr" defTabSz="914400"/>
            <a:r>
              <a:rPr lang="en-US" sz="3700" dirty="0">
                <a:latin typeface="Times New Roman" panose="02020603050405020304" pitchFamily="18" charset="0"/>
                <a:cs typeface="Times New Roman" panose="02020603050405020304" pitchFamily="18" charset="0"/>
              </a:rPr>
              <a:t>Living Languages Grant Program (LLGP)</a:t>
            </a:r>
          </a:p>
        </p:txBody>
      </p:sp>
      <p:sp>
        <p:nvSpPr>
          <p:cNvPr id="14" name="TextBox 13">
            <a:extLst>
              <a:ext uri="{FF2B5EF4-FFF2-40B4-BE49-F238E27FC236}">
                <a16:creationId xmlns:a16="http://schemas.microsoft.com/office/drawing/2014/main" id="{C80C459F-AFE8-43FD-9E43-3E71BFDEFE4F}"/>
              </a:ext>
            </a:extLst>
          </p:cNvPr>
          <p:cNvSpPr txBox="1"/>
          <p:nvPr/>
        </p:nvSpPr>
        <p:spPr>
          <a:xfrm>
            <a:off x="557246" y="1886726"/>
            <a:ext cx="5095884" cy="3120009"/>
          </a:xfrm>
          <a:prstGeom prst="rect">
            <a:avLst/>
          </a:prstGeom>
        </p:spPr>
        <p:txBody>
          <a:bodyPr vert="horz" lIns="91440" tIns="45720" rIns="91440" bIns="45720" rtlCol="0">
            <a:noAutofit/>
          </a:bodyPr>
          <a:lstStyle/>
          <a:p>
            <a:r>
              <a:rPr lang="en-US" sz="3200" dirty="0">
                <a:solidFill>
                  <a:schemeClr val="accent1"/>
                </a:solidFill>
                <a:latin typeface="Times New Roman" panose="02020603050405020304" pitchFamily="18" charset="0"/>
                <a:cs typeface="Times New Roman" panose="02020603050405020304" pitchFamily="18" charset="0"/>
              </a:rPr>
              <a:t>Federally Recognized Tribes use awarded LLGP funds to provide Native language instruction, immersion programs, and  build Tribal capacity to create or expand language preservation programs. </a:t>
            </a:r>
          </a:p>
        </p:txBody>
      </p:sp>
    </p:spTree>
    <p:extLst>
      <p:ext uri="{BB962C8B-B14F-4D97-AF65-F5344CB8AC3E}">
        <p14:creationId xmlns:p14="http://schemas.microsoft.com/office/powerpoint/2010/main" val="42444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5" name="Rectangle 7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384738D-2C20-4A1C-81D0-21ECD649B6A2}"/>
              </a:ext>
            </a:extLst>
          </p:cNvPr>
          <p:cNvSpPr>
            <a:spLocks noGrp="1"/>
          </p:cNvSpPr>
          <p:nvPr>
            <p:ph idx="1"/>
          </p:nvPr>
        </p:nvSpPr>
        <p:spPr>
          <a:xfrm>
            <a:off x="698952" y="2718054"/>
            <a:ext cx="4633459" cy="3207258"/>
          </a:xfrm>
        </p:spPr>
        <p:txBody>
          <a:bodyPr anchor="t">
            <a:normAutofit/>
          </a:bodyPr>
          <a:lstStyle/>
          <a:p>
            <a:pPr marL="0" indent="0">
              <a:buNone/>
            </a:pPr>
            <a:r>
              <a:rPr lang="en-US" sz="1700" dirty="0"/>
              <a:t>	</a:t>
            </a:r>
          </a:p>
        </p:txBody>
      </p:sp>
      <p:sp>
        <p:nvSpPr>
          <p:cNvPr id="7" name="Rectangle 6">
            <a:extLst>
              <a:ext uri="{FF2B5EF4-FFF2-40B4-BE49-F238E27FC236}">
                <a16:creationId xmlns:a16="http://schemas.microsoft.com/office/drawing/2014/main" id="{085BDF72-88F8-4F4D-91D3-30FB4B39CE66}"/>
              </a:ext>
            </a:extLst>
          </p:cNvPr>
          <p:cNvSpPr/>
          <p:nvPr/>
        </p:nvSpPr>
        <p:spPr>
          <a:xfrm>
            <a:off x="345440" y="843533"/>
            <a:ext cx="883920" cy="145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C6045C9-D2CB-4DC2-8EA2-F0A4F0CE7A14}"/>
              </a:ext>
            </a:extLst>
          </p:cNvPr>
          <p:cNvSpPr/>
          <p:nvPr/>
        </p:nvSpPr>
        <p:spPr>
          <a:xfrm>
            <a:off x="345440" y="2346960"/>
            <a:ext cx="351536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D02D88B0-6D67-4201-8334-A7D961FDDEB1}"/>
              </a:ext>
            </a:extLst>
          </p:cNvPr>
          <p:cNvSpPr>
            <a:spLocks noGrp="1"/>
          </p:cNvSpPr>
          <p:nvPr>
            <p:ph type="title"/>
          </p:nvPr>
        </p:nvSpPr>
        <p:spPr>
          <a:xfrm>
            <a:off x="425049" y="-50886"/>
            <a:ext cx="5181264" cy="1630653"/>
          </a:xfrm>
        </p:spPr>
        <p:txBody>
          <a:bodyPr vert="horz" lIns="91440" tIns="45720" rIns="91440" bIns="45720" rtlCol="0" anchor="b">
            <a:normAutofit/>
          </a:bodyPr>
          <a:lstStyle/>
          <a:p>
            <a:pPr algn="ctr" defTabSz="914400"/>
            <a:r>
              <a:rPr lang="en-US" sz="3700" dirty="0">
                <a:latin typeface="Times New Roman" panose="02020603050405020304" pitchFamily="18" charset="0"/>
                <a:cs typeface="Times New Roman" panose="02020603050405020304" pitchFamily="18" charset="0"/>
              </a:rPr>
              <a:t>Living Languages Grant Program (LLGP) cont.</a:t>
            </a:r>
          </a:p>
        </p:txBody>
      </p:sp>
      <p:sp>
        <p:nvSpPr>
          <p:cNvPr id="14" name="TextBox 13">
            <a:extLst>
              <a:ext uri="{FF2B5EF4-FFF2-40B4-BE49-F238E27FC236}">
                <a16:creationId xmlns:a16="http://schemas.microsoft.com/office/drawing/2014/main" id="{C80C459F-AFE8-43FD-9E43-3E71BFDEFE4F}"/>
              </a:ext>
            </a:extLst>
          </p:cNvPr>
          <p:cNvSpPr txBox="1"/>
          <p:nvPr/>
        </p:nvSpPr>
        <p:spPr>
          <a:xfrm>
            <a:off x="498135" y="1832101"/>
            <a:ext cx="5400684" cy="3120009"/>
          </a:xfrm>
          <a:prstGeom prst="rect">
            <a:avLst/>
          </a:prstGeom>
        </p:spPr>
        <p:txBody>
          <a:bodyPr vert="horz" lIns="91440" tIns="45720" rIns="91440" bIns="45720" rtlCol="0">
            <a:noAutofit/>
          </a:bodyPr>
          <a:lstStyle/>
          <a:p>
            <a:r>
              <a:rPr lang="en-US" sz="2400" dirty="0">
                <a:latin typeface="Times New Roman" panose="02020603050405020304" pitchFamily="18" charset="0"/>
                <a:cs typeface="Times New Roman" panose="02020603050405020304" pitchFamily="18" charset="0"/>
              </a:rPr>
              <a:t>55 LLGP applications were received in 2020.</a:t>
            </a:r>
          </a:p>
          <a:p>
            <a:endParaRPr lang="en-US" sz="2400" dirty="0">
              <a:latin typeface="Times New Roman" panose="02020603050405020304" pitchFamily="18" charset="0"/>
              <a:cs typeface="Times New Roman" panose="02020603050405020304" pitchFamily="18" charset="0"/>
            </a:endParaRPr>
          </a:p>
          <a:p>
            <a:r>
              <a:rPr lang="en-US" sz="2400" dirty="0">
                <a:solidFill>
                  <a:schemeClr val="accent1">
                    <a:lumMod val="75000"/>
                  </a:schemeClr>
                </a:solidFill>
                <a:latin typeface="Times New Roman" panose="02020603050405020304" pitchFamily="18" charset="0"/>
                <a:cs typeface="Times New Roman" panose="02020603050405020304" pitchFamily="18" charset="0"/>
              </a:rPr>
              <a:t>18 LLGP grants were awarded totaling $3,000,000. </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LLGP grant awards range from $100,000 to $200,000.</a:t>
            </a:r>
          </a:p>
          <a:p>
            <a:endParaRPr lang="en-US" sz="2400" dirty="0">
              <a:solidFill>
                <a:schemeClr val="accent1">
                  <a:lumMod val="75000"/>
                </a:schemeClr>
              </a:solidFill>
              <a:latin typeface="Times New Roman" panose="02020603050405020304" pitchFamily="18" charset="0"/>
              <a:cs typeface="Times New Roman" panose="02020603050405020304" pitchFamily="18" charset="0"/>
            </a:endParaRPr>
          </a:p>
          <a:p>
            <a:r>
              <a:rPr lang="en-US" sz="2400" dirty="0">
                <a:solidFill>
                  <a:schemeClr val="accent1">
                    <a:lumMod val="75000"/>
                  </a:schemeClr>
                </a:solidFill>
                <a:latin typeface="Times New Roman" panose="02020603050405020304" pitchFamily="18" charset="0"/>
                <a:cs typeface="Times New Roman" panose="02020603050405020304" pitchFamily="18" charset="0"/>
              </a:rPr>
              <a:t>Applications for the LLGP </a:t>
            </a:r>
          </a:p>
          <a:p>
            <a:r>
              <a:rPr lang="en-US" sz="2400" dirty="0">
                <a:solidFill>
                  <a:schemeClr val="accent1">
                    <a:lumMod val="75000"/>
                  </a:schemeClr>
                </a:solidFill>
                <a:latin typeface="Times New Roman" panose="02020603050405020304" pitchFamily="18" charset="0"/>
                <a:cs typeface="Times New Roman" panose="02020603050405020304" pitchFamily="18" charset="0"/>
              </a:rPr>
              <a:t>grant will be accepted on Grants.gov in July 2021. </a:t>
            </a:r>
          </a:p>
        </p:txBody>
      </p:sp>
      <p:pic>
        <p:nvPicPr>
          <p:cNvPr id="15" name="Picture 14" descr="A picture containing text&#10;&#10;Description automatically generated">
            <a:extLst>
              <a:ext uri="{FF2B5EF4-FFF2-40B4-BE49-F238E27FC236}">
                <a16:creationId xmlns:a16="http://schemas.microsoft.com/office/drawing/2014/main" id="{DF33236B-B357-44DA-BF5C-A5EA0F566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363" y="351392"/>
            <a:ext cx="5812022" cy="5897008"/>
          </a:xfrm>
          <a:prstGeom prst="rect">
            <a:avLst/>
          </a:prstGeom>
        </p:spPr>
      </p:pic>
    </p:spTree>
    <p:extLst>
      <p:ext uri="{BB962C8B-B14F-4D97-AF65-F5344CB8AC3E}">
        <p14:creationId xmlns:p14="http://schemas.microsoft.com/office/powerpoint/2010/main" val="274261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FBCA0B-967B-4CE4-86EB-C0CBB3440893}"/>
              </a:ext>
              <a:ext uri="{C183D7F6-B498-43B3-948B-1728B52AA6E4}">
                <adec:decorative xmlns:adec="http://schemas.microsoft.com/office/drawing/2017/decorative" val="1"/>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r="25429" b="-1"/>
          <a:stretch/>
        </p:blipFill>
        <p:spPr>
          <a:xfrm>
            <a:off x="5796033" y="10"/>
            <a:ext cx="6392487"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88825" cy="6858000"/>
          </a:xfrm>
          <a:prstGeom prst="rect">
            <a:avLst/>
          </a:prstGeom>
        </p:spPr>
      </p:pic>
      <p:sp>
        <p:nvSpPr>
          <p:cNvPr id="13" name="TextBox 12">
            <a:extLst>
              <a:ext uri="{FF2B5EF4-FFF2-40B4-BE49-F238E27FC236}">
                <a16:creationId xmlns:a16="http://schemas.microsoft.com/office/drawing/2014/main" id="{A6B0B17F-DB2C-4BD7-A0A0-9637274FA050}"/>
              </a:ext>
            </a:extLst>
          </p:cNvPr>
          <p:cNvSpPr txBox="1"/>
          <p:nvPr/>
        </p:nvSpPr>
        <p:spPr>
          <a:xfrm>
            <a:off x="775252" y="1172817"/>
            <a:ext cx="4818907" cy="1538883"/>
          </a:xfrm>
          <a:prstGeom prst="rect">
            <a:avLst/>
          </a:prstGeom>
          <a:noFill/>
        </p:spPr>
        <p:txBody>
          <a:bodyPr wrap="square" rtlCol="0">
            <a:sp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Coming Soon!</a:t>
            </a:r>
          </a:p>
          <a:p>
            <a:pPr algn="ctr"/>
            <a:endParaRPr lang="en-US" sz="540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848E8D8-3E08-4D0F-BAF3-B7D4D6265968}"/>
              </a:ext>
            </a:extLst>
          </p:cNvPr>
          <p:cNvSpPr txBox="1"/>
          <p:nvPr/>
        </p:nvSpPr>
        <p:spPr>
          <a:xfrm>
            <a:off x="480983" y="2307163"/>
            <a:ext cx="5314745" cy="2862322"/>
          </a:xfrm>
          <a:prstGeom prst="rect">
            <a:avLst/>
          </a:prstGeom>
          <a:noFill/>
        </p:spPr>
        <p:txBody>
          <a:bodyPr wrap="square" rtlCol="0">
            <a:spAutoFit/>
          </a:bodyPr>
          <a:lstStyle/>
          <a:p>
            <a:pPr algn="ctr"/>
            <a:r>
              <a:rPr lang="en-US" sz="6000" dirty="0">
                <a:latin typeface="Times New Roman" panose="02020603050405020304" pitchFamily="18" charset="0"/>
                <a:cs typeface="Times New Roman" panose="02020603050405020304" pitchFamily="18" charset="0"/>
              </a:rPr>
              <a:t>Indian Business Incubator Program (IBIP)</a:t>
            </a:r>
          </a:p>
        </p:txBody>
      </p:sp>
    </p:spTree>
    <p:extLst>
      <p:ext uri="{BB962C8B-B14F-4D97-AF65-F5344CB8AC3E}">
        <p14:creationId xmlns:p14="http://schemas.microsoft.com/office/powerpoint/2010/main" val="222761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outdoor, nature, sunset, clouds&#10;&#10;Description automatically generated">
            <a:extLst>
              <a:ext uri="{FF2B5EF4-FFF2-40B4-BE49-F238E27FC236}">
                <a16:creationId xmlns:a16="http://schemas.microsoft.com/office/drawing/2014/main" id="{FD1DC51D-BD07-4A31-95AA-7FDBA0F54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240" y="-18398"/>
            <a:ext cx="8001747" cy="6876397"/>
          </a:xfrm>
          <a:prstGeom prst="rect">
            <a:avLst/>
          </a:prstGeom>
        </p:spPr>
      </p:pic>
      <p:sp>
        <p:nvSpPr>
          <p:cNvPr id="71" name="Rectangle 7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5" name="Rectangle 7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85BDF72-88F8-4F4D-91D3-30FB4B39CE66}"/>
              </a:ext>
            </a:extLst>
          </p:cNvPr>
          <p:cNvSpPr/>
          <p:nvPr/>
        </p:nvSpPr>
        <p:spPr>
          <a:xfrm>
            <a:off x="345440" y="843533"/>
            <a:ext cx="883920" cy="145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C6045C9-D2CB-4DC2-8EA2-F0A4F0CE7A14}"/>
              </a:ext>
            </a:extLst>
          </p:cNvPr>
          <p:cNvSpPr/>
          <p:nvPr/>
        </p:nvSpPr>
        <p:spPr>
          <a:xfrm>
            <a:off x="345440" y="2346960"/>
            <a:ext cx="351536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D02D88B0-6D67-4201-8334-A7D961FDDEB1}"/>
              </a:ext>
            </a:extLst>
          </p:cNvPr>
          <p:cNvSpPr>
            <a:spLocks noGrp="1"/>
          </p:cNvSpPr>
          <p:nvPr>
            <p:ph type="title"/>
          </p:nvPr>
        </p:nvSpPr>
        <p:spPr>
          <a:xfrm>
            <a:off x="377542" y="181247"/>
            <a:ext cx="5181264" cy="1630653"/>
          </a:xfrm>
        </p:spPr>
        <p:txBody>
          <a:bodyPr vert="horz" lIns="91440" tIns="45720" rIns="91440" bIns="45720" rtlCol="0" anchor="b">
            <a:normAutofit/>
          </a:bodyPr>
          <a:lstStyle/>
          <a:p>
            <a:pPr algn="ctr" defTabSz="914400"/>
            <a:r>
              <a:rPr lang="en-US" sz="3700" dirty="0">
                <a:latin typeface="Times New Roman" panose="02020603050405020304" pitchFamily="18" charset="0"/>
                <a:cs typeface="Times New Roman" panose="02020603050405020304" pitchFamily="18" charset="0"/>
              </a:rPr>
              <a:t>Indian Business  Incubator Program (IBIP)</a:t>
            </a:r>
          </a:p>
        </p:txBody>
      </p:sp>
      <p:sp>
        <p:nvSpPr>
          <p:cNvPr id="9" name="Rectangle 8">
            <a:extLst>
              <a:ext uri="{FF2B5EF4-FFF2-40B4-BE49-F238E27FC236}">
                <a16:creationId xmlns:a16="http://schemas.microsoft.com/office/drawing/2014/main" id="{832749F2-AE89-4337-A380-C54986F79B09}"/>
              </a:ext>
            </a:extLst>
          </p:cNvPr>
          <p:cNvSpPr/>
          <p:nvPr/>
        </p:nvSpPr>
        <p:spPr>
          <a:xfrm>
            <a:off x="505985" y="2121376"/>
            <a:ext cx="6016736" cy="3539430"/>
          </a:xfrm>
          <a:prstGeom prst="rect">
            <a:avLst/>
          </a:prstGeom>
        </p:spPr>
        <p:txBody>
          <a:bodyPr wrap="square">
            <a:spAutoFit/>
          </a:bodyPr>
          <a:lstStyle/>
          <a:p>
            <a:pPr fontAlgn="t"/>
            <a:r>
              <a:rPr lang="en-US" sz="2800" dirty="0">
                <a:latin typeface="Times New Roman" panose="02020603050405020304" pitchFamily="18" charset="0"/>
                <a:cs typeface="Times New Roman" panose="02020603050405020304" pitchFamily="18" charset="0"/>
              </a:rPr>
              <a:t>The Native American Business Incubator Act of 2020 (P.L. 116-174) was passed to establish and operate business incubators that serve entrepreneurs (start-up and early-stage businesses) who will provide products or services to tribal reservation communities.</a:t>
            </a:r>
          </a:p>
        </p:txBody>
      </p:sp>
    </p:spTree>
    <p:extLst>
      <p:ext uri="{BB962C8B-B14F-4D97-AF65-F5344CB8AC3E}">
        <p14:creationId xmlns:p14="http://schemas.microsoft.com/office/powerpoint/2010/main" val="306070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otem pole, outdoor object, decorated, close&#10;&#10;Description automatically generated">
            <a:extLst>
              <a:ext uri="{FF2B5EF4-FFF2-40B4-BE49-F238E27FC236}">
                <a16:creationId xmlns:a16="http://schemas.microsoft.com/office/drawing/2014/main" id="{82C1091C-59B5-4B23-B47B-75AF7B018938}"/>
              </a:ext>
            </a:extLst>
          </p:cNvPr>
          <p:cNvPicPr>
            <a:picLocks noChangeAspect="1"/>
          </p:cNvPicPr>
          <p:nvPr/>
        </p:nvPicPr>
        <p:blipFill rotWithShape="1">
          <a:blip r:embed="rId2">
            <a:extLst>
              <a:ext uri="{28A0092B-C50C-407E-A947-70E740481C1C}">
                <a14:useLocalDpi xmlns:a14="http://schemas.microsoft.com/office/drawing/2010/main" val="0"/>
              </a:ext>
            </a:extLst>
          </a:blip>
          <a:srcRect l="5159" t="9091" r="18159"/>
          <a:stretch/>
        </p:blipFill>
        <p:spPr>
          <a:xfrm>
            <a:off x="3522570" y="10"/>
            <a:ext cx="8666255"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6FD58C7-EAB0-4CC0-8F05-6402DF17A5F4}"/>
              </a:ext>
            </a:extLst>
          </p:cNvPr>
          <p:cNvSpPr/>
          <p:nvPr/>
        </p:nvSpPr>
        <p:spPr>
          <a:xfrm>
            <a:off x="424704" y="3106907"/>
            <a:ext cx="6155286" cy="2308324"/>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A business incubator provides an organization opportunities to assist entrepreneurs in developing viable businesses. </a:t>
            </a:r>
          </a:p>
        </p:txBody>
      </p:sp>
      <p:sp>
        <p:nvSpPr>
          <p:cNvPr id="6" name="Rectangle 5">
            <a:extLst>
              <a:ext uri="{FF2B5EF4-FFF2-40B4-BE49-F238E27FC236}">
                <a16:creationId xmlns:a16="http://schemas.microsoft.com/office/drawing/2014/main" id="{D29ACF20-182C-436B-A05B-96F98C701A2D}"/>
              </a:ext>
            </a:extLst>
          </p:cNvPr>
          <p:cNvSpPr/>
          <p:nvPr/>
        </p:nvSpPr>
        <p:spPr>
          <a:xfrm>
            <a:off x="357768" y="662189"/>
            <a:ext cx="3706238" cy="2003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3101678-33A8-4A83-84AB-8393C22CEF09}"/>
              </a:ext>
            </a:extLst>
          </p:cNvPr>
          <p:cNvSpPr>
            <a:spLocks noGrp="1"/>
          </p:cNvSpPr>
          <p:nvPr>
            <p:ph type="title"/>
          </p:nvPr>
        </p:nvSpPr>
        <p:spPr>
          <a:xfrm>
            <a:off x="604939" y="864757"/>
            <a:ext cx="5181264" cy="1630653"/>
          </a:xfrm>
        </p:spPr>
        <p:txBody>
          <a:bodyPr vert="horz" lIns="91440" tIns="45720" rIns="91440" bIns="45720" rtlCol="0" anchor="b">
            <a:normAutofit fontScale="90000"/>
          </a:bodyPr>
          <a:lstStyle/>
          <a:p>
            <a:pPr algn="ctr" defTabSz="914400"/>
            <a:r>
              <a:rPr lang="en-US" sz="4000" dirty="0">
                <a:latin typeface="Times New Roman" panose="02020603050405020304" pitchFamily="18" charset="0"/>
                <a:cs typeface="Times New Roman" panose="02020603050405020304" pitchFamily="18" charset="0"/>
              </a:rPr>
              <a:t>Indian Business  Incubator Program (IBIP) cont.</a:t>
            </a:r>
          </a:p>
        </p:txBody>
      </p:sp>
    </p:spTree>
    <p:extLst>
      <p:ext uri="{BB962C8B-B14F-4D97-AF65-F5344CB8AC3E}">
        <p14:creationId xmlns:p14="http://schemas.microsoft.com/office/powerpoint/2010/main" val="212004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974404F-F0E7-4F69-B27D-1317955098D4}"/>
              </a:ext>
            </a:extLst>
          </p:cNvPr>
          <p:cNvPicPr>
            <a:picLocks noChangeAspect="1"/>
          </p:cNvPicPr>
          <p:nvPr/>
        </p:nvPicPr>
        <p:blipFill rotWithShape="1">
          <a:blip r:embed="rId2">
            <a:extLst>
              <a:ext uri="{28A0092B-C50C-407E-A947-70E740481C1C}">
                <a14:useLocalDpi xmlns:a14="http://schemas.microsoft.com/office/drawing/2010/main" val="0"/>
              </a:ext>
            </a:extLst>
          </a:blip>
          <a:srcRect t="495" r="29939" b="941"/>
          <a:stretch/>
        </p:blipFill>
        <p:spPr>
          <a:xfrm>
            <a:off x="3522570" y="10"/>
            <a:ext cx="8666255"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3295931-C911-440B-8AFC-BCC0DD375C94}"/>
              </a:ext>
            </a:extLst>
          </p:cNvPr>
          <p:cNvSpPr/>
          <p:nvPr/>
        </p:nvSpPr>
        <p:spPr>
          <a:xfrm>
            <a:off x="345440" y="843533"/>
            <a:ext cx="883920" cy="145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BDC1291-F020-4064-9171-FAE0E1A56E01}"/>
              </a:ext>
            </a:extLst>
          </p:cNvPr>
          <p:cNvSpPr/>
          <p:nvPr/>
        </p:nvSpPr>
        <p:spPr>
          <a:xfrm>
            <a:off x="424704" y="2274759"/>
            <a:ext cx="351536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A6A53434-88A9-44DB-9357-4F736DCD815F}"/>
              </a:ext>
            </a:extLst>
          </p:cNvPr>
          <p:cNvSpPr txBox="1">
            <a:spLocks/>
          </p:cNvSpPr>
          <p:nvPr/>
        </p:nvSpPr>
        <p:spPr>
          <a:xfrm>
            <a:off x="251667" y="287101"/>
            <a:ext cx="5181264" cy="1630653"/>
          </a:xfrm>
          <a:prstGeom prst="rect">
            <a:avLst/>
          </a:prstGeom>
        </p:spPr>
        <p:txBody>
          <a:bodyPr vert="horz" lIns="91440" tIns="45720" rIns="91440" bIns="45720" rtlCol="0" anchor="b">
            <a:normAutofit fontScale="97500" lnSpcReduction="10000"/>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defTabSz="914400"/>
            <a:r>
              <a:rPr lang="en-US" sz="4000" dirty="0">
                <a:latin typeface="Times New Roman" panose="02020603050405020304" pitchFamily="18" charset="0"/>
                <a:cs typeface="Times New Roman" panose="02020603050405020304" pitchFamily="18" charset="0"/>
              </a:rPr>
              <a:t>Indian Business Incubator Program (IBIP) Update</a:t>
            </a:r>
          </a:p>
        </p:txBody>
      </p:sp>
      <p:sp>
        <p:nvSpPr>
          <p:cNvPr id="17" name="Rectangle 16">
            <a:extLst>
              <a:ext uri="{FF2B5EF4-FFF2-40B4-BE49-F238E27FC236}">
                <a16:creationId xmlns:a16="http://schemas.microsoft.com/office/drawing/2014/main" id="{F7492BDF-B57A-48A3-834A-3DD485E386A1}"/>
              </a:ext>
            </a:extLst>
          </p:cNvPr>
          <p:cNvSpPr/>
          <p:nvPr/>
        </p:nvSpPr>
        <p:spPr>
          <a:xfrm>
            <a:off x="345440" y="2179022"/>
            <a:ext cx="6155286" cy="3970318"/>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Consultations were held May 12 &amp; 13, 2021</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Comments closed for IBIP June 14, 2021</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IBIP Regulations will be finalized summer 2021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IBIP grant process begins late FY 2021</a:t>
            </a:r>
          </a:p>
        </p:txBody>
      </p:sp>
    </p:spTree>
    <p:extLst>
      <p:ext uri="{BB962C8B-B14F-4D97-AF65-F5344CB8AC3E}">
        <p14:creationId xmlns:p14="http://schemas.microsoft.com/office/powerpoint/2010/main" val="28308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5" name="Rectangle 7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85BDF72-88F8-4F4D-91D3-30FB4B39CE66}"/>
              </a:ext>
            </a:extLst>
          </p:cNvPr>
          <p:cNvSpPr/>
          <p:nvPr/>
        </p:nvSpPr>
        <p:spPr>
          <a:xfrm>
            <a:off x="345440" y="843533"/>
            <a:ext cx="883920" cy="145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C6045C9-D2CB-4DC2-8EA2-F0A4F0CE7A14}"/>
              </a:ext>
            </a:extLst>
          </p:cNvPr>
          <p:cNvSpPr/>
          <p:nvPr/>
        </p:nvSpPr>
        <p:spPr>
          <a:xfrm>
            <a:off x="345440" y="2273913"/>
            <a:ext cx="351536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D02D88B0-6D67-4201-8334-A7D961FDDEB1}"/>
              </a:ext>
            </a:extLst>
          </p:cNvPr>
          <p:cNvSpPr>
            <a:spLocks noGrp="1"/>
          </p:cNvSpPr>
          <p:nvPr>
            <p:ph type="title"/>
          </p:nvPr>
        </p:nvSpPr>
        <p:spPr>
          <a:xfrm>
            <a:off x="544526" y="-87283"/>
            <a:ext cx="5181264" cy="1630653"/>
          </a:xfrm>
        </p:spPr>
        <p:txBody>
          <a:bodyPr vert="horz" lIns="91440" tIns="45720" rIns="91440" bIns="45720" rtlCol="0" anchor="b">
            <a:normAutofit fontScale="90000"/>
          </a:bodyPr>
          <a:lstStyle/>
          <a:p>
            <a:pPr algn="ctr" defTabSz="914400"/>
            <a:r>
              <a:rPr lang="en-US" sz="4000" dirty="0">
                <a:latin typeface="Times New Roman" panose="02020603050405020304" pitchFamily="18" charset="0"/>
                <a:cs typeface="Times New Roman" panose="02020603050405020304" pitchFamily="18" charset="0"/>
              </a:rPr>
              <a:t>National Tribal Broadband Grant (NTBG)</a:t>
            </a:r>
          </a:p>
        </p:txBody>
      </p:sp>
      <p:sp>
        <p:nvSpPr>
          <p:cNvPr id="2" name="Rectangle 1">
            <a:extLst>
              <a:ext uri="{FF2B5EF4-FFF2-40B4-BE49-F238E27FC236}">
                <a16:creationId xmlns:a16="http://schemas.microsoft.com/office/drawing/2014/main" id="{D2F17BF9-2281-45AB-B27E-1F82EF284F0D}"/>
              </a:ext>
            </a:extLst>
          </p:cNvPr>
          <p:cNvSpPr/>
          <p:nvPr/>
        </p:nvSpPr>
        <p:spPr>
          <a:xfrm>
            <a:off x="402645" y="1595021"/>
            <a:ext cx="5718833" cy="5262979"/>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OIED currently manages 31 FY2020 NTBG grants. </a:t>
            </a:r>
          </a:p>
          <a:p>
            <a:endParaRPr lang="en-US" sz="2800" dirty="0">
              <a:latin typeface="Times New Roman" panose="02020603050405020304" pitchFamily="18" charset="0"/>
              <a:cs typeface="Times New Roman" panose="02020603050405020304" pitchFamily="18" charset="0"/>
            </a:endParaRPr>
          </a:p>
          <a:p>
            <a:r>
              <a:rPr lang="en-US" sz="2800" dirty="0">
                <a:solidFill>
                  <a:schemeClr val="accent1"/>
                </a:solidFill>
                <a:latin typeface="Times New Roman" panose="02020603050405020304" pitchFamily="18" charset="0"/>
                <a:cs typeface="Times New Roman" panose="02020603050405020304" pitchFamily="18" charset="0"/>
              </a:rPr>
              <a:t>The OIED NTBG will not be available in FY2021. </a:t>
            </a:r>
          </a:p>
          <a:p>
            <a:endParaRPr lang="en-US" sz="24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The National Telecommunications and Information Administration (NTIA) will provide a tribal broadband grant. NTIA is currently accepting applications with a closing date of September 3, 2021.</a:t>
            </a:r>
          </a:p>
        </p:txBody>
      </p:sp>
      <p:pic>
        <p:nvPicPr>
          <p:cNvPr id="11" name="Picture 10" descr="A picture containing sky, outdoor&#10;&#10;Description automatically generated">
            <a:extLst>
              <a:ext uri="{FF2B5EF4-FFF2-40B4-BE49-F238E27FC236}">
                <a16:creationId xmlns:a16="http://schemas.microsoft.com/office/drawing/2014/main" id="{F1F2E2C9-07F5-4256-88C0-77638A77A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6253" y="211870"/>
            <a:ext cx="2912309" cy="3053466"/>
          </a:xfrm>
          <a:prstGeom prst="rect">
            <a:avLst/>
          </a:prstGeom>
          <a:effectLst>
            <a:outerShdw blurRad="50800" dist="38100" dir="2700000" algn="tl" rotWithShape="0">
              <a:prstClr val="black">
                <a:alpha val="40000"/>
              </a:prstClr>
            </a:outerShdw>
          </a:effectLst>
        </p:spPr>
      </p:pic>
      <p:pic>
        <p:nvPicPr>
          <p:cNvPr id="12" name="Picture 11" descr="A picture containing outdoor, ground, sky, power shovel&#10;&#10;Description automatically generated">
            <a:extLst>
              <a:ext uri="{FF2B5EF4-FFF2-40B4-BE49-F238E27FC236}">
                <a16:creationId xmlns:a16="http://schemas.microsoft.com/office/drawing/2014/main" id="{AF7F4F9E-227A-4892-B0D9-13EF3AD340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197" y="3477208"/>
            <a:ext cx="5718832" cy="3168922"/>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99176B13-3AD2-4018-AA1C-524041454F34}"/>
              </a:ext>
            </a:extLst>
          </p:cNvPr>
          <p:cNvPicPr>
            <a:picLocks noChangeAspect="1"/>
          </p:cNvPicPr>
          <p:nvPr/>
        </p:nvPicPr>
        <p:blipFill rotWithShape="1">
          <a:blip r:embed="rId5">
            <a:extLst>
              <a:ext uri="{28A0092B-C50C-407E-A947-70E740481C1C}">
                <a14:useLocalDpi xmlns:a14="http://schemas.microsoft.com/office/drawing/2010/main" val="0"/>
              </a:ext>
            </a:extLst>
          </a:blip>
          <a:srcRect r="45500"/>
          <a:stretch/>
        </p:blipFill>
        <p:spPr>
          <a:xfrm>
            <a:off x="6270314" y="211870"/>
            <a:ext cx="2616502" cy="30534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6204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Drummer beating a drum">
            <a:extLst>
              <a:ext uri="{FF2B5EF4-FFF2-40B4-BE49-F238E27FC236}">
                <a16:creationId xmlns:a16="http://schemas.microsoft.com/office/drawing/2014/main" id="{D339A436-8D50-432C-B245-85E89902493C}"/>
              </a:ext>
            </a:extLst>
          </p:cNvPr>
          <p:cNvPicPr>
            <a:picLocks noChangeAspect="1"/>
          </p:cNvPicPr>
          <p:nvPr/>
        </p:nvPicPr>
        <p:blipFill rotWithShape="1">
          <a:blip r:embed="rId3">
            <a:extLst>
              <a:ext uri="{28A0092B-C50C-407E-A947-70E740481C1C}">
                <a14:useLocalDpi xmlns:a14="http://schemas.microsoft.com/office/drawing/2010/main" val="0"/>
              </a:ext>
            </a:extLst>
          </a:blip>
          <a:srcRect t="5357" r="23318" b="3734"/>
          <a:stretch/>
        </p:blipFill>
        <p:spPr>
          <a:xfrm>
            <a:off x="3477154" y="0"/>
            <a:ext cx="8666255" cy="6858000"/>
          </a:xfrm>
          <a:prstGeom prst="rect">
            <a:avLst/>
          </a:prstGeom>
        </p:spPr>
      </p:pic>
      <p:sp>
        <p:nvSpPr>
          <p:cNvPr id="60" name="Rectangle 5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4" name="Rectangle 6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EAB3C7C-F695-41A2-AC76-17AACA2AF080}"/>
              </a:ext>
            </a:extLst>
          </p:cNvPr>
          <p:cNvSpPr/>
          <p:nvPr/>
        </p:nvSpPr>
        <p:spPr>
          <a:xfrm>
            <a:off x="176781" y="670560"/>
            <a:ext cx="979649"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795B04F-3936-4DCB-9168-2D9BC054B586}"/>
              </a:ext>
            </a:extLst>
          </p:cNvPr>
          <p:cNvSpPr/>
          <p:nvPr/>
        </p:nvSpPr>
        <p:spPr>
          <a:xfrm>
            <a:off x="370995" y="2267958"/>
            <a:ext cx="3663736"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92DF31-5DE7-4C76-B88E-70A32B513E3E}"/>
              </a:ext>
            </a:extLst>
          </p:cNvPr>
          <p:cNvSpPr>
            <a:spLocks noGrp="1"/>
          </p:cNvSpPr>
          <p:nvPr>
            <p:ph type="title"/>
          </p:nvPr>
        </p:nvSpPr>
        <p:spPr>
          <a:xfrm>
            <a:off x="176780" y="193320"/>
            <a:ext cx="6922915" cy="1124712"/>
          </a:xfrm>
        </p:spPr>
        <p:txBody>
          <a:bodyPr anchor="b">
            <a:normAutofit fontScale="90000"/>
          </a:bodyPr>
          <a:lstStyle/>
          <a:p>
            <a:r>
              <a:rPr lang="en-US" sz="4400" dirty="0">
                <a:latin typeface="Times New Roman" panose="02020603050405020304" pitchFamily="18" charset="0"/>
                <a:cs typeface="Times New Roman" panose="02020603050405020304" pitchFamily="18" charset="0"/>
              </a:rPr>
              <a:t>How to Apply for OIED Grants</a:t>
            </a:r>
            <a:br>
              <a:rPr lang="en-US" sz="1500" dirty="0"/>
            </a:br>
            <a:endParaRPr lang="en-US" sz="1500" b="1" dirty="0"/>
          </a:p>
        </p:txBody>
      </p:sp>
      <p:sp>
        <p:nvSpPr>
          <p:cNvPr id="3" name="Content Placeholder 2">
            <a:extLst>
              <a:ext uri="{FF2B5EF4-FFF2-40B4-BE49-F238E27FC236}">
                <a16:creationId xmlns:a16="http://schemas.microsoft.com/office/drawing/2014/main" id="{D384738D-2C20-4A1C-81D0-21ECD649B6A2}"/>
              </a:ext>
            </a:extLst>
          </p:cNvPr>
          <p:cNvSpPr>
            <a:spLocks noGrp="1"/>
          </p:cNvSpPr>
          <p:nvPr>
            <p:ph idx="1"/>
          </p:nvPr>
        </p:nvSpPr>
        <p:spPr>
          <a:xfrm>
            <a:off x="666605" y="1089659"/>
            <a:ext cx="5262880" cy="4541256"/>
          </a:xfrm>
        </p:spPr>
        <p:txBody>
          <a:bodyPr anchor="t">
            <a:noAutofit/>
          </a:bodyPr>
          <a:lstStyle/>
          <a:p>
            <a:pPr marL="0" indent="0">
              <a:buNone/>
            </a:pPr>
            <a:r>
              <a:rPr lang="en-US" sz="2400" dirty="0"/>
              <a:t>	</a:t>
            </a:r>
          </a:p>
          <a:p>
            <a:pPr marL="0" indent="0">
              <a:buNone/>
            </a:pPr>
            <a:r>
              <a:rPr lang="en-US" sz="2400" dirty="0">
                <a:latin typeface="Times New Roman" panose="02020603050405020304" pitchFamily="18" charset="0"/>
                <a:cs typeface="Times New Roman" panose="02020603050405020304" pitchFamily="18" charset="0"/>
              </a:rPr>
              <a:t>All OIED grant applications are accepted via www.Grants.gov.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For information on how to apply for grants in Grants.gov, see the instructions available at </a:t>
            </a:r>
            <a:r>
              <a:rPr lang="en-US" sz="2400" u="sng" dirty="0">
                <a:hlinkClick r:id="rId4"/>
              </a:rPr>
              <a:t>https://www.grants.gov/help/html/help/Applicants/HowToApplyForGrants.htm</a:t>
            </a:r>
            <a:endParaRPr lang="en-US" sz="2400" u="sng" dirty="0"/>
          </a:p>
          <a:p>
            <a:pPr marL="0" indent="0">
              <a:buNone/>
            </a:pPr>
            <a:endParaRPr lang="en-US" sz="2400" u="sng" dirty="0"/>
          </a:p>
          <a:p>
            <a:pPr marL="0" indent="0">
              <a:buNone/>
            </a:pPr>
            <a:r>
              <a:rPr lang="en-US" sz="2400" dirty="0">
                <a:latin typeface="Times New Roman" panose="02020603050405020304" pitchFamily="18" charset="0"/>
                <a:cs typeface="Times New Roman" panose="02020603050405020304" pitchFamily="18" charset="0"/>
              </a:rPr>
              <a:t>Tips: Read the NOFO listed in the grants.gov announcement thoroughly.</a:t>
            </a:r>
          </a:p>
          <a:p>
            <a:pPr marL="0" indent="0">
              <a:buNone/>
            </a:pPr>
            <a:r>
              <a:rPr lang="en-US" sz="2400" dirty="0">
                <a:latin typeface="Times New Roman" panose="02020603050405020304" pitchFamily="18" charset="0"/>
                <a:cs typeface="Times New Roman" panose="02020603050405020304" pitchFamily="18" charset="0"/>
              </a:rPr>
              <a:t>Be sure to submit all required forms and mandatory documents.</a:t>
            </a:r>
          </a:p>
        </p:txBody>
      </p:sp>
    </p:spTree>
    <p:extLst>
      <p:ext uri="{BB962C8B-B14F-4D97-AF65-F5344CB8AC3E}">
        <p14:creationId xmlns:p14="http://schemas.microsoft.com/office/powerpoint/2010/main" val="197815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9B35864-E417-490D-975F-A483EE2B490C}"/>
              </a:ext>
            </a:extLst>
          </p:cNvPr>
          <p:cNvPicPr>
            <a:picLocks noChangeAspect="1"/>
          </p:cNvPicPr>
          <p:nvPr/>
        </p:nvPicPr>
        <p:blipFill rotWithShape="1">
          <a:blip r:embed="rId2">
            <a:extLst>
              <a:ext uri="{28A0092B-C50C-407E-A947-70E740481C1C}">
                <a14:useLocalDpi xmlns:a14="http://schemas.microsoft.com/office/drawing/2010/main" val="0"/>
              </a:ext>
            </a:extLst>
          </a:blip>
          <a:srcRect t="40807" r="2897" b="8094"/>
          <a:stretch/>
        </p:blipFill>
        <p:spPr>
          <a:xfrm>
            <a:off x="3522570" y="10"/>
            <a:ext cx="8666255"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C2B615F-C2BD-4C09-ADD8-00F76B5ED2AE}"/>
              </a:ext>
            </a:extLst>
          </p:cNvPr>
          <p:cNvSpPr/>
          <p:nvPr/>
        </p:nvSpPr>
        <p:spPr>
          <a:xfrm>
            <a:off x="286922" y="623697"/>
            <a:ext cx="3633325" cy="2031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3DC1D5-5E77-464A-85DA-9295BDA25565}"/>
              </a:ext>
            </a:extLst>
          </p:cNvPr>
          <p:cNvSpPr>
            <a:spLocks noGrp="1"/>
          </p:cNvSpPr>
          <p:nvPr>
            <p:ph type="title"/>
          </p:nvPr>
        </p:nvSpPr>
        <p:spPr>
          <a:xfrm>
            <a:off x="763577" y="623697"/>
            <a:ext cx="4113454" cy="1124712"/>
          </a:xfrm>
        </p:spPr>
        <p:txBody>
          <a:bodyPr anchor="b">
            <a:normAutofit/>
          </a:bodyPr>
          <a:lstStyle/>
          <a:p>
            <a:r>
              <a:rPr lang="en-US" sz="2800" dirty="0">
                <a:latin typeface="Times New Roman" panose="02020603050405020304" pitchFamily="18" charset="0"/>
                <a:cs typeface="Times New Roman" panose="02020603050405020304" pitchFamily="18" charset="0"/>
              </a:rPr>
              <a:t>Important Dates Recap…</a:t>
            </a:r>
          </a:p>
        </p:txBody>
      </p:sp>
      <p:sp>
        <p:nvSpPr>
          <p:cNvPr id="9" name="Content Placeholder 8">
            <a:extLst>
              <a:ext uri="{FF2B5EF4-FFF2-40B4-BE49-F238E27FC236}">
                <a16:creationId xmlns:a16="http://schemas.microsoft.com/office/drawing/2014/main" id="{318812E9-D96B-4226-97C7-7525ECB73C27}"/>
              </a:ext>
            </a:extLst>
          </p:cNvPr>
          <p:cNvSpPr>
            <a:spLocks noGrp="1"/>
          </p:cNvSpPr>
          <p:nvPr>
            <p:ph idx="1"/>
          </p:nvPr>
        </p:nvSpPr>
        <p:spPr>
          <a:xfrm>
            <a:off x="424704" y="2192033"/>
            <a:ext cx="4927104" cy="3822434"/>
          </a:xfrm>
        </p:spPr>
        <p:txBody>
          <a:bodyPr anchor="t">
            <a:normAutofit fontScale="92500" lnSpcReduction="20000"/>
          </a:bodyPr>
          <a:lstStyle/>
          <a:p>
            <a:r>
              <a:rPr lang="en-US" sz="2300" dirty="0">
                <a:latin typeface="Times New Roman" panose="02020603050405020304" pitchFamily="18" charset="0"/>
                <a:cs typeface="Times New Roman" panose="02020603050405020304" pitchFamily="18" charset="0"/>
              </a:rPr>
              <a:t>NABDI is closed. It will be awarded in FY2021</a:t>
            </a:r>
          </a:p>
          <a:p>
            <a:endParaRPr lang="en-US" sz="2300" dirty="0">
              <a:solidFill>
                <a:srgbClr val="0070C0"/>
              </a:solidFill>
              <a:latin typeface="Times New Roman" panose="02020603050405020304" pitchFamily="18" charset="0"/>
              <a:cs typeface="Times New Roman" panose="02020603050405020304" pitchFamily="18" charset="0"/>
            </a:endParaRPr>
          </a:p>
          <a:p>
            <a:r>
              <a:rPr lang="en-US" sz="2300" dirty="0">
                <a:solidFill>
                  <a:srgbClr val="0070C0"/>
                </a:solidFill>
                <a:latin typeface="Times New Roman" panose="02020603050405020304" pitchFamily="18" charset="0"/>
                <a:cs typeface="Times New Roman" panose="02020603050405020304" pitchFamily="18" charset="0"/>
              </a:rPr>
              <a:t>Tribal Tourism Grant Program is open. It will close on August 6, 2021, awarded FY2021.</a:t>
            </a:r>
          </a:p>
          <a:p>
            <a:endParaRPr lang="en-US" sz="2300" dirty="0">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Living Languages Grant Program will open in July 2021.</a:t>
            </a:r>
          </a:p>
          <a:p>
            <a:endParaRPr lang="en-US" sz="2300" dirty="0">
              <a:latin typeface="Times New Roman" panose="02020603050405020304" pitchFamily="18" charset="0"/>
              <a:cs typeface="Times New Roman" panose="02020603050405020304" pitchFamily="18" charset="0"/>
            </a:endParaRPr>
          </a:p>
          <a:p>
            <a:r>
              <a:rPr lang="en-US" sz="2300" dirty="0">
                <a:solidFill>
                  <a:srgbClr val="0070C0"/>
                </a:solidFill>
                <a:latin typeface="Times New Roman" panose="02020603050405020304" pitchFamily="18" charset="0"/>
                <a:cs typeface="Times New Roman" panose="02020603050405020304" pitchFamily="18" charset="0"/>
              </a:rPr>
              <a:t>Indian Business Incubator Grant is coming soon!</a:t>
            </a:r>
          </a:p>
          <a:p>
            <a:endParaRPr lang="en-US"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612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anoe">
            <a:extLst>
              <a:ext uri="{FF2B5EF4-FFF2-40B4-BE49-F238E27FC236}">
                <a16:creationId xmlns:a16="http://schemas.microsoft.com/office/drawing/2014/main" id="{E79FCDFE-4EA6-4F04-BCE5-A69A46CFD4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12" r="23318" b="2179"/>
          <a:stretch/>
        </p:blipFill>
        <p:spPr>
          <a:xfrm>
            <a:off x="3522570" y="10"/>
            <a:ext cx="8666255" cy="6857990"/>
          </a:xfrm>
          <a:prstGeom prst="rect">
            <a:avLst/>
          </a:prstGeom>
        </p:spPr>
      </p:pic>
      <p:sp>
        <p:nvSpPr>
          <p:cNvPr id="49" name="Rectangle 4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3" name="Rectangle 5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5DC415-4143-44C0-8666-303F365B3D26}"/>
              </a:ext>
            </a:extLst>
          </p:cNvPr>
          <p:cNvSpPr/>
          <p:nvPr/>
        </p:nvSpPr>
        <p:spPr>
          <a:xfrm>
            <a:off x="274320" y="2245360"/>
            <a:ext cx="3535680" cy="41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6C97C53-F0CA-403D-8864-72B410935F13}"/>
              </a:ext>
            </a:extLst>
          </p:cNvPr>
          <p:cNvSpPr/>
          <p:nvPr/>
        </p:nvSpPr>
        <p:spPr>
          <a:xfrm>
            <a:off x="274320" y="640080"/>
            <a:ext cx="894080" cy="41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6D5126DA-8F83-4090-B90F-078EC5CD9AF5}"/>
              </a:ext>
            </a:extLst>
          </p:cNvPr>
          <p:cNvSpPr>
            <a:spLocks noGrp="1"/>
          </p:cNvSpPr>
          <p:nvPr>
            <p:ph type="title"/>
          </p:nvPr>
        </p:nvSpPr>
        <p:spPr>
          <a:xfrm>
            <a:off x="424704" y="4811831"/>
            <a:ext cx="6608394" cy="1630653"/>
          </a:xfrm>
        </p:spPr>
        <p:txBody>
          <a:bodyPr vert="horz" lIns="91440" tIns="45720" rIns="91440" bIns="45720" rtlCol="0" anchor="b">
            <a:noAutofit/>
          </a:bodyPr>
          <a:lstStyle/>
          <a:p>
            <a:r>
              <a:rPr lang="en-US" sz="2400" dirty="0">
                <a:latin typeface="Times New Roman" panose="02020603050405020304" pitchFamily="18" charset="0"/>
                <a:cs typeface="Times New Roman" panose="02020603050405020304" pitchFamily="18" charset="0"/>
              </a:rPr>
              <a:t>OIED Grants Contacts:</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James R. West, OIED, Program Analyst</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hlinkClick r:id="rId4"/>
              </a:rPr>
              <a:t>Jamesr.west@bia.gov</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202-595-4766</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or</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K. Denise Edwards, OIED, Director (acting)</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hlinkClick r:id="rId5"/>
              </a:rPr>
              <a:t>Katharine.Edwards@bia.gov</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303-710-0661</a:t>
            </a:r>
          </a:p>
        </p:txBody>
      </p:sp>
    </p:spTree>
    <p:extLst>
      <p:ext uri="{BB962C8B-B14F-4D97-AF65-F5344CB8AC3E}">
        <p14:creationId xmlns:p14="http://schemas.microsoft.com/office/powerpoint/2010/main" val="19504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A25D4FE-1EA2-4408-ABFE-C3C497941E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 b="5412"/>
          <a:stretch/>
        </p:blipFill>
        <p:spPr>
          <a:xfrm>
            <a:off x="2554775" y="0"/>
            <a:ext cx="9667124" cy="6857990"/>
          </a:xfrm>
          <a:prstGeom prst="rect">
            <a:avLst/>
          </a:prstGeom>
        </p:spPr>
      </p:pic>
      <p:sp>
        <p:nvSpPr>
          <p:cNvPr id="45" name="Rectangle 4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8833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384738D-2C20-4A1C-81D0-21ECD649B6A2}"/>
              </a:ext>
            </a:extLst>
          </p:cNvPr>
          <p:cNvSpPr>
            <a:spLocks noGrp="1"/>
          </p:cNvSpPr>
          <p:nvPr>
            <p:ph idx="1"/>
          </p:nvPr>
        </p:nvSpPr>
        <p:spPr>
          <a:xfrm>
            <a:off x="0" y="319605"/>
            <a:ext cx="5677538" cy="954107"/>
          </a:xfrm>
        </p:spPr>
        <p:txBody>
          <a:bodyPr vert="horz" lIns="91440" tIns="45720" rIns="91440" bIns="45720" rtlCol="0">
            <a:normAutofit/>
          </a:bodyPr>
          <a:lstStyle/>
          <a:p>
            <a:pPr marL="0" indent="0" algn="ctr">
              <a:buNone/>
            </a:pPr>
            <a:r>
              <a:rPr lang="en-US" sz="5800" dirty="0">
                <a:latin typeface="Times New Roman" panose="02020603050405020304" pitchFamily="18" charset="0"/>
                <a:cs typeface="Times New Roman" panose="02020603050405020304" pitchFamily="18" charset="0"/>
              </a:rPr>
              <a:t>OIED Grants</a:t>
            </a:r>
          </a:p>
          <a:p>
            <a:pPr marL="0" indent="0">
              <a:buNone/>
            </a:pPr>
            <a:endParaRPr lang="en-US" sz="40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73981B4D-C043-4871-B773-F3E4EA6D4477}"/>
              </a:ext>
            </a:extLst>
          </p:cNvPr>
          <p:cNvSpPr txBox="1"/>
          <p:nvPr/>
        </p:nvSpPr>
        <p:spPr>
          <a:xfrm>
            <a:off x="189760" y="1197597"/>
            <a:ext cx="5105731" cy="954107"/>
          </a:xfrm>
          <a:prstGeom prst="rect">
            <a:avLst/>
          </a:prstGeom>
          <a:noFill/>
        </p:spPr>
        <p:txBody>
          <a:bodyPr wrap="square" rtlCol="0">
            <a:spAutoFit/>
          </a:bodyPr>
          <a:lstStyle/>
          <a:p>
            <a:r>
              <a:rPr lang="en-US" sz="2800" dirty="0">
                <a:solidFill>
                  <a:schemeClr val="tx1"/>
                </a:solidFill>
                <a:latin typeface="Times New Roman" panose="02020603050405020304" pitchFamily="18" charset="0"/>
                <a:cs typeface="Times New Roman" panose="02020603050405020304" pitchFamily="18" charset="0"/>
              </a:rPr>
              <a:t>Native American Business Development Institute (NABDI)</a:t>
            </a:r>
          </a:p>
        </p:txBody>
      </p:sp>
      <p:sp>
        <p:nvSpPr>
          <p:cNvPr id="24" name="TextBox 23">
            <a:extLst>
              <a:ext uri="{FF2B5EF4-FFF2-40B4-BE49-F238E27FC236}">
                <a16:creationId xmlns:a16="http://schemas.microsoft.com/office/drawing/2014/main" id="{4D7FC713-EC4D-4029-8D91-24C25AB20179}"/>
              </a:ext>
            </a:extLst>
          </p:cNvPr>
          <p:cNvSpPr txBox="1"/>
          <p:nvPr/>
        </p:nvSpPr>
        <p:spPr>
          <a:xfrm>
            <a:off x="285903" y="4369524"/>
            <a:ext cx="5105731" cy="954107"/>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National Tribal Broadband Grant (NTBG)</a:t>
            </a:r>
          </a:p>
        </p:txBody>
      </p:sp>
      <p:sp>
        <p:nvSpPr>
          <p:cNvPr id="26" name="TextBox 25">
            <a:extLst>
              <a:ext uri="{FF2B5EF4-FFF2-40B4-BE49-F238E27FC236}">
                <a16:creationId xmlns:a16="http://schemas.microsoft.com/office/drawing/2014/main" id="{B3DA4B0F-7AAC-4F2B-A0C6-1583708669C6}"/>
              </a:ext>
            </a:extLst>
          </p:cNvPr>
          <p:cNvSpPr txBox="1"/>
          <p:nvPr/>
        </p:nvSpPr>
        <p:spPr>
          <a:xfrm>
            <a:off x="264472" y="3307971"/>
            <a:ext cx="4645712" cy="95410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Living Languages Grant Program (LLGP)</a:t>
            </a:r>
          </a:p>
        </p:txBody>
      </p:sp>
      <p:sp>
        <p:nvSpPr>
          <p:cNvPr id="9" name="TextBox 8">
            <a:extLst>
              <a:ext uri="{FF2B5EF4-FFF2-40B4-BE49-F238E27FC236}">
                <a16:creationId xmlns:a16="http://schemas.microsoft.com/office/drawing/2014/main" id="{359D126F-F725-4C8F-93B0-B812773AAA13}"/>
              </a:ext>
            </a:extLst>
          </p:cNvPr>
          <p:cNvSpPr txBox="1"/>
          <p:nvPr/>
        </p:nvSpPr>
        <p:spPr>
          <a:xfrm>
            <a:off x="231919" y="2246417"/>
            <a:ext cx="4645712" cy="954107"/>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Tribal Tourism Grant Program (TTGP)</a:t>
            </a:r>
          </a:p>
        </p:txBody>
      </p:sp>
      <p:sp>
        <p:nvSpPr>
          <p:cNvPr id="10" name="TextBox 9">
            <a:extLst>
              <a:ext uri="{FF2B5EF4-FFF2-40B4-BE49-F238E27FC236}">
                <a16:creationId xmlns:a16="http://schemas.microsoft.com/office/drawing/2014/main" id="{142C644E-2DD4-4537-B3A5-0B91DC53CDEE}"/>
              </a:ext>
            </a:extLst>
          </p:cNvPr>
          <p:cNvSpPr txBox="1"/>
          <p:nvPr/>
        </p:nvSpPr>
        <p:spPr>
          <a:xfrm>
            <a:off x="335592" y="5431078"/>
            <a:ext cx="4645712"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Indian Business Incubator Program (IBIP) Grant</a:t>
            </a:r>
          </a:p>
        </p:txBody>
      </p:sp>
    </p:spTree>
    <p:extLst>
      <p:ext uri="{BB962C8B-B14F-4D97-AF65-F5344CB8AC3E}">
        <p14:creationId xmlns:p14="http://schemas.microsoft.com/office/powerpoint/2010/main" val="22688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79ADE94-41D5-4925-90A2-C63593FF80BC}"/>
              </a:ext>
            </a:extLst>
          </p:cNvPr>
          <p:cNvSpPr txBox="1"/>
          <p:nvPr/>
        </p:nvSpPr>
        <p:spPr>
          <a:xfrm>
            <a:off x="890106" y="640080"/>
            <a:ext cx="3733041"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i="1" dirty="0" err="1"/>
              <a:t>Nyá:wę</a:t>
            </a:r>
            <a:r>
              <a:rPr lang="en-US" sz="5400" i="1" dirty="0"/>
              <a:t>!</a:t>
            </a:r>
            <a:r>
              <a:rPr lang="en-US" sz="5300" i="1" dirty="0">
                <a:latin typeface="+mj-lt"/>
                <a:ea typeface="+mj-ea"/>
                <a:cs typeface="+mj-cs"/>
              </a:rPr>
              <a:t> Thank you. </a:t>
            </a:r>
          </a:p>
        </p:txBody>
      </p:sp>
      <p:sp>
        <p:nvSpPr>
          <p:cNvPr id="7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106" y="4409267"/>
            <a:ext cx="3473815" cy="18288"/>
          </a:xfrm>
          <a:custGeom>
            <a:avLst/>
            <a:gdLst>
              <a:gd name="connsiteX0" fmla="*/ 0 w 3473815"/>
              <a:gd name="connsiteY0" fmla="*/ 0 h 18288"/>
              <a:gd name="connsiteX1" fmla="*/ 694763 w 3473815"/>
              <a:gd name="connsiteY1" fmla="*/ 0 h 18288"/>
              <a:gd name="connsiteX2" fmla="*/ 1354788 w 3473815"/>
              <a:gd name="connsiteY2" fmla="*/ 0 h 18288"/>
              <a:gd name="connsiteX3" fmla="*/ 2014813 w 3473815"/>
              <a:gd name="connsiteY3" fmla="*/ 0 h 18288"/>
              <a:gd name="connsiteX4" fmla="*/ 2779052 w 3473815"/>
              <a:gd name="connsiteY4" fmla="*/ 0 h 18288"/>
              <a:gd name="connsiteX5" fmla="*/ 3473815 w 3473815"/>
              <a:gd name="connsiteY5" fmla="*/ 0 h 18288"/>
              <a:gd name="connsiteX6" fmla="*/ 3473815 w 3473815"/>
              <a:gd name="connsiteY6" fmla="*/ 18288 h 18288"/>
              <a:gd name="connsiteX7" fmla="*/ 2779052 w 3473815"/>
              <a:gd name="connsiteY7" fmla="*/ 18288 h 18288"/>
              <a:gd name="connsiteX8" fmla="*/ 2188503 w 3473815"/>
              <a:gd name="connsiteY8" fmla="*/ 18288 h 18288"/>
              <a:gd name="connsiteX9" fmla="*/ 1528479 w 3473815"/>
              <a:gd name="connsiteY9" fmla="*/ 18288 h 18288"/>
              <a:gd name="connsiteX10" fmla="*/ 868454 w 3473815"/>
              <a:gd name="connsiteY10" fmla="*/ 18288 h 18288"/>
              <a:gd name="connsiteX11" fmla="*/ 0 w 3473815"/>
              <a:gd name="connsiteY11" fmla="*/ 18288 h 18288"/>
              <a:gd name="connsiteX12" fmla="*/ 0 w 3473815"/>
              <a:gd name="connsiteY12" fmla="*/ 0 h 18288"/>
              <a:gd name="connsiteX0" fmla="*/ 0 w 3473815"/>
              <a:gd name="connsiteY0" fmla="*/ 0 h 18288"/>
              <a:gd name="connsiteX1" fmla="*/ 625287 w 3473815"/>
              <a:gd name="connsiteY1" fmla="*/ 0 h 18288"/>
              <a:gd name="connsiteX2" fmla="*/ 1389526 w 3473815"/>
              <a:gd name="connsiteY2" fmla="*/ 0 h 18288"/>
              <a:gd name="connsiteX3" fmla="*/ 1980075 w 3473815"/>
              <a:gd name="connsiteY3" fmla="*/ 0 h 18288"/>
              <a:gd name="connsiteX4" fmla="*/ 2570623 w 3473815"/>
              <a:gd name="connsiteY4" fmla="*/ 0 h 18288"/>
              <a:gd name="connsiteX5" fmla="*/ 3473815 w 3473815"/>
              <a:gd name="connsiteY5" fmla="*/ 0 h 18288"/>
              <a:gd name="connsiteX6" fmla="*/ 3473815 w 3473815"/>
              <a:gd name="connsiteY6" fmla="*/ 18288 h 18288"/>
              <a:gd name="connsiteX7" fmla="*/ 2813790 w 3473815"/>
              <a:gd name="connsiteY7" fmla="*/ 18288 h 18288"/>
              <a:gd name="connsiteX8" fmla="*/ 2153765 w 3473815"/>
              <a:gd name="connsiteY8" fmla="*/ 18288 h 18288"/>
              <a:gd name="connsiteX9" fmla="*/ 1493740 w 3473815"/>
              <a:gd name="connsiteY9" fmla="*/ 18288 h 18288"/>
              <a:gd name="connsiteX10" fmla="*/ 729501 w 3473815"/>
              <a:gd name="connsiteY10" fmla="*/ 18288 h 18288"/>
              <a:gd name="connsiteX11" fmla="*/ 0 w 3473815"/>
              <a:gd name="connsiteY11" fmla="*/ 18288 h 18288"/>
              <a:gd name="connsiteX12" fmla="*/ 0 w 3473815"/>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3815" h="18288" fill="none" extrusionOk="0">
                <a:moveTo>
                  <a:pt x="0" y="0"/>
                </a:moveTo>
                <a:cubicBezTo>
                  <a:pt x="202021" y="29785"/>
                  <a:pt x="522283" y="11827"/>
                  <a:pt x="694763" y="0"/>
                </a:cubicBezTo>
                <a:cubicBezTo>
                  <a:pt x="830910" y="-59844"/>
                  <a:pt x="1096834" y="-31321"/>
                  <a:pt x="1354788" y="0"/>
                </a:cubicBezTo>
                <a:cubicBezTo>
                  <a:pt x="1601873" y="30960"/>
                  <a:pt x="1849490" y="-2688"/>
                  <a:pt x="2014813" y="0"/>
                </a:cubicBezTo>
                <a:cubicBezTo>
                  <a:pt x="2216478" y="48549"/>
                  <a:pt x="2601345" y="5848"/>
                  <a:pt x="2779052" y="0"/>
                </a:cubicBezTo>
                <a:cubicBezTo>
                  <a:pt x="3000797" y="7965"/>
                  <a:pt x="3264798" y="-11977"/>
                  <a:pt x="3473815" y="0"/>
                </a:cubicBezTo>
                <a:cubicBezTo>
                  <a:pt x="3473373" y="7184"/>
                  <a:pt x="3473242" y="9771"/>
                  <a:pt x="3473815" y="18288"/>
                </a:cubicBezTo>
                <a:cubicBezTo>
                  <a:pt x="3194795" y="22981"/>
                  <a:pt x="2973557" y="61087"/>
                  <a:pt x="2779052" y="18288"/>
                </a:cubicBezTo>
                <a:cubicBezTo>
                  <a:pt x="2571728" y="10873"/>
                  <a:pt x="2354325" y="9232"/>
                  <a:pt x="2188503" y="18288"/>
                </a:cubicBezTo>
                <a:cubicBezTo>
                  <a:pt x="2060457" y="54783"/>
                  <a:pt x="1773279" y="17135"/>
                  <a:pt x="1528479" y="18288"/>
                </a:cubicBezTo>
                <a:cubicBezTo>
                  <a:pt x="1252467" y="4613"/>
                  <a:pt x="1156127" y="11514"/>
                  <a:pt x="868454" y="18288"/>
                </a:cubicBezTo>
                <a:cubicBezTo>
                  <a:pt x="559402" y="50868"/>
                  <a:pt x="264671" y="-18932"/>
                  <a:pt x="0" y="18288"/>
                </a:cubicBezTo>
                <a:cubicBezTo>
                  <a:pt x="-449" y="11682"/>
                  <a:pt x="228" y="3653"/>
                  <a:pt x="0" y="0"/>
                </a:cubicBezTo>
                <a:close/>
              </a:path>
              <a:path w="3473815" h="18288" stroke="0" extrusionOk="0">
                <a:moveTo>
                  <a:pt x="0" y="0"/>
                </a:moveTo>
                <a:cubicBezTo>
                  <a:pt x="240109" y="-43318"/>
                  <a:pt x="396106" y="-27302"/>
                  <a:pt x="625287" y="0"/>
                </a:cubicBezTo>
                <a:cubicBezTo>
                  <a:pt x="871690" y="36325"/>
                  <a:pt x="1037275" y="20709"/>
                  <a:pt x="1389526" y="0"/>
                </a:cubicBezTo>
                <a:cubicBezTo>
                  <a:pt x="1711211" y="-25625"/>
                  <a:pt x="1759680" y="8130"/>
                  <a:pt x="1980075" y="0"/>
                </a:cubicBezTo>
                <a:cubicBezTo>
                  <a:pt x="2224432" y="664"/>
                  <a:pt x="2450357" y="-42597"/>
                  <a:pt x="2570623" y="0"/>
                </a:cubicBezTo>
                <a:cubicBezTo>
                  <a:pt x="2694293" y="24170"/>
                  <a:pt x="3161001" y="-100700"/>
                  <a:pt x="3473815" y="0"/>
                </a:cubicBezTo>
                <a:cubicBezTo>
                  <a:pt x="3473788" y="3601"/>
                  <a:pt x="3474456" y="10012"/>
                  <a:pt x="3473815" y="18288"/>
                </a:cubicBezTo>
                <a:cubicBezTo>
                  <a:pt x="3181952" y="43491"/>
                  <a:pt x="3012112" y="-12947"/>
                  <a:pt x="2813790" y="18288"/>
                </a:cubicBezTo>
                <a:cubicBezTo>
                  <a:pt x="2632940" y="20849"/>
                  <a:pt x="2397635" y="15760"/>
                  <a:pt x="2153765" y="18288"/>
                </a:cubicBezTo>
                <a:cubicBezTo>
                  <a:pt x="1891878" y="6934"/>
                  <a:pt x="1703855" y="52978"/>
                  <a:pt x="1493740" y="18288"/>
                </a:cubicBezTo>
                <a:cubicBezTo>
                  <a:pt x="1330429" y="-31833"/>
                  <a:pt x="892176" y="-4993"/>
                  <a:pt x="729501" y="18288"/>
                </a:cubicBezTo>
                <a:cubicBezTo>
                  <a:pt x="525707" y="21214"/>
                  <a:pt x="219591" y="37385"/>
                  <a:pt x="0" y="18288"/>
                </a:cubicBezTo>
                <a:cubicBezTo>
                  <a:pt x="-58" y="15072"/>
                  <a:pt x="-1055" y="3930"/>
                  <a:pt x="0" y="0"/>
                </a:cubicBezTo>
                <a:close/>
              </a:path>
              <a:path w="3473815" h="18288" fill="none" stroke="0" extrusionOk="0">
                <a:moveTo>
                  <a:pt x="0" y="0"/>
                </a:moveTo>
                <a:cubicBezTo>
                  <a:pt x="189757" y="-4949"/>
                  <a:pt x="523431" y="23136"/>
                  <a:pt x="694763" y="0"/>
                </a:cubicBezTo>
                <a:cubicBezTo>
                  <a:pt x="886918" y="-48304"/>
                  <a:pt x="1059782" y="-28043"/>
                  <a:pt x="1354788" y="0"/>
                </a:cubicBezTo>
                <a:cubicBezTo>
                  <a:pt x="1606019" y="-15312"/>
                  <a:pt x="1808891" y="38557"/>
                  <a:pt x="2014813" y="0"/>
                </a:cubicBezTo>
                <a:cubicBezTo>
                  <a:pt x="2204415" y="36135"/>
                  <a:pt x="2515643" y="33614"/>
                  <a:pt x="2779052" y="0"/>
                </a:cubicBezTo>
                <a:cubicBezTo>
                  <a:pt x="2958087" y="-19529"/>
                  <a:pt x="3240241" y="31621"/>
                  <a:pt x="3473815" y="0"/>
                </a:cubicBezTo>
                <a:cubicBezTo>
                  <a:pt x="3473789" y="7514"/>
                  <a:pt x="3473284" y="9795"/>
                  <a:pt x="3473815" y="18288"/>
                </a:cubicBezTo>
                <a:cubicBezTo>
                  <a:pt x="3201177" y="56083"/>
                  <a:pt x="2970515" y="49905"/>
                  <a:pt x="2779052" y="18288"/>
                </a:cubicBezTo>
                <a:cubicBezTo>
                  <a:pt x="2593514" y="9981"/>
                  <a:pt x="2375224" y="5521"/>
                  <a:pt x="2188503" y="18288"/>
                </a:cubicBezTo>
                <a:cubicBezTo>
                  <a:pt x="2061088" y="12390"/>
                  <a:pt x="1802805" y="18023"/>
                  <a:pt x="1528479" y="18288"/>
                </a:cubicBezTo>
                <a:cubicBezTo>
                  <a:pt x="1253491" y="31977"/>
                  <a:pt x="1147546" y="14232"/>
                  <a:pt x="868454" y="18288"/>
                </a:cubicBezTo>
                <a:cubicBezTo>
                  <a:pt x="583453" y="19052"/>
                  <a:pt x="208139" y="-20061"/>
                  <a:pt x="0" y="18288"/>
                </a:cubicBezTo>
                <a:cubicBezTo>
                  <a:pt x="-35" y="11391"/>
                  <a:pt x="-28" y="369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3473815"/>
                      <a:gd name="connsiteY0" fmla="*/ 0 h 18288"/>
                      <a:gd name="connsiteX1" fmla="*/ 694763 w 3473815"/>
                      <a:gd name="connsiteY1" fmla="*/ 0 h 18288"/>
                      <a:gd name="connsiteX2" fmla="*/ 1354788 w 3473815"/>
                      <a:gd name="connsiteY2" fmla="*/ 0 h 18288"/>
                      <a:gd name="connsiteX3" fmla="*/ 2014813 w 3473815"/>
                      <a:gd name="connsiteY3" fmla="*/ 0 h 18288"/>
                      <a:gd name="connsiteX4" fmla="*/ 2779052 w 3473815"/>
                      <a:gd name="connsiteY4" fmla="*/ 0 h 18288"/>
                      <a:gd name="connsiteX5" fmla="*/ 3473815 w 3473815"/>
                      <a:gd name="connsiteY5" fmla="*/ 0 h 18288"/>
                      <a:gd name="connsiteX6" fmla="*/ 3473815 w 3473815"/>
                      <a:gd name="connsiteY6" fmla="*/ 18288 h 18288"/>
                      <a:gd name="connsiteX7" fmla="*/ 2779052 w 3473815"/>
                      <a:gd name="connsiteY7" fmla="*/ 18288 h 18288"/>
                      <a:gd name="connsiteX8" fmla="*/ 2188503 w 3473815"/>
                      <a:gd name="connsiteY8" fmla="*/ 18288 h 18288"/>
                      <a:gd name="connsiteX9" fmla="*/ 1528479 w 3473815"/>
                      <a:gd name="connsiteY9" fmla="*/ 18288 h 18288"/>
                      <a:gd name="connsiteX10" fmla="*/ 868454 w 3473815"/>
                      <a:gd name="connsiteY10" fmla="*/ 18288 h 18288"/>
                      <a:gd name="connsiteX11" fmla="*/ 0 w 3473815"/>
                      <a:gd name="connsiteY11" fmla="*/ 18288 h 18288"/>
                      <a:gd name="connsiteX12" fmla="*/ 0 w 3473815"/>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3815" h="18288" fill="none" extrusionOk="0">
                        <a:moveTo>
                          <a:pt x="0" y="0"/>
                        </a:moveTo>
                        <a:cubicBezTo>
                          <a:pt x="182906" y="5222"/>
                          <a:pt x="525212" y="15044"/>
                          <a:pt x="694763" y="0"/>
                        </a:cubicBezTo>
                        <a:cubicBezTo>
                          <a:pt x="864314" y="-15044"/>
                          <a:pt x="1095979" y="-25460"/>
                          <a:pt x="1354788" y="0"/>
                        </a:cubicBezTo>
                        <a:cubicBezTo>
                          <a:pt x="1613597" y="25460"/>
                          <a:pt x="1827465" y="3076"/>
                          <a:pt x="2014813" y="0"/>
                        </a:cubicBezTo>
                        <a:cubicBezTo>
                          <a:pt x="2202162" y="-3076"/>
                          <a:pt x="2561462" y="29782"/>
                          <a:pt x="2779052" y="0"/>
                        </a:cubicBezTo>
                        <a:cubicBezTo>
                          <a:pt x="2996642" y="-29782"/>
                          <a:pt x="3260877" y="-7505"/>
                          <a:pt x="3473815" y="0"/>
                        </a:cubicBezTo>
                        <a:cubicBezTo>
                          <a:pt x="3473381" y="7551"/>
                          <a:pt x="3473348" y="9822"/>
                          <a:pt x="3473815" y="18288"/>
                        </a:cubicBezTo>
                        <a:cubicBezTo>
                          <a:pt x="3221493" y="35914"/>
                          <a:pt x="2987895" y="39816"/>
                          <a:pt x="2779052" y="18288"/>
                        </a:cubicBezTo>
                        <a:cubicBezTo>
                          <a:pt x="2570209" y="-3240"/>
                          <a:pt x="2343602" y="7168"/>
                          <a:pt x="2188503" y="18288"/>
                        </a:cubicBezTo>
                        <a:cubicBezTo>
                          <a:pt x="2033404" y="29408"/>
                          <a:pt x="1812100" y="18034"/>
                          <a:pt x="1528479" y="18288"/>
                        </a:cubicBezTo>
                        <a:cubicBezTo>
                          <a:pt x="1244858" y="18542"/>
                          <a:pt x="1155493" y="-1402"/>
                          <a:pt x="868454" y="18288"/>
                        </a:cubicBezTo>
                        <a:cubicBezTo>
                          <a:pt x="581415" y="37978"/>
                          <a:pt x="215843" y="-23060"/>
                          <a:pt x="0" y="18288"/>
                        </a:cubicBezTo>
                        <a:cubicBezTo>
                          <a:pt x="60" y="11696"/>
                          <a:pt x="66" y="3758"/>
                          <a:pt x="0" y="0"/>
                        </a:cubicBezTo>
                        <a:close/>
                      </a:path>
                      <a:path w="3473815" h="18288" stroke="0" extrusionOk="0">
                        <a:moveTo>
                          <a:pt x="0" y="0"/>
                        </a:moveTo>
                        <a:cubicBezTo>
                          <a:pt x="242785" y="-29423"/>
                          <a:pt x="378998" y="-19420"/>
                          <a:pt x="625287" y="0"/>
                        </a:cubicBezTo>
                        <a:cubicBezTo>
                          <a:pt x="871576" y="19420"/>
                          <a:pt x="1067984" y="20453"/>
                          <a:pt x="1389526" y="0"/>
                        </a:cubicBezTo>
                        <a:cubicBezTo>
                          <a:pt x="1711068" y="-20453"/>
                          <a:pt x="1750898" y="12571"/>
                          <a:pt x="1980075" y="0"/>
                        </a:cubicBezTo>
                        <a:cubicBezTo>
                          <a:pt x="2209252" y="-12571"/>
                          <a:pt x="2443074" y="-14077"/>
                          <a:pt x="2570623" y="0"/>
                        </a:cubicBezTo>
                        <a:cubicBezTo>
                          <a:pt x="2698172" y="14077"/>
                          <a:pt x="3135362" y="-35726"/>
                          <a:pt x="3473815" y="0"/>
                        </a:cubicBezTo>
                        <a:cubicBezTo>
                          <a:pt x="3473733" y="4406"/>
                          <a:pt x="3473726" y="9982"/>
                          <a:pt x="3473815" y="18288"/>
                        </a:cubicBezTo>
                        <a:cubicBezTo>
                          <a:pt x="3180355" y="10141"/>
                          <a:pt x="2981436" y="-5889"/>
                          <a:pt x="2813790" y="18288"/>
                        </a:cubicBezTo>
                        <a:cubicBezTo>
                          <a:pt x="2646145" y="42465"/>
                          <a:pt x="2412345" y="4786"/>
                          <a:pt x="2153765" y="18288"/>
                        </a:cubicBezTo>
                        <a:cubicBezTo>
                          <a:pt x="1895186" y="31790"/>
                          <a:pt x="1663932" y="40265"/>
                          <a:pt x="1493740" y="18288"/>
                        </a:cubicBezTo>
                        <a:cubicBezTo>
                          <a:pt x="1323549" y="-3689"/>
                          <a:pt x="925140" y="-7542"/>
                          <a:pt x="729501" y="18288"/>
                        </a:cubicBezTo>
                        <a:cubicBezTo>
                          <a:pt x="533862" y="44118"/>
                          <a:pt x="281408" y="34924"/>
                          <a:pt x="0" y="18288"/>
                        </a:cubicBezTo>
                        <a:cubicBezTo>
                          <a:pt x="189" y="14288"/>
                          <a:pt x="-703" y="374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26AD2652-160A-4A65-9F11-39A3055E24FF}"/>
              </a:ext>
            </a:extLst>
          </p:cNvPr>
          <p:cNvPicPr>
            <a:picLocks noChangeAspect="1"/>
          </p:cNvPicPr>
          <p:nvPr/>
        </p:nvPicPr>
        <p:blipFill rotWithShape="1">
          <a:blip r:embed="rId3">
            <a:extLst>
              <a:ext uri="{28A0092B-C50C-407E-A947-70E740481C1C}">
                <a14:useLocalDpi xmlns:a14="http://schemas.microsoft.com/office/drawing/2010/main" val="0"/>
              </a:ext>
            </a:extLst>
          </a:blip>
          <a:srcRect t="28589" r="-1" b="5094"/>
          <a:stretch/>
        </p:blipFill>
        <p:spPr>
          <a:xfrm>
            <a:off x="5310318" y="10"/>
            <a:ext cx="687698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7633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12185778"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2" name="Title 1">
            <a:extLst>
              <a:ext uri="{FF2B5EF4-FFF2-40B4-BE49-F238E27FC236}">
                <a16:creationId xmlns:a16="http://schemas.microsoft.com/office/drawing/2014/main" id="{48ED49ED-5107-4EC5-9DED-DB81353DF577}"/>
              </a:ext>
            </a:extLst>
          </p:cNvPr>
          <p:cNvSpPr>
            <a:spLocks noGrp="1"/>
          </p:cNvSpPr>
          <p:nvPr>
            <p:ph type="title"/>
          </p:nvPr>
        </p:nvSpPr>
        <p:spPr>
          <a:xfrm>
            <a:off x="6588095" y="666373"/>
            <a:ext cx="5414851" cy="2927177"/>
          </a:xfrm>
        </p:spPr>
        <p:txBody>
          <a:bodyPr vert="horz" lIns="91416" tIns="45708" rIns="91416" bIns="45708" rtlCol="0" anchor="b">
            <a:normAutofit/>
          </a:bodyPr>
          <a:lstStyle/>
          <a:p>
            <a:pPr>
              <a:lnSpc>
                <a:spcPct val="100000"/>
              </a:lnSpc>
              <a:spcBef>
                <a:spcPts val="0"/>
              </a:spcBef>
              <a:defRPr/>
            </a:pPr>
            <a:r>
              <a:rPr lang="en-US" sz="3199" b="1" i="1" cap="all" dirty="0">
                <a:solidFill>
                  <a:prstClr val="black"/>
                </a:solidFill>
                <a:latin typeface="Calibri" panose="020F0502020204030204"/>
              </a:rPr>
              <a:t>Walking with Native Business</a:t>
            </a:r>
            <a:br>
              <a:rPr lang="en-US" sz="3599" dirty="0">
                <a:solidFill>
                  <a:prstClr val="black"/>
                </a:solidFill>
                <a:latin typeface="Calibri" panose="020F0502020204030204"/>
              </a:rPr>
            </a:br>
            <a:r>
              <a:rPr lang="en-US" sz="2799" i="1" dirty="0">
                <a:solidFill>
                  <a:prstClr val="black"/>
                </a:solidFill>
                <a:latin typeface="Calibri" panose="020F0502020204030204"/>
              </a:rPr>
              <a:t>“Helping Guarantee the Economic Future of Indian Country</a:t>
            </a:r>
            <a:r>
              <a:rPr lang="en-US" sz="2799" b="1" i="1" dirty="0">
                <a:solidFill>
                  <a:prstClr val="black"/>
                </a:solidFill>
                <a:latin typeface="Calibri" panose="020F0502020204030204"/>
              </a:rPr>
              <a:t>"</a:t>
            </a:r>
            <a:endParaRPr lang="en-US" sz="2799" dirty="0"/>
          </a:p>
        </p:txBody>
      </p:sp>
      <p:pic>
        <p:nvPicPr>
          <p:cNvPr id="10" name="Content Placeholder 9">
            <a:extLst>
              <a:ext uri="{FF2B5EF4-FFF2-40B4-BE49-F238E27FC236}">
                <a16:creationId xmlns:a16="http://schemas.microsoft.com/office/drawing/2014/main" id="{0311E7C5-D294-498D-B430-A3A9D7E7C49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062" r="1755" b="2"/>
          <a:stretch/>
        </p:blipFill>
        <p:spPr>
          <a:xfrm>
            <a:off x="909299" y="337927"/>
            <a:ext cx="5414851" cy="4422913"/>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17"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3686" y="4409012"/>
            <a:ext cx="3473815" cy="18283"/>
          </a:xfrm>
          <a:custGeom>
            <a:avLst/>
            <a:gdLst>
              <a:gd name="connsiteX0" fmla="*/ 0 w 3473815"/>
              <a:gd name="connsiteY0" fmla="*/ 0 h 18283"/>
              <a:gd name="connsiteX1" fmla="*/ 694763 w 3473815"/>
              <a:gd name="connsiteY1" fmla="*/ 0 h 18283"/>
              <a:gd name="connsiteX2" fmla="*/ 1354788 w 3473815"/>
              <a:gd name="connsiteY2" fmla="*/ 0 h 18283"/>
              <a:gd name="connsiteX3" fmla="*/ 2014813 w 3473815"/>
              <a:gd name="connsiteY3" fmla="*/ 0 h 18283"/>
              <a:gd name="connsiteX4" fmla="*/ 2779052 w 3473815"/>
              <a:gd name="connsiteY4" fmla="*/ 0 h 18283"/>
              <a:gd name="connsiteX5" fmla="*/ 3473815 w 3473815"/>
              <a:gd name="connsiteY5" fmla="*/ 0 h 18283"/>
              <a:gd name="connsiteX6" fmla="*/ 3473815 w 3473815"/>
              <a:gd name="connsiteY6" fmla="*/ 18283 h 18283"/>
              <a:gd name="connsiteX7" fmla="*/ 2779052 w 3473815"/>
              <a:gd name="connsiteY7" fmla="*/ 18283 h 18283"/>
              <a:gd name="connsiteX8" fmla="*/ 2188503 w 3473815"/>
              <a:gd name="connsiteY8" fmla="*/ 18283 h 18283"/>
              <a:gd name="connsiteX9" fmla="*/ 1528479 w 3473815"/>
              <a:gd name="connsiteY9" fmla="*/ 18283 h 18283"/>
              <a:gd name="connsiteX10" fmla="*/ 868454 w 3473815"/>
              <a:gd name="connsiteY10" fmla="*/ 18283 h 18283"/>
              <a:gd name="connsiteX11" fmla="*/ 0 w 3473815"/>
              <a:gd name="connsiteY11" fmla="*/ 18283 h 18283"/>
              <a:gd name="connsiteX12" fmla="*/ 0 w 3473815"/>
              <a:gd name="connsiteY12" fmla="*/ 0 h 1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3815" h="18283" fill="none" extrusionOk="0">
                <a:moveTo>
                  <a:pt x="0" y="0"/>
                </a:moveTo>
                <a:cubicBezTo>
                  <a:pt x="182906" y="5222"/>
                  <a:pt x="525212" y="15044"/>
                  <a:pt x="694763" y="0"/>
                </a:cubicBezTo>
                <a:cubicBezTo>
                  <a:pt x="864314" y="-15044"/>
                  <a:pt x="1095979" y="-25460"/>
                  <a:pt x="1354788" y="0"/>
                </a:cubicBezTo>
                <a:cubicBezTo>
                  <a:pt x="1613597" y="25460"/>
                  <a:pt x="1827465" y="3076"/>
                  <a:pt x="2014813" y="0"/>
                </a:cubicBezTo>
                <a:cubicBezTo>
                  <a:pt x="2202162" y="-3076"/>
                  <a:pt x="2561462" y="29782"/>
                  <a:pt x="2779052" y="0"/>
                </a:cubicBezTo>
                <a:cubicBezTo>
                  <a:pt x="2996642" y="-29782"/>
                  <a:pt x="3260877" y="-7505"/>
                  <a:pt x="3473815" y="0"/>
                </a:cubicBezTo>
                <a:cubicBezTo>
                  <a:pt x="3474033" y="5626"/>
                  <a:pt x="3473001" y="11172"/>
                  <a:pt x="3473815" y="18283"/>
                </a:cubicBezTo>
                <a:cubicBezTo>
                  <a:pt x="3221493" y="35909"/>
                  <a:pt x="2987895" y="39811"/>
                  <a:pt x="2779052" y="18283"/>
                </a:cubicBezTo>
                <a:cubicBezTo>
                  <a:pt x="2570209" y="-3245"/>
                  <a:pt x="2343602" y="7163"/>
                  <a:pt x="2188503" y="18283"/>
                </a:cubicBezTo>
                <a:cubicBezTo>
                  <a:pt x="2033404" y="29403"/>
                  <a:pt x="1812100" y="18029"/>
                  <a:pt x="1528479" y="18283"/>
                </a:cubicBezTo>
                <a:cubicBezTo>
                  <a:pt x="1244858" y="18537"/>
                  <a:pt x="1155493" y="-1407"/>
                  <a:pt x="868454" y="18283"/>
                </a:cubicBezTo>
                <a:cubicBezTo>
                  <a:pt x="581415" y="37973"/>
                  <a:pt x="215843" y="-23065"/>
                  <a:pt x="0" y="18283"/>
                </a:cubicBezTo>
                <a:cubicBezTo>
                  <a:pt x="-757" y="13769"/>
                  <a:pt x="-446" y="5995"/>
                  <a:pt x="0" y="0"/>
                </a:cubicBezTo>
                <a:close/>
              </a:path>
              <a:path w="3473815" h="18283" stroke="0" extrusionOk="0">
                <a:moveTo>
                  <a:pt x="0" y="0"/>
                </a:moveTo>
                <a:cubicBezTo>
                  <a:pt x="242785" y="-29423"/>
                  <a:pt x="378998" y="-19420"/>
                  <a:pt x="625287" y="0"/>
                </a:cubicBezTo>
                <a:cubicBezTo>
                  <a:pt x="871576" y="19420"/>
                  <a:pt x="1067984" y="20453"/>
                  <a:pt x="1389526" y="0"/>
                </a:cubicBezTo>
                <a:cubicBezTo>
                  <a:pt x="1711068" y="-20453"/>
                  <a:pt x="1750898" y="12571"/>
                  <a:pt x="1980075" y="0"/>
                </a:cubicBezTo>
                <a:cubicBezTo>
                  <a:pt x="2209252" y="-12571"/>
                  <a:pt x="2443074" y="-14077"/>
                  <a:pt x="2570623" y="0"/>
                </a:cubicBezTo>
                <a:cubicBezTo>
                  <a:pt x="2698172" y="14077"/>
                  <a:pt x="3135362" y="-35726"/>
                  <a:pt x="3473815" y="0"/>
                </a:cubicBezTo>
                <a:cubicBezTo>
                  <a:pt x="3473237" y="3982"/>
                  <a:pt x="3474540" y="13806"/>
                  <a:pt x="3473815" y="18283"/>
                </a:cubicBezTo>
                <a:cubicBezTo>
                  <a:pt x="3180355" y="10136"/>
                  <a:pt x="2981436" y="-5894"/>
                  <a:pt x="2813790" y="18283"/>
                </a:cubicBezTo>
                <a:cubicBezTo>
                  <a:pt x="2646145" y="42460"/>
                  <a:pt x="2412345" y="4781"/>
                  <a:pt x="2153765" y="18283"/>
                </a:cubicBezTo>
                <a:cubicBezTo>
                  <a:pt x="1895186" y="31785"/>
                  <a:pt x="1663932" y="40260"/>
                  <a:pt x="1493740" y="18283"/>
                </a:cubicBezTo>
                <a:cubicBezTo>
                  <a:pt x="1323549" y="-3694"/>
                  <a:pt x="925140" y="-7547"/>
                  <a:pt x="729501" y="18283"/>
                </a:cubicBezTo>
                <a:cubicBezTo>
                  <a:pt x="533862" y="44113"/>
                  <a:pt x="281408" y="34919"/>
                  <a:pt x="0" y="18283"/>
                </a:cubicBezTo>
                <a:cubicBezTo>
                  <a:pt x="-101" y="11390"/>
                  <a:pt x="293" y="856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3" name="TextBox 2">
            <a:extLst>
              <a:ext uri="{FF2B5EF4-FFF2-40B4-BE49-F238E27FC236}">
                <a16:creationId xmlns:a16="http://schemas.microsoft.com/office/drawing/2014/main" id="{7956C8FC-CA31-487B-8C2F-296F457091EE}"/>
              </a:ext>
            </a:extLst>
          </p:cNvPr>
          <p:cNvSpPr txBox="1"/>
          <p:nvPr/>
        </p:nvSpPr>
        <p:spPr>
          <a:xfrm>
            <a:off x="6773939" y="4760839"/>
            <a:ext cx="5292997" cy="2769268"/>
          </a:xfrm>
          <a:prstGeom prst="rect">
            <a:avLst/>
          </a:prstGeom>
          <a:noFill/>
        </p:spPr>
        <p:txBody>
          <a:bodyPr wrap="square" lIns="91416" tIns="45708" rIns="91416" bIns="45708" rtlCol="0" anchor="t">
            <a:spAutoFit/>
          </a:bodyPr>
          <a:lstStyle/>
          <a:p>
            <a:pPr defTabSz="914126">
              <a:defRPr/>
            </a:pPr>
            <a:r>
              <a:rPr lang="en-US" sz="1699" b="1" cap="all" dirty="0">
                <a:solidFill>
                  <a:prstClr val="black"/>
                </a:solidFill>
                <a:latin typeface="Calibri" panose="020F0502020204030204" pitchFamily="34" charset="0"/>
              </a:rPr>
              <a:t>Indian Loan Guarantee and Insurance Program </a:t>
            </a:r>
            <a:br>
              <a:rPr lang="en-US" sz="1999" dirty="0">
                <a:solidFill>
                  <a:prstClr val="black"/>
                </a:solidFill>
                <a:latin typeface="Calibri" panose="020F0502020204030204" pitchFamily="34" charset="0"/>
              </a:rPr>
            </a:br>
            <a:r>
              <a:rPr lang="en-US" sz="1600" dirty="0">
                <a:solidFill>
                  <a:prstClr val="black"/>
                </a:solidFill>
                <a:latin typeface="Calibri" panose="020F0502020204030204" pitchFamily="34" charset="0"/>
              </a:rPr>
              <a:t>25 U.S.C. §1481 et seq, 25 CFR Part 103</a:t>
            </a:r>
          </a:p>
          <a:p>
            <a:pPr defTabSz="914126">
              <a:defRPr/>
            </a:pPr>
            <a:endParaRPr lang="en-US" sz="1600" dirty="0">
              <a:solidFill>
                <a:prstClr val="black"/>
              </a:solidFill>
              <a:latin typeface="Calibri" panose="020F0502020204030204" pitchFamily="34" charset="0"/>
            </a:endParaRPr>
          </a:p>
          <a:p>
            <a:pPr defTabSz="914126">
              <a:defRPr/>
            </a:pPr>
            <a:r>
              <a:rPr lang="en-US" sz="1899" b="1" cap="all" dirty="0">
                <a:solidFill>
                  <a:prstClr val="black"/>
                </a:solidFill>
                <a:latin typeface="Calibri" panose="020F0502020204030204" pitchFamily="34" charset="0"/>
              </a:rPr>
              <a:t>Division of Capital Investment</a:t>
            </a:r>
          </a:p>
          <a:p>
            <a:pPr defTabSz="914126">
              <a:defRPr/>
            </a:pPr>
            <a:r>
              <a:rPr lang="en-US" sz="1899" b="1" cap="all" dirty="0">
                <a:solidFill>
                  <a:prstClr val="black"/>
                </a:solidFill>
                <a:latin typeface="Calibri" panose="020F0502020204030204" pitchFamily="34" charset="0"/>
              </a:rPr>
              <a:t>Office of Indian Economic Development </a:t>
            </a:r>
          </a:p>
          <a:p>
            <a:pPr defTabSz="914126">
              <a:defRPr/>
            </a:pPr>
            <a:r>
              <a:rPr lang="en-US" sz="1899" b="1" cap="all" dirty="0" err="1">
                <a:solidFill>
                  <a:prstClr val="black"/>
                </a:solidFill>
                <a:latin typeface="Calibri" panose="020F0502020204030204" pitchFamily="34" charset="0"/>
                <a:cs typeface="Calibri" panose="020F0502020204030204" pitchFamily="34" charset="0"/>
              </a:rPr>
              <a:t>U.s.</a:t>
            </a:r>
            <a:r>
              <a:rPr lang="en-US" sz="1899" b="1" cap="all" dirty="0">
                <a:solidFill>
                  <a:prstClr val="black"/>
                </a:solidFill>
                <a:latin typeface="Calibri" panose="020F0502020204030204" pitchFamily="34" charset="0"/>
                <a:cs typeface="Calibri" panose="020F0502020204030204" pitchFamily="34" charset="0"/>
              </a:rPr>
              <a:t> Department of the Interior</a:t>
            </a:r>
          </a:p>
          <a:p>
            <a:pPr defTabSz="914126">
              <a:defRPr/>
            </a:pPr>
            <a:br>
              <a:rPr lang="en-US" sz="3999" dirty="0">
                <a:solidFill>
                  <a:prstClr val="black"/>
                </a:solidFill>
                <a:latin typeface="Calibri" panose="020F0502020204030204"/>
              </a:rPr>
            </a:br>
            <a:endParaRPr lang="en-US" sz="2799" dirty="0">
              <a:solidFill>
                <a:prstClr val="black"/>
              </a:solidFill>
              <a:latin typeface="Calibri" panose="020F0502020204030204"/>
              <a:cs typeface="Calibri"/>
            </a:endParaRPr>
          </a:p>
        </p:txBody>
      </p:sp>
    </p:spTree>
    <p:extLst>
      <p:ext uri="{BB962C8B-B14F-4D97-AF65-F5344CB8AC3E}">
        <p14:creationId xmlns:p14="http://schemas.microsoft.com/office/powerpoint/2010/main" val="3764662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12185778"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2" name="Title 1">
            <a:extLst>
              <a:ext uri="{FF2B5EF4-FFF2-40B4-BE49-F238E27FC236}">
                <a16:creationId xmlns:a16="http://schemas.microsoft.com/office/drawing/2014/main" id="{D5BF71DF-31A4-49B4-8FB8-83EC31667CD3}"/>
              </a:ext>
            </a:extLst>
          </p:cNvPr>
          <p:cNvSpPr>
            <a:spLocks noGrp="1"/>
          </p:cNvSpPr>
          <p:nvPr>
            <p:ph type="title"/>
          </p:nvPr>
        </p:nvSpPr>
        <p:spPr>
          <a:xfrm>
            <a:off x="5296382" y="329991"/>
            <a:ext cx="6249482" cy="1782616"/>
          </a:xfrm>
        </p:spPr>
        <p:txBody>
          <a:bodyPr vert="horz" lIns="91416" tIns="45708" rIns="91416" bIns="45708" rtlCol="0" anchor="b">
            <a:normAutofit fontScale="90000"/>
          </a:bodyPr>
          <a:lstStyle/>
          <a:p>
            <a:r>
              <a:rPr lang="en-US" sz="5398" dirty="0"/>
              <a:t>Who is DCI… I thought you were BIA? </a:t>
            </a:r>
          </a:p>
        </p:txBody>
      </p:sp>
      <p:pic>
        <p:nvPicPr>
          <p:cNvPr id="8" name="Content Placeholder 7" descr="A picture containing text&#10;&#10;Description automatically generated">
            <a:extLst>
              <a:ext uri="{FF2B5EF4-FFF2-40B4-BE49-F238E27FC236}">
                <a16:creationId xmlns:a16="http://schemas.microsoft.com/office/drawing/2014/main" id="{1B649AC7-407D-4131-BA78-40D89B4F37B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3" b="6861"/>
          <a:stretch/>
        </p:blipFill>
        <p:spPr>
          <a:xfrm>
            <a:off x="1" y="903"/>
            <a:ext cx="4656131" cy="6856204"/>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382" y="2375222"/>
            <a:ext cx="4242484" cy="18283"/>
          </a:xfrm>
          <a:custGeom>
            <a:avLst/>
            <a:gdLst>
              <a:gd name="connsiteX0" fmla="*/ 0 w 4242484"/>
              <a:gd name="connsiteY0" fmla="*/ 0 h 18283"/>
              <a:gd name="connsiteX1" fmla="*/ 478795 w 4242484"/>
              <a:gd name="connsiteY1" fmla="*/ 0 h 18283"/>
              <a:gd name="connsiteX2" fmla="*/ 957589 w 4242484"/>
              <a:gd name="connsiteY2" fmla="*/ 0 h 18283"/>
              <a:gd name="connsiteX3" fmla="*/ 1521234 w 4242484"/>
              <a:gd name="connsiteY3" fmla="*/ 0 h 18283"/>
              <a:gd name="connsiteX4" fmla="*/ 2212152 w 4242484"/>
              <a:gd name="connsiteY4" fmla="*/ 0 h 18283"/>
              <a:gd name="connsiteX5" fmla="*/ 2733372 w 4242484"/>
              <a:gd name="connsiteY5" fmla="*/ 0 h 18283"/>
              <a:gd name="connsiteX6" fmla="*/ 3254591 w 4242484"/>
              <a:gd name="connsiteY6" fmla="*/ 0 h 18283"/>
              <a:gd name="connsiteX7" fmla="*/ 4242484 w 4242484"/>
              <a:gd name="connsiteY7" fmla="*/ 0 h 18283"/>
              <a:gd name="connsiteX8" fmla="*/ 4242484 w 4242484"/>
              <a:gd name="connsiteY8" fmla="*/ 18283 h 18283"/>
              <a:gd name="connsiteX9" fmla="*/ 3593990 w 4242484"/>
              <a:gd name="connsiteY9" fmla="*/ 18283 h 18283"/>
              <a:gd name="connsiteX10" fmla="*/ 3072771 w 4242484"/>
              <a:gd name="connsiteY10" fmla="*/ 18283 h 18283"/>
              <a:gd name="connsiteX11" fmla="*/ 2551551 w 4242484"/>
              <a:gd name="connsiteY11" fmla="*/ 18283 h 18283"/>
              <a:gd name="connsiteX12" fmla="*/ 1903057 w 4242484"/>
              <a:gd name="connsiteY12" fmla="*/ 18283 h 18283"/>
              <a:gd name="connsiteX13" fmla="*/ 1212138 w 4242484"/>
              <a:gd name="connsiteY13" fmla="*/ 18283 h 18283"/>
              <a:gd name="connsiteX14" fmla="*/ 733344 w 4242484"/>
              <a:gd name="connsiteY14" fmla="*/ 18283 h 18283"/>
              <a:gd name="connsiteX15" fmla="*/ 0 w 4242484"/>
              <a:gd name="connsiteY15" fmla="*/ 18283 h 18283"/>
              <a:gd name="connsiteX16" fmla="*/ 0 w 4242484"/>
              <a:gd name="connsiteY16" fmla="*/ 0 h 1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484" h="18283" fill="none" extrusionOk="0">
                <a:moveTo>
                  <a:pt x="0" y="0"/>
                </a:moveTo>
                <a:cubicBezTo>
                  <a:pt x="123417" y="20927"/>
                  <a:pt x="372147" y="-19492"/>
                  <a:pt x="478795" y="0"/>
                </a:cubicBezTo>
                <a:cubicBezTo>
                  <a:pt x="585443" y="19492"/>
                  <a:pt x="788006" y="-8297"/>
                  <a:pt x="957589" y="0"/>
                </a:cubicBezTo>
                <a:cubicBezTo>
                  <a:pt x="1127172" y="8297"/>
                  <a:pt x="1316680" y="3018"/>
                  <a:pt x="1521234" y="0"/>
                </a:cubicBezTo>
                <a:cubicBezTo>
                  <a:pt x="1725788" y="-3018"/>
                  <a:pt x="2003830" y="-25568"/>
                  <a:pt x="2212152" y="0"/>
                </a:cubicBezTo>
                <a:cubicBezTo>
                  <a:pt x="2420474" y="25568"/>
                  <a:pt x="2528236" y="2181"/>
                  <a:pt x="2733372" y="0"/>
                </a:cubicBezTo>
                <a:cubicBezTo>
                  <a:pt x="2938508" y="-2181"/>
                  <a:pt x="3103454" y="-3134"/>
                  <a:pt x="3254591" y="0"/>
                </a:cubicBezTo>
                <a:cubicBezTo>
                  <a:pt x="3405728" y="3134"/>
                  <a:pt x="3756985" y="2417"/>
                  <a:pt x="4242484" y="0"/>
                </a:cubicBezTo>
                <a:cubicBezTo>
                  <a:pt x="4243073" y="7384"/>
                  <a:pt x="4242722" y="14304"/>
                  <a:pt x="4242484" y="18283"/>
                </a:cubicBezTo>
                <a:cubicBezTo>
                  <a:pt x="4003294" y="5357"/>
                  <a:pt x="3772971" y="21544"/>
                  <a:pt x="3593990" y="18283"/>
                </a:cubicBezTo>
                <a:cubicBezTo>
                  <a:pt x="3415009" y="15022"/>
                  <a:pt x="3218189" y="-4248"/>
                  <a:pt x="3072771" y="18283"/>
                </a:cubicBezTo>
                <a:cubicBezTo>
                  <a:pt x="2927353" y="40814"/>
                  <a:pt x="2710514" y="15149"/>
                  <a:pt x="2551551" y="18283"/>
                </a:cubicBezTo>
                <a:cubicBezTo>
                  <a:pt x="2392588" y="21417"/>
                  <a:pt x="2129629" y="9879"/>
                  <a:pt x="1903057" y="18283"/>
                </a:cubicBezTo>
                <a:cubicBezTo>
                  <a:pt x="1676485" y="26687"/>
                  <a:pt x="1431009" y="34303"/>
                  <a:pt x="1212138" y="18283"/>
                </a:cubicBezTo>
                <a:cubicBezTo>
                  <a:pt x="993267" y="2263"/>
                  <a:pt x="831164" y="23982"/>
                  <a:pt x="733344" y="18283"/>
                </a:cubicBezTo>
                <a:cubicBezTo>
                  <a:pt x="635524" y="12584"/>
                  <a:pt x="238764" y="45661"/>
                  <a:pt x="0" y="18283"/>
                </a:cubicBezTo>
                <a:cubicBezTo>
                  <a:pt x="828" y="14067"/>
                  <a:pt x="-291" y="4371"/>
                  <a:pt x="0" y="0"/>
                </a:cubicBezTo>
                <a:close/>
              </a:path>
              <a:path w="4242484" h="18283" stroke="0" extrusionOk="0">
                <a:moveTo>
                  <a:pt x="0" y="0"/>
                </a:moveTo>
                <a:cubicBezTo>
                  <a:pt x="203799" y="5615"/>
                  <a:pt x="347584" y="-12895"/>
                  <a:pt x="521219" y="0"/>
                </a:cubicBezTo>
                <a:cubicBezTo>
                  <a:pt x="694854" y="12895"/>
                  <a:pt x="762064" y="-22543"/>
                  <a:pt x="1000014" y="0"/>
                </a:cubicBezTo>
                <a:cubicBezTo>
                  <a:pt x="1237965" y="22543"/>
                  <a:pt x="1276664" y="-10698"/>
                  <a:pt x="1521234" y="0"/>
                </a:cubicBezTo>
                <a:cubicBezTo>
                  <a:pt x="1765804" y="10698"/>
                  <a:pt x="1978114" y="-17502"/>
                  <a:pt x="2127303" y="0"/>
                </a:cubicBezTo>
                <a:cubicBezTo>
                  <a:pt x="2276492" y="17502"/>
                  <a:pt x="2639824" y="-9700"/>
                  <a:pt x="2775797" y="0"/>
                </a:cubicBezTo>
                <a:cubicBezTo>
                  <a:pt x="2911770" y="9700"/>
                  <a:pt x="3269625" y="19866"/>
                  <a:pt x="3466715" y="0"/>
                </a:cubicBezTo>
                <a:cubicBezTo>
                  <a:pt x="3663805" y="-19866"/>
                  <a:pt x="3941074" y="-1861"/>
                  <a:pt x="4242484" y="0"/>
                </a:cubicBezTo>
                <a:cubicBezTo>
                  <a:pt x="4243338" y="7786"/>
                  <a:pt x="4242065" y="9775"/>
                  <a:pt x="4242484" y="18283"/>
                </a:cubicBezTo>
                <a:cubicBezTo>
                  <a:pt x="3961107" y="-7928"/>
                  <a:pt x="3917020" y="46092"/>
                  <a:pt x="3593990" y="18283"/>
                </a:cubicBezTo>
                <a:cubicBezTo>
                  <a:pt x="3270960" y="-9526"/>
                  <a:pt x="3107051" y="46246"/>
                  <a:pt x="2903071" y="18283"/>
                </a:cubicBezTo>
                <a:cubicBezTo>
                  <a:pt x="2699091" y="-9680"/>
                  <a:pt x="2440454" y="29873"/>
                  <a:pt x="2212152" y="18283"/>
                </a:cubicBezTo>
                <a:cubicBezTo>
                  <a:pt x="1983850" y="6693"/>
                  <a:pt x="1855510" y="-3992"/>
                  <a:pt x="1733358" y="18283"/>
                </a:cubicBezTo>
                <a:cubicBezTo>
                  <a:pt x="1611206" y="40558"/>
                  <a:pt x="1309597" y="38871"/>
                  <a:pt x="1084864" y="18283"/>
                </a:cubicBezTo>
                <a:cubicBezTo>
                  <a:pt x="860131" y="-2305"/>
                  <a:pt x="744496" y="21370"/>
                  <a:pt x="521219" y="18283"/>
                </a:cubicBezTo>
                <a:cubicBezTo>
                  <a:pt x="297943" y="15196"/>
                  <a:pt x="235106" y="-587"/>
                  <a:pt x="0" y="18283"/>
                </a:cubicBezTo>
                <a:cubicBezTo>
                  <a:pt x="-728" y="11432"/>
                  <a:pt x="-174" y="845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2C503E3-74E2-41F8-938E-B9318B7AA735}"/>
              </a:ext>
            </a:extLst>
          </p:cNvPr>
          <p:cNvSpPr>
            <a:spLocks noGrp="1"/>
          </p:cNvSpPr>
          <p:nvPr>
            <p:ph sz="half" idx="1"/>
          </p:nvPr>
        </p:nvSpPr>
        <p:spPr>
          <a:xfrm>
            <a:off x="5296382" y="2706812"/>
            <a:ext cx="6249482" cy="3482957"/>
          </a:xfrm>
        </p:spPr>
        <p:txBody>
          <a:bodyPr vert="horz" lIns="91416" tIns="45708" rIns="91416" bIns="45708" rtlCol="0">
            <a:normAutofit fontScale="92500"/>
          </a:bodyPr>
          <a:lstStyle/>
          <a:p>
            <a:r>
              <a:rPr lang="en-US" sz="1999" dirty="0"/>
              <a:t>The Program is no longer under the purview of the BIA.  It is a standalone federal program under DCI/IA.</a:t>
            </a:r>
          </a:p>
          <a:p>
            <a:r>
              <a:rPr lang="en-US" sz="1999" dirty="0"/>
              <a:t>The Division of Capital Investment manages the Indian Loan Guarantee and Insurance Program (Program,) which breaks through the conventional financing barriers for tribes and individual Indians. </a:t>
            </a:r>
          </a:p>
          <a:p>
            <a:r>
              <a:rPr lang="en-US" sz="1999" dirty="0"/>
              <a:t>It is not a grant program. Rather, the Program helps borrowers obtain loan financing from private lenders when they would be unable to do so otherwise.</a:t>
            </a:r>
          </a:p>
          <a:p>
            <a:r>
              <a:rPr lang="en-US" sz="1999" dirty="0"/>
              <a:t>The Program helps reduce lender risk so that borrowers can secure funding at reasonable interest rates.  We bring lenders and borrowers together so that all may prosper.</a:t>
            </a:r>
          </a:p>
          <a:p>
            <a:endParaRPr lang="en-US" sz="1999" dirty="0"/>
          </a:p>
          <a:p>
            <a:endParaRPr lang="en-US" sz="1999" dirty="0"/>
          </a:p>
        </p:txBody>
      </p:sp>
    </p:spTree>
    <p:extLst>
      <p:ext uri="{BB962C8B-B14F-4D97-AF65-F5344CB8AC3E}">
        <p14:creationId xmlns:p14="http://schemas.microsoft.com/office/powerpoint/2010/main" val="62042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893"/>
            <a:ext cx="12185778"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4166186" cy="6856214"/>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4" name="Title 3">
            <a:extLst>
              <a:ext uri="{FF2B5EF4-FFF2-40B4-BE49-F238E27FC236}">
                <a16:creationId xmlns:a16="http://schemas.microsoft.com/office/drawing/2014/main" id="{C62F3C03-7716-47E2-B387-C2EF89184E2A}"/>
              </a:ext>
            </a:extLst>
          </p:cNvPr>
          <p:cNvSpPr>
            <a:spLocks noGrp="1"/>
          </p:cNvSpPr>
          <p:nvPr>
            <p:ph type="title"/>
          </p:nvPr>
        </p:nvSpPr>
        <p:spPr>
          <a:xfrm>
            <a:off x="686654" y="1154165"/>
            <a:ext cx="3199567" cy="4460001"/>
          </a:xfrm>
        </p:spPr>
        <p:txBody>
          <a:bodyPr>
            <a:normAutofit/>
          </a:bodyPr>
          <a:lstStyle/>
          <a:p>
            <a:r>
              <a:rPr lang="en-US">
                <a:solidFill>
                  <a:srgbClr val="FFFFFF"/>
                </a:solidFill>
              </a:rPr>
              <a:t>Common Features of Loan Guarantees and Insurance </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48436" y="2455733"/>
            <a:ext cx="4082370"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en-US" sz="1799" dirty="0">
              <a:solidFill>
                <a:prstClr val="black"/>
              </a:solidFill>
              <a:latin typeface="Calibri" panose="020F0502020204030204"/>
            </a:endParaRPr>
          </a:p>
        </p:txBody>
      </p:sp>
      <p:sp>
        <p:nvSpPr>
          <p:cNvPr id="6" name="Content Placeholder 5">
            <a:extLst>
              <a:ext uri="{FF2B5EF4-FFF2-40B4-BE49-F238E27FC236}">
                <a16:creationId xmlns:a16="http://schemas.microsoft.com/office/drawing/2014/main" id="{3C68D970-5641-48BC-966E-0833AB9D3085}"/>
              </a:ext>
            </a:extLst>
          </p:cNvPr>
          <p:cNvSpPr>
            <a:spLocks noGrp="1"/>
          </p:cNvSpPr>
          <p:nvPr>
            <p:ph idx="1"/>
          </p:nvPr>
        </p:nvSpPr>
        <p:spPr>
          <a:xfrm>
            <a:off x="4446150" y="592084"/>
            <a:ext cx="6904692" cy="5584164"/>
          </a:xfrm>
        </p:spPr>
        <p:txBody>
          <a:bodyPr anchor="ctr">
            <a:normAutofit/>
          </a:bodyPr>
          <a:lstStyle/>
          <a:p>
            <a:r>
              <a:rPr lang="en-US" sz="1799" dirty="0"/>
              <a:t>Up to 90% of outstanding principal, unpaid interest and authorized fees on a loan </a:t>
            </a:r>
          </a:p>
          <a:p>
            <a:r>
              <a:rPr lang="en-US" sz="1799" dirty="0"/>
              <a:t>Federally-recognized Tribes and Alaska Native groups, their individual members, and organizations, whether for profit or nonprofit, are eligible to participate. Borrowers need to be at least 51% native-owned (or in the case of nonprofits, 51% native controlled) to be eligible.</a:t>
            </a:r>
          </a:p>
          <a:p>
            <a:r>
              <a:rPr lang="en-US" sz="1799" dirty="0"/>
              <a:t>Borrowers must have at least 20% equity in the project being financed and the project must benefit the economy of a reservation or tribal service area. </a:t>
            </a:r>
          </a:p>
          <a:p>
            <a:r>
              <a:rPr lang="en-US" sz="1799" dirty="0"/>
              <a:t>Loans can be used for operating capital, equipment purchases, construction, business acquisition, refinancing, lines of credit, and other needs</a:t>
            </a:r>
          </a:p>
          <a:p>
            <a:r>
              <a:rPr lang="en-US" sz="1799" dirty="0"/>
              <a:t>Individuals are limited to loans of $500,000 or less. No Program limit to loan amounts for Tribes and business entities consisting of at least two persons. There are limits based on Program funding, however.</a:t>
            </a:r>
          </a:p>
          <a:p>
            <a:r>
              <a:rPr lang="en-US" sz="1799" dirty="0"/>
              <a:t>Most lending organizations are eligible under the Program, including US-based banks, CDFIs, and some non-bank lenders.</a:t>
            </a:r>
          </a:p>
          <a:p>
            <a:endParaRPr lang="en-US" sz="1799" dirty="0"/>
          </a:p>
          <a:p>
            <a:endParaRPr lang="en-US" sz="1799" dirty="0"/>
          </a:p>
          <a:p>
            <a:endParaRPr lang="en-US" sz="1799" dirty="0"/>
          </a:p>
        </p:txBody>
      </p:sp>
    </p:spTree>
    <p:extLst>
      <p:ext uri="{BB962C8B-B14F-4D97-AF65-F5344CB8AC3E}">
        <p14:creationId xmlns:p14="http://schemas.microsoft.com/office/powerpoint/2010/main" val="3586449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t="-101000" b="-10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AB7EC-2725-497B-AA11-A421D59ED15E}"/>
              </a:ext>
            </a:extLst>
          </p:cNvPr>
          <p:cNvSpPr>
            <a:spLocks noGrp="1"/>
          </p:cNvSpPr>
          <p:nvPr>
            <p:ph type="title"/>
          </p:nvPr>
        </p:nvSpPr>
        <p:spPr/>
        <p:txBody>
          <a:bodyPr/>
          <a:lstStyle/>
          <a:p>
            <a:r>
              <a:rPr lang="en-US" dirty="0">
                <a:solidFill>
                  <a:schemeClr val="bg1"/>
                </a:solidFill>
              </a:rPr>
              <a:t>Loan Guarantees vs Loan Insurance</a:t>
            </a:r>
          </a:p>
        </p:txBody>
      </p:sp>
      <p:sp>
        <p:nvSpPr>
          <p:cNvPr id="3" name="Text Placeholder 2">
            <a:extLst>
              <a:ext uri="{FF2B5EF4-FFF2-40B4-BE49-F238E27FC236}">
                <a16:creationId xmlns:a16="http://schemas.microsoft.com/office/drawing/2014/main" id="{A2050C5F-17D1-4B8C-8D12-299C7231FF5E}"/>
              </a:ext>
            </a:extLst>
          </p:cNvPr>
          <p:cNvSpPr>
            <a:spLocks noGrp="1"/>
          </p:cNvSpPr>
          <p:nvPr>
            <p:ph type="body" idx="1"/>
          </p:nvPr>
        </p:nvSpPr>
        <p:spPr/>
        <p:txBody>
          <a:bodyPr/>
          <a:lstStyle/>
          <a:p>
            <a:r>
              <a:rPr lang="en-US" dirty="0">
                <a:solidFill>
                  <a:schemeClr val="bg1"/>
                </a:solidFill>
              </a:rPr>
              <a:t>Loan Guarantees	</a:t>
            </a:r>
          </a:p>
        </p:txBody>
      </p:sp>
      <p:sp>
        <p:nvSpPr>
          <p:cNvPr id="4" name="Content Placeholder 3">
            <a:extLst>
              <a:ext uri="{FF2B5EF4-FFF2-40B4-BE49-F238E27FC236}">
                <a16:creationId xmlns:a16="http://schemas.microsoft.com/office/drawing/2014/main" id="{A7B06D05-8862-455E-82C1-33A136ACE0D0}"/>
              </a:ext>
            </a:extLst>
          </p:cNvPr>
          <p:cNvSpPr>
            <a:spLocks noGrp="1"/>
          </p:cNvSpPr>
          <p:nvPr>
            <p:ph sz="half" idx="2"/>
          </p:nvPr>
        </p:nvSpPr>
        <p:spPr/>
        <p:txBody>
          <a:bodyPr/>
          <a:lstStyle/>
          <a:p>
            <a:r>
              <a:rPr lang="en-US" dirty="0">
                <a:solidFill>
                  <a:schemeClr val="bg1"/>
                </a:solidFill>
              </a:rPr>
              <a:t>Authorized guaranteed lenders can apply. All Loan requests are submitted to DCI’s credit committee</a:t>
            </a:r>
          </a:p>
          <a:p>
            <a:r>
              <a:rPr lang="en-US" dirty="0">
                <a:solidFill>
                  <a:schemeClr val="bg1"/>
                </a:solidFill>
              </a:rPr>
              <a:t>Loan Guarantee premium of 2%</a:t>
            </a:r>
          </a:p>
        </p:txBody>
      </p:sp>
      <p:sp>
        <p:nvSpPr>
          <p:cNvPr id="5" name="Text Placeholder 4">
            <a:extLst>
              <a:ext uri="{FF2B5EF4-FFF2-40B4-BE49-F238E27FC236}">
                <a16:creationId xmlns:a16="http://schemas.microsoft.com/office/drawing/2014/main" id="{AE4EA6B0-2995-423C-A30E-69B28C87541F}"/>
              </a:ext>
            </a:extLst>
          </p:cNvPr>
          <p:cNvSpPr>
            <a:spLocks noGrp="1"/>
          </p:cNvSpPr>
          <p:nvPr>
            <p:ph type="body" sz="quarter" idx="3"/>
          </p:nvPr>
        </p:nvSpPr>
        <p:spPr/>
        <p:txBody>
          <a:bodyPr/>
          <a:lstStyle/>
          <a:p>
            <a:r>
              <a:rPr lang="en-US" dirty="0">
                <a:solidFill>
                  <a:schemeClr val="bg1"/>
                </a:solidFill>
              </a:rPr>
              <a:t>Loan Insurance </a:t>
            </a:r>
          </a:p>
        </p:txBody>
      </p:sp>
      <p:sp>
        <p:nvSpPr>
          <p:cNvPr id="6" name="Content Placeholder 5">
            <a:extLst>
              <a:ext uri="{FF2B5EF4-FFF2-40B4-BE49-F238E27FC236}">
                <a16:creationId xmlns:a16="http://schemas.microsoft.com/office/drawing/2014/main" id="{5C854E86-CCC8-4C3E-A3C5-AA07FC087AF0}"/>
              </a:ext>
            </a:extLst>
          </p:cNvPr>
          <p:cNvSpPr>
            <a:spLocks noGrp="1"/>
          </p:cNvSpPr>
          <p:nvPr>
            <p:ph sz="quarter" idx="4"/>
          </p:nvPr>
        </p:nvSpPr>
        <p:spPr/>
        <p:txBody>
          <a:bodyPr/>
          <a:lstStyle/>
          <a:p>
            <a:r>
              <a:rPr lang="en-US" dirty="0">
                <a:solidFill>
                  <a:schemeClr val="bg1"/>
                </a:solidFill>
              </a:rPr>
              <a:t>Pre-authorized insured lenders are given a level of coverage for the fiscal year. For loans of $250,000 or less, DCI credit committee is </a:t>
            </a:r>
            <a:r>
              <a:rPr lang="en-US" b="1" i="1" dirty="0">
                <a:solidFill>
                  <a:schemeClr val="bg1"/>
                </a:solidFill>
              </a:rPr>
              <a:t>not</a:t>
            </a:r>
            <a:r>
              <a:rPr lang="en-US" dirty="0">
                <a:solidFill>
                  <a:schemeClr val="bg1"/>
                </a:solidFill>
              </a:rPr>
              <a:t> required. </a:t>
            </a:r>
          </a:p>
          <a:p>
            <a:r>
              <a:rPr lang="en-US" dirty="0">
                <a:solidFill>
                  <a:schemeClr val="bg1"/>
                </a:solidFill>
              </a:rPr>
              <a:t>Loan Insurance premium of 1%</a:t>
            </a:r>
          </a:p>
        </p:txBody>
      </p:sp>
    </p:spTree>
    <p:extLst>
      <p:ext uri="{BB962C8B-B14F-4D97-AF65-F5344CB8AC3E}">
        <p14:creationId xmlns:p14="http://schemas.microsoft.com/office/powerpoint/2010/main" val="1383000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t="-101000" b="-10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77B0-CA54-4158-ADE5-CD4FA9120E67}"/>
              </a:ext>
            </a:extLst>
          </p:cNvPr>
          <p:cNvSpPr>
            <a:spLocks noGrp="1"/>
          </p:cNvSpPr>
          <p:nvPr>
            <p:ph type="title"/>
          </p:nvPr>
        </p:nvSpPr>
        <p:spPr/>
        <p:txBody>
          <a:bodyPr/>
          <a:lstStyle/>
          <a:p>
            <a:r>
              <a:rPr lang="en-US" dirty="0">
                <a:solidFill>
                  <a:schemeClr val="bg1"/>
                </a:solidFill>
              </a:rPr>
              <a:t>In the Event of Default </a:t>
            </a:r>
            <a:r>
              <a:rPr lang="en-US" dirty="0"/>
              <a:t>	</a:t>
            </a:r>
          </a:p>
        </p:txBody>
      </p:sp>
      <p:sp>
        <p:nvSpPr>
          <p:cNvPr id="3" name="Text Placeholder 2">
            <a:extLst>
              <a:ext uri="{FF2B5EF4-FFF2-40B4-BE49-F238E27FC236}">
                <a16:creationId xmlns:a16="http://schemas.microsoft.com/office/drawing/2014/main" id="{2A77109E-0CB7-40C8-93DC-E0D455073159}"/>
              </a:ext>
            </a:extLst>
          </p:cNvPr>
          <p:cNvSpPr>
            <a:spLocks noGrp="1"/>
          </p:cNvSpPr>
          <p:nvPr>
            <p:ph type="body" idx="1"/>
          </p:nvPr>
        </p:nvSpPr>
        <p:spPr/>
        <p:txBody>
          <a:bodyPr/>
          <a:lstStyle/>
          <a:p>
            <a:r>
              <a:rPr lang="en-US" dirty="0">
                <a:solidFill>
                  <a:schemeClr val="bg1"/>
                </a:solidFill>
              </a:rPr>
              <a:t>Loan Guarantees </a:t>
            </a:r>
            <a:r>
              <a:rPr lang="en-US" dirty="0"/>
              <a:t>	</a:t>
            </a:r>
          </a:p>
        </p:txBody>
      </p:sp>
      <p:sp>
        <p:nvSpPr>
          <p:cNvPr id="4" name="Content Placeholder 3">
            <a:extLst>
              <a:ext uri="{FF2B5EF4-FFF2-40B4-BE49-F238E27FC236}">
                <a16:creationId xmlns:a16="http://schemas.microsoft.com/office/drawing/2014/main" id="{382BEEEA-EECB-4ED2-ACCC-B3146DEDFE03}"/>
              </a:ext>
            </a:extLst>
          </p:cNvPr>
          <p:cNvSpPr>
            <a:spLocks noGrp="1"/>
          </p:cNvSpPr>
          <p:nvPr>
            <p:ph sz="half" idx="2"/>
          </p:nvPr>
        </p:nvSpPr>
        <p:spPr/>
        <p:txBody>
          <a:bodyPr>
            <a:normAutofit lnSpcReduction="10000"/>
          </a:bodyPr>
          <a:lstStyle/>
          <a:p>
            <a:r>
              <a:rPr lang="en-US" dirty="0">
                <a:solidFill>
                  <a:schemeClr val="bg1"/>
                </a:solidFill>
              </a:rPr>
              <a:t>Lender has the option to liquidate all collateral before submitting a claim for loss on any remaining debt or submit a claim for loss and immediately receive a payment on the loss  </a:t>
            </a:r>
          </a:p>
          <a:p>
            <a:r>
              <a:rPr lang="en-US" dirty="0">
                <a:solidFill>
                  <a:schemeClr val="bg1"/>
                </a:solidFill>
              </a:rPr>
              <a:t>Payment based on percentage of Guarantee (up to 90%)</a:t>
            </a:r>
          </a:p>
          <a:p>
            <a:endParaRPr lang="en-US" dirty="0"/>
          </a:p>
        </p:txBody>
      </p:sp>
      <p:sp>
        <p:nvSpPr>
          <p:cNvPr id="5" name="Text Placeholder 4">
            <a:extLst>
              <a:ext uri="{FF2B5EF4-FFF2-40B4-BE49-F238E27FC236}">
                <a16:creationId xmlns:a16="http://schemas.microsoft.com/office/drawing/2014/main" id="{B92C522C-18AB-4D73-B115-D8FB45FBBD3D}"/>
              </a:ext>
            </a:extLst>
          </p:cNvPr>
          <p:cNvSpPr>
            <a:spLocks noGrp="1"/>
          </p:cNvSpPr>
          <p:nvPr>
            <p:ph type="body" sz="quarter" idx="3"/>
          </p:nvPr>
        </p:nvSpPr>
        <p:spPr/>
        <p:txBody>
          <a:bodyPr/>
          <a:lstStyle/>
          <a:p>
            <a:r>
              <a:rPr lang="en-US" dirty="0">
                <a:solidFill>
                  <a:schemeClr val="bg1"/>
                </a:solidFill>
              </a:rPr>
              <a:t>Loan Insurance</a:t>
            </a:r>
          </a:p>
        </p:txBody>
      </p:sp>
      <p:sp>
        <p:nvSpPr>
          <p:cNvPr id="6" name="Content Placeholder 5">
            <a:extLst>
              <a:ext uri="{FF2B5EF4-FFF2-40B4-BE49-F238E27FC236}">
                <a16:creationId xmlns:a16="http://schemas.microsoft.com/office/drawing/2014/main" id="{A8321AC7-96B4-4D86-BE9B-55C6B904131B}"/>
              </a:ext>
            </a:extLst>
          </p:cNvPr>
          <p:cNvSpPr>
            <a:spLocks noGrp="1"/>
          </p:cNvSpPr>
          <p:nvPr>
            <p:ph sz="quarter" idx="4"/>
          </p:nvPr>
        </p:nvSpPr>
        <p:spPr/>
        <p:txBody>
          <a:bodyPr>
            <a:normAutofit lnSpcReduction="10000"/>
          </a:bodyPr>
          <a:lstStyle/>
          <a:p>
            <a:r>
              <a:rPr lang="en-US" dirty="0">
                <a:solidFill>
                  <a:schemeClr val="bg1"/>
                </a:solidFill>
              </a:rPr>
              <a:t>Lender </a:t>
            </a:r>
            <a:r>
              <a:rPr lang="en-US" b="1" i="1" dirty="0">
                <a:solidFill>
                  <a:schemeClr val="bg1"/>
                </a:solidFill>
              </a:rPr>
              <a:t>must </a:t>
            </a:r>
            <a:r>
              <a:rPr lang="en-US" dirty="0">
                <a:solidFill>
                  <a:schemeClr val="bg1"/>
                </a:solidFill>
              </a:rPr>
              <a:t>liquidate all collateral, first, before submitting a claim for loss on any remining debt</a:t>
            </a:r>
          </a:p>
          <a:p>
            <a:r>
              <a:rPr lang="en-US" dirty="0">
                <a:solidFill>
                  <a:schemeClr val="bg1"/>
                </a:solidFill>
              </a:rPr>
              <a:t>Insured losses are limited to the lesser of 90% of the lender’s loss on the insured loan or 15% of the value of that lender’s entire portfolio of Program-insured loans</a:t>
            </a:r>
          </a:p>
          <a:p>
            <a:endParaRPr lang="en-US" b="1" i="1" dirty="0"/>
          </a:p>
        </p:txBody>
      </p:sp>
    </p:spTree>
    <p:extLst>
      <p:ext uri="{BB962C8B-B14F-4D97-AF65-F5344CB8AC3E}">
        <p14:creationId xmlns:p14="http://schemas.microsoft.com/office/powerpoint/2010/main" val="2967438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5613413" cy="6856214"/>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 y="893"/>
            <a:ext cx="12188825" cy="6856214"/>
          </a:xfrm>
          <a:prstGeom prst="rect">
            <a:avLst/>
          </a:prstGeom>
        </p:spPr>
      </p:pic>
      <p:sp>
        <p:nvSpPr>
          <p:cNvPr id="2" name="Title 1">
            <a:extLst>
              <a:ext uri="{FF2B5EF4-FFF2-40B4-BE49-F238E27FC236}">
                <a16:creationId xmlns:a16="http://schemas.microsoft.com/office/drawing/2014/main" id="{A22DB489-78D8-468E-B16E-2CBEF75503F9}"/>
              </a:ext>
            </a:extLst>
          </p:cNvPr>
          <p:cNvSpPr>
            <a:spLocks noGrp="1"/>
          </p:cNvSpPr>
          <p:nvPr>
            <p:ph type="title"/>
          </p:nvPr>
        </p:nvSpPr>
        <p:spPr>
          <a:xfrm>
            <a:off x="6092517" y="803640"/>
            <a:ext cx="5185254" cy="1080981"/>
          </a:xfrm>
        </p:spPr>
        <p:txBody>
          <a:bodyPr vert="horz" lIns="91416" tIns="45708" rIns="91416" bIns="45708" rtlCol="0" anchor="ctr">
            <a:normAutofit/>
          </a:bodyPr>
          <a:lstStyle/>
          <a:p>
            <a:r>
              <a:rPr lang="en-US" dirty="0">
                <a:solidFill>
                  <a:srgbClr val="000000"/>
                </a:solidFill>
              </a:rPr>
              <a:t>Getting Started </a:t>
            </a:r>
          </a:p>
        </p:txBody>
      </p:sp>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39320"/>
            <a:ext cx="4999136" cy="539955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126">
              <a:defRPr/>
            </a:pPr>
            <a:endParaRPr lang="en-US" sz="1799">
              <a:solidFill>
                <a:prstClr val="white"/>
              </a:solidFill>
              <a:latin typeface="Calibri" panose="020F0502020204030204"/>
            </a:endParaRPr>
          </a:p>
        </p:txBody>
      </p:sp>
      <p:pic>
        <p:nvPicPr>
          <p:cNvPr id="6" name="Content Placeholder 5">
            <a:extLst>
              <a:ext uri="{FF2B5EF4-FFF2-40B4-BE49-F238E27FC236}">
                <a16:creationId xmlns:a16="http://schemas.microsoft.com/office/drawing/2014/main" id="{70C69D60-D82D-4331-A583-0471BED7E389}"/>
              </a:ext>
            </a:extLst>
          </p:cNvPr>
          <p:cNvPicPr>
            <a:picLocks noGrp="1" noChangeAspect="1"/>
          </p:cNvPicPr>
          <p:nvPr>
            <p:ph sz="half" idx="2"/>
          </p:nvPr>
        </p:nvPicPr>
        <p:blipFill rotWithShape="1">
          <a:blip r:embed="rId3">
            <a:alphaModFix/>
            <a:extLst>
              <a:ext uri="{28A0092B-C50C-407E-A947-70E740481C1C}">
                <a14:useLocalDpi xmlns:a14="http://schemas.microsoft.com/office/drawing/2010/main" val="0"/>
              </a:ext>
            </a:extLst>
          </a:blip>
          <a:srcRect t="1155" r="1" b="497"/>
          <a:stretch/>
        </p:blipFill>
        <p:spPr>
          <a:xfrm>
            <a:off x="20" y="907888"/>
            <a:ext cx="4836761" cy="5062419"/>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594028EE-E154-41C8-83EF-A34450C3EB45}"/>
              </a:ext>
            </a:extLst>
          </p:cNvPr>
          <p:cNvSpPr>
            <a:spLocks noGrp="1"/>
          </p:cNvSpPr>
          <p:nvPr>
            <p:ph sz="half" idx="1"/>
          </p:nvPr>
        </p:nvSpPr>
        <p:spPr>
          <a:xfrm>
            <a:off x="5797467" y="1884621"/>
            <a:ext cx="6044661" cy="4454773"/>
          </a:xfrm>
        </p:spPr>
        <p:txBody>
          <a:bodyPr vert="horz" lIns="91416" tIns="45708" rIns="91416" bIns="45708" rtlCol="0" anchor="ctr">
            <a:noAutofit/>
          </a:bodyPr>
          <a:lstStyle/>
          <a:p>
            <a:r>
              <a:rPr lang="en-US" sz="1600" dirty="0">
                <a:solidFill>
                  <a:srgbClr val="000000"/>
                </a:solidFill>
              </a:rPr>
              <a:t>Borrowers apply for a loan to the lender of their choice. As long as that lender is regularly engaged in making loans, it is probably eligible to use the Program (if not already authorized). Becoming authorized is a fairly quick and easy process.</a:t>
            </a:r>
          </a:p>
          <a:p>
            <a:r>
              <a:rPr lang="en-US" sz="1600">
                <a:solidFill>
                  <a:srgbClr val="000000"/>
                </a:solidFill>
              </a:rPr>
              <a:t>Lenders </a:t>
            </a:r>
            <a:r>
              <a:rPr lang="en-US" sz="1600" dirty="0">
                <a:solidFill>
                  <a:srgbClr val="000000"/>
                </a:solidFill>
              </a:rPr>
              <a:t>should only apply for a loan guarantee or obtain loan insurance when it would not otherwise approve the borrower’s loan application</a:t>
            </a:r>
          </a:p>
          <a:p>
            <a:r>
              <a:rPr lang="en-US" sz="1600" dirty="0">
                <a:solidFill>
                  <a:srgbClr val="000000"/>
                </a:solidFill>
              </a:rPr>
              <a:t>To apply, here are some of the necessary steps:</a:t>
            </a:r>
          </a:p>
          <a:p>
            <a:pPr lvl="1">
              <a:buFont typeface="Wingdings" panose="05000000000000000000" pitchFamily="2" charset="2"/>
              <a:buChar char="ü"/>
            </a:pPr>
            <a:r>
              <a:rPr lang="en-US" sz="1600" dirty="0">
                <a:solidFill>
                  <a:srgbClr val="000000"/>
                </a:solidFill>
              </a:rPr>
              <a:t>The borrower must develop a business plan and submit it to the lender, together with a completed loan application.</a:t>
            </a:r>
          </a:p>
          <a:p>
            <a:pPr lvl="1">
              <a:buFont typeface="Wingdings" panose="05000000000000000000" pitchFamily="2" charset="2"/>
              <a:buChar char="ü"/>
            </a:pPr>
            <a:r>
              <a:rPr lang="en-US" sz="1600" dirty="0">
                <a:solidFill>
                  <a:srgbClr val="000000"/>
                </a:solidFill>
              </a:rPr>
              <a:t>The lender must submit Indian Affairs Form RGI10 to the DCI Zone Manager where the business is to be located. </a:t>
            </a:r>
          </a:p>
          <a:p>
            <a:pPr lvl="1">
              <a:buFont typeface="Wingdings" panose="05000000000000000000" pitchFamily="2" charset="2"/>
              <a:buChar char="ü"/>
            </a:pPr>
            <a:r>
              <a:rPr lang="en-US" sz="1600" dirty="0">
                <a:solidFill>
                  <a:srgbClr val="000000"/>
                </a:solidFill>
              </a:rPr>
              <a:t>The lender’s application must include the proposed loan terms, all materials the borrower supplied in its loan application, the lender’s analysis of the borrower’s prospects and collateral, and a recent credit report. If the loan is for refinancing or construction, there are additional requirements.</a:t>
            </a:r>
          </a:p>
        </p:txBody>
      </p:sp>
    </p:spTree>
    <p:extLst>
      <p:ext uri="{BB962C8B-B14F-4D97-AF65-F5344CB8AC3E}">
        <p14:creationId xmlns:p14="http://schemas.microsoft.com/office/powerpoint/2010/main" val="184301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12188825" cy="6856214"/>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9540" y="894"/>
            <a:ext cx="7419284" cy="6856213"/>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pic>
        <p:nvPicPr>
          <p:cNvPr id="4" name="Picture 3">
            <a:extLst>
              <a:ext uri="{FF2B5EF4-FFF2-40B4-BE49-F238E27FC236}">
                <a16:creationId xmlns:a16="http://schemas.microsoft.com/office/drawing/2014/main" id="{48292E34-3BC1-4464-9AE4-33D6CDACA1A6}"/>
              </a:ext>
            </a:extLst>
          </p:cNvPr>
          <p:cNvPicPr>
            <a:picLocks noChangeAspect="1"/>
          </p:cNvPicPr>
          <p:nvPr/>
        </p:nvPicPr>
        <p:blipFill rotWithShape="1">
          <a:blip r:embed="rId2">
            <a:extLst>
              <a:ext uri="{28A0092B-C50C-407E-A947-70E740481C1C}">
                <a14:useLocalDpi xmlns:a14="http://schemas.microsoft.com/office/drawing/2010/main" val="0"/>
              </a:ext>
            </a:extLst>
          </a:blip>
          <a:srcRect r="-2" b="133"/>
          <a:stretch/>
        </p:blipFill>
        <p:spPr>
          <a:xfrm>
            <a:off x="20" y="903"/>
            <a:ext cx="6899914" cy="6856204"/>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2" name="TextBox 1">
            <a:extLst>
              <a:ext uri="{FF2B5EF4-FFF2-40B4-BE49-F238E27FC236}">
                <a16:creationId xmlns:a16="http://schemas.microsoft.com/office/drawing/2014/main" id="{EC1ADCAA-D32F-40C9-B359-872DA50320EB}"/>
              </a:ext>
            </a:extLst>
          </p:cNvPr>
          <p:cNvSpPr txBox="1"/>
          <p:nvPr/>
        </p:nvSpPr>
        <p:spPr>
          <a:xfrm>
            <a:off x="7318559" y="2194424"/>
            <a:ext cx="4138935" cy="3907568"/>
          </a:xfrm>
          <a:prstGeom prst="rect">
            <a:avLst/>
          </a:prstGeom>
        </p:spPr>
        <p:txBody>
          <a:bodyPr vert="horz" lIns="91416" tIns="45708" rIns="91416" bIns="45708" rtlCol="0">
            <a:normAutofit/>
          </a:bodyPr>
          <a:lstStyle/>
          <a:p>
            <a:pPr indent="-228531" defTabSz="914126">
              <a:lnSpc>
                <a:spcPct val="90000"/>
              </a:lnSpc>
              <a:spcAft>
                <a:spcPts val="600"/>
              </a:spcAft>
              <a:buFont typeface="Arial" panose="020B0604020202020204" pitchFamily="34" charset="0"/>
              <a:buChar char="•"/>
            </a:pPr>
            <a:r>
              <a:rPr lang="en-US" sz="1600">
                <a:solidFill>
                  <a:prstClr val="black"/>
                </a:solidFill>
                <a:latin typeface="Calibri" panose="020F0502020204030204"/>
              </a:rPr>
              <a:t>If the loan is for $250,000 or less, the process can be even easier. If an approved lender with loan insurance authority cannot offer its best terms without Program insurance, it can simply use a portion of its authority and close the loan, without prior review by DCI’s credit committee. The lender simply sends in the required premium and paperwork afterwards to comply with Program requirements, and the loan is insured.</a:t>
            </a:r>
          </a:p>
          <a:p>
            <a:pPr indent="-228531" defTabSz="914126">
              <a:lnSpc>
                <a:spcPct val="90000"/>
              </a:lnSpc>
              <a:spcAft>
                <a:spcPts val="600"/>
              </a:spcAft>
              <a:buFont typeface="Arial" panose="020B0604020202020204" pitchFamily="34" charset="0"/>
              <a:buChar char="•"/>
            </a:pPr>
            <a:endParaRPr lang="en-US" sz="1600">
              <a:solidFill>
                <a:prstClr val="black"/>
              </a:solidFill>
              <a:latin typeface="Calibri" panose="020F0502020204030204"/>
            </a:endParaRPr>
          </a:p>
          <a:p>
            <a:pPr indent="-228531" defTabSz="914126">
              <a:lnSpc>
                <a:spcPct val="90000"/>
              </a:lnSpc>
              <a:spcAft>
                <a:spcPts val="600"/>
              </a:spcAft>
              <a:buFont typeface="Arial" panose="020B0604020202020204" pitchFamily="34" charset="0"/>
              <a:buChar char="•"/>
            </a:pPr>
            <a:r>
              <a:rPr lang="en-US" sz="1600">
                <a:solidFill>
                  <a:prstClr val="black"/>
                </a:solidFill>
                <a:latin typeface="Calibri" panose="020F0502020204030204"/>
              </a:rPr>
              <a:t>There is no reason a lender cannot have in place both a Loan Guarantee Agreement and a Loan Insurance Agreement with DCI, so that it can choose which product to use as circumstances warrant.</a:t>
            </a:r>
          </a:p>
        </p:txBody>
      </p:sp>
    </p:spTree>
    <p:extLst>
      <p:ext uri="{BB962C8B-B14F-4D97-AF65-F5344CB8AC3E}">
        <p14:creationId xmlns:p14="http://schemas.microsoft.com/office/powerpoint/2010/main" val="256462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4"/>
            <a:ext cx="12188824" cy="6855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4" name="Title 3">
            <a:extLst>
              <a:ext uri="{FF2B5EF4-FFF2-40B4-BE49-F238E27FC236}">
                <a16:creationId xmlns:a16="http://schemas.microsoft.com/office/drawing/2014/main" id="{21D108A0-409D-4DAB-8191-E3D6487F8E76}"/>
              </a:ext>
            </a:extLst>
          </p:cNvPr>
          <p:cNvSpPr>
            <a:spLocks noGrp="1"/>
          </p:cNvSpPr>
          <p:nvPr>
            <p:ph type="title"/>
          </p:nvPr>
        </p:nvSpPr>
        <p:spPr>
          <a:xfrm>
            <a:off x="589406" y="856850"/>
            <a:ext cx="4559396" cy="1127774"/>
          </a:xfrm>
        </p:spPr>
        <p:txBody>
          <a:bodyPr vert="horz" lIns="91416" tIns="45708" rIns="91416" bIns="45708" rtlCol="0" anchor="ctr">
            <a:normAutofit/>
          </a:bodyPr>
          <a:lstStyle/>
          <a:p>
            <a:r>
              <a:rPr lang="en-US" sz="3699"/>
              <a:t>Frequently Asked Questions </a:t>
            </a:r>
          </a:p>
        </p:txBody>
      </p:sp>
      <p:grpSp>
        <p:nvGrpSpPr>
          <p:cNvPr id="35" name="Group 3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084095"/>
            <a:ext cx="355104" cy="673285"/>
            <a:chOff x="0" y="823811"/>
            <a:chExt cx="355196" cy="673460"/>
          </a:xfrm>
        </p:grpSpPr>
        <p:sp>
          <p:nvSpPr>
            <p:cNvPr id="36" name="Rectangle 3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37" name="Rectangle 3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grpSp>
      <p:sp>
        <p:nvSpPr>
          <p:cNvPr id="39" name="Rectangle 3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11" y="2090917"/>
            <a:ext cx="4296561" cy="274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5" name="Content Placeholder 4">
            <a:extLst>
              <a:ext uri="{FF2B5EF4-FFF2-40B4-BE49-F238E27FC236}">
                <a16:creationId xmlns:a16="http://schemas.microsoft.com/office/drawing/2014/main" id="{29045779-1A6C-4504-BE77-6A6C5A19BC5D}"/>
              </a:ext>
            </a:extLst>
          </p:cNvPr>
          <p:cNvSpPr>
            <a:spLocks noGrp="1"/>
          </p:cNvSpPr>
          <p:nvPr>
            <p:ph sz="half" idx="1"/>
          </p:nvPr>
        </p:nvSpPr>
        <p:spPr>
          <a:xfrm>
            <a:off x="590565" y="2330791"/>
            <a:ext cx="4558238" cy="3978549"/>
          </a:xfrm>
        </p:spPr>
        <p:txBody>
          <a:bodyPr vert="horz" lIns="91416" tIns="45708" rIns="91416" bIns="45708" rtlCol="0" anchor="ctr">
            <a:normAutofit lnSpcReduction="10000"/>
          </a:bodyPr>
          <a:lstStyle/>
          <a:p>
            <a:r>
              <a:rPr lang="en-US" sz="1100" dirty="0"/>
              <a:t>How do I obtain a guarantee? </a:t>
            </a:r>
          </a:p>
          <a:p>
            <a:pPr lvl="1"/>
            <a:r>
              <a:rPr lang="en-US" sz="1100" dirty="0"/>
              <a:t>Loan guarantee applications are made by the lender to DCI if, after doing its own underwriting, the lender determines that it cannot make the loan without a guarantee. DCI will guarantee up to 90% of eligible loans. The loan guarantee application consists of a one-page form making the request, as well as a series of documents that most prudent lenders will have already collected from the borrower. Those items are listed in 25 CFR 103.12 and 103.26.</a:t>
            </a:r>
          </a:p>
          <a:p>
            <a:r>
              <a:rPr lang="en-US" sz="1100" dirty="0"/>
              <a:t>Where and when do I apply? </a:t>
            </a:r>
          </a:p>
          <a:p>
            <a:pPr lvl="1"/>
            <a:r>
              <a:rPr lang="en-US" sz="1100" dirty="0"/>
              <a:t>Complete applications can be sent to our Zone Offices. The Lender must state why it is unable to make the loan without a guarantee through the Program. Once a complete application has been received, a written explanation of DCI’s decision will be delivered within 30 days.</a:t>
            </a:r>
          </a:p>
          <a:p>
            <a:pPr lvl="1"/>
            <a:r>
              <a:rPr lang="en-US" sz="1100" dirty="0"/>
              <a:t>Native CDFIs may close on the loan of $250K or less and send the 1% premium into DC, the loan will be automatically insured if the CDFI has followed regulations under 25CFR 103</a:t>
            </a:r>
          </a:p>
          <a:p>
            <a:r>
              <a:rPr lang="en-US" sz="1100" dirty="0"/>
              <a:t>What happens after the loan has been approved? </a:t>
            </a:r>
          </a:p>
          <a:p>
            <a:pPr lvl="1"/>
            <a:r>
              <a:rPr lang="en-US" sz="1100" dirty="0"/>
              <a:t>DCI will sign a loan guarantee certificate with attached, mutually agreed-upon conditions of approval. The certificate is not valid until the loan closes and the premium payment has been received. DCI staff can work with the lender to make sure that the loan closes in a timely manner.</a:t>
            </a:r>
          </a:p>
          <a:p>
            <a:pPr marL="457063" lvl="1"/>
            <a:endParaRPr lang="en-US" sz="1100" dirty="0"/>
          </a:p>
        </p:txBody>
      </p:sp>
      <p:sp>
        <p:nvSpPr>
          <p:cNvPr id="41" name="Rectangle 4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4884" y="893"/>
            <a:ext cx="1493941" cy="68562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43" name="Rectangle 4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4329" y="514612"/>
            <a:ext cx="6007801" cy="583305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pic>
        <p:nvPicPr>
          <p:cNvPr id="6" name="Content Placeholder 5" descr="A picture containing text, clipart&#10;&#10;Description automatically generated">
            <a:extLst>
              <a:ext uri="{FF2B5EF4-FFF2-40B4-BE49-F238E27FC236}">
                <a16:creationId xmlns:a16="http://schemas.microsoft.com/office/drawing/2014/main" id="{1528FFC7-7406-4047-A17C-E02E96805DC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093" r="7941"/>
          <a:stretch/>
        </p:blipFill>
        <p:spPr>
          <a:xfrm>
            <a:off x="5976231" y="800037"/>
            <a:ext cx="5423997" cy="5257926"/>
          </a:xfrm>
          <a:prstGeom prst="rect">
            <a:avLst/>
          </a:prstGeom>
        </p:spPr>
      </p:pic>
    </p:spTree>
    <p:extLst>
      <p:ext uri="{BB962C8B-B14F-4D97-AF65-F5344CB8AC3E}">
        <p14:creationId xmlns:p14="http://schemas.microsoft.com/office/powerpoint/2010/main" val="678200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4"/>
            <a:ext cx="12188824" cy="6855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4" name="Title 3">
            <a:extLst>
              <a:ext uri="{FF2B5EF4-FFF2-40B4-BE49-F238E27FC236}">
                <a16:creationId xmlns:a16="http://schemas.microsoft.com/office/drawing/2014/main" id="{21D108A0-409D-4DAB-8191-E3D6487F8E76}"/>
              </a:ext>
            </a:extLst>
          </p:cNvPr>
          <p:cNvSpPr>
            <a:spLocks noGrp="1"/>
          </p:cNvSpPr>
          <p:nvPr>
            <p:ph type="title"/>
          </p:nvPr>
        </p:nvSpPr>
        <p:spPr>
          <a:xfrm>
            <a:off x="589406" y="856850"/>
            <a:ext cx="4559396" cy="1127774"/>
          </a:xfrm>
        </p:spPr>
        <p:txBody>
          <a:bodyPr vert="horz" lIns="91416" tIns="45708" rIns="91416" bIns="45708" rtlCol="0" anchor="ctr">
            <a:normAutofit/>
          </a:bodyPr>
          <a:lstStyle/>
          <a:p>
            <a:r>
              <a:rPr lang="en-US" sz="3699" dirty="0"/>
              <a:t>Frequently Asked Questions </a:t>
            </a:r>
          </a:p>
        </p:txBody>
      </p:sp>
      <p:grpSp>
        <p:nvGrpSpPr>
          <p:cNvPr id="48" name="Group 4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084095"/>
            <a:ext cx="355104" cy="673285"/>
            <a:chOff x="0" y="823811"/>
            <a:chExt cx="355196" cy="673460"/>
          </a:xfrm>
        </p:grpSpPr>
        <p:sp>
          <p:nvSpPr>
            <p:cNvPr id="49" name="Rectangle 4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50" name="Rectangle 4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grpSp>
      <p:sp>
        <p:nvSpPr>
          <p:cNvPr id="52" name="Rectangle 5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11" y="2090917"/>
            <a:ext cx="4296561" cy="274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5" name="Content Placeholder 4">
            <a:extLst>
              <a:ext uri="{FF2B5EF4-FFF2-40B4-BE49-F238E27FC236}">
                <a16:creationId xmlns:a16="http://schemas.microsoft.com/office/drawing/2014/main" id="{29045779-1A6C-4504-BE77-6A6C5A19BC5D}"/>
              </a:ext>
            </a:extLst>
          </p:cNvPr>
          <p:cNvSpPr>
            <a:spLocks noGrp="1"/>
          </p:cNvSpPr>
          <p:nvPr>
            <p:ph sz="half" idx="1"/>
          </p:nvPr>
        </p:nvSpPr>
        <p:spPr>
          <a:xfrm>
            <a:off x="590565" y="2330791"/>
            <a:ext cx="4558238" cy="3978549"/>
          </a:xfrm>
        </p:spPr>
        <p:txBody>
          <a:bodyPr vert="horz" lIns="91416" tIns="45708" rIns="91416" bIns="45708" rtlCol="0" anchor="ctr">
            <a:normAutofit fontScale="92500" lnSpcReduction="10000"/>
          </a:bodyPr>
          <a:lstStyle/>
          <a:p>
            <a:r>
              <a:rPr lang="en-US" sz="1300" dirty="0"/>
              <a:t>What types of loans are eligible for the Program? </a:t>
            </a:r>
          </a:p>
          <a:p>
            <a:pPr lvl="1"/>
            <a:r>
              <a:rPr lang="en-US" sz="1300" dirty="0"/>
              <a:t>The borrower must be at least 51% native-owned and its project must benefit the economy of a reservation or tribal service area. Loans cannot be made for re-lending or gaming purposes, smoke shops, liquor stores, or cannabis operations. </a:t>
            </a:r>
          </a:p>
          <a:p>
            <a:r>
              <a:rPr lang="en-US" sz="1300" dirty="0"/>
              <a:t>Do all financial institutions qualify? </a:t>
            </a:r>
          </a:p>
          <a:p>
            <a:pPr lvl="1"/>
            <a:r>
              <a:rPr lang="en-US" sz="1300" dirty="0"/>
              <a:t>Most CDFIs, including Native CDFIs, and almost all US-based commercial banks qualify for participation in the Program. Non-bank lenders can also be eligible, but they must meet the requirements of 25 CFR 103.10. All lenders must sign a Loan Guarantee Agreement or Loan Insurance Agreement or both, before participating. Credit Unions do not qualify unless they have CDFI status. </a:t>
            </a:r>
          </a:p>
          <a:p>
            <a:r>
              <a:rPr lang="en-US" sz="1300" dirty="0"/>
              <a:t>Is any equity required by the borrower? </a:t>
            </a:r>
          </a:p>
          <a:p>
            <a:pPr lvl="1"/>
            <a:r>
              <a:rPr lang="en-US" sz="1300" dirty="0"/>
              <a:t>The borrower must be projected to have at least 20 percent equity in the business being financed, immediately after the loan is funded. If a substantial portion of the loan is for construction or renovation, the borrower's equity may be calculated based upon the reasonable estimated value of the borrower's assets after completion of the construction or renovation. </a:t>
            </a:r>
          </a:p>
        </p:txBody>
      </p:sp>
      <p:sp>
        <p:nvSpPr>
          <p:cNvPr id="54" name="Rectangle 5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4884" y="893"/>
            <a:ext cx="1493941" cy="68562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56" name="Rectangle 5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4329" y="514612"/>
            <a:ext cx="6007801" cy="583305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pic>
        <p:nvPicPr>
          <p:cNvPr id="16" name="Content Placeholder 15">
            <a:extLst>
              <a:ext uri="{FF2B5EF4-FFF2-40B4-BE49-F238E27FC236}">
                <a16:creationId xmlns:a16="http://schemas.microsoft.com/office/drawing/2014/main" id="{7EAAB184-D2DF-444A-915D-BDE7591BC25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8936" r="-1" b="16174"/>
          <a:stretch/>
        </p:blipFill>
        <p:spPr>
          <a:xfrm>
            <a:off x="5976231" y="800037"/>
            <a:ext cx="5423997" cy="5257926"/>
          </a:xfrm>
          <a:prstGeom prst="rect">
            <a:avLst/>
          </a:prstGeom>
        </p:spPr>
      </p:pic>
    </p:spTree>
    <p:extLst>
      <p:ext uri="{BB962C8B-B14F-4D97-AF65-F5344CB8AC3E}">
        <p14:creationId xmlns:p14="http://schemas.microsoft.com/office/powerpoint/2010/main" val="927500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colorful, outdoor, flying&#10;&#10;Description automatically generated">
            <a:extLst>
              <a:ext uri="{FF2B5EF4-FFF2-40B4-BE49-F238E27FC236}">
                <a16:creationId xmlns:a16="http://schemas.microsoft.com/office/drawing/2014/main" id="{259A63C0-01DF-4AC0-8DAC-EC91F54BF5D8}"/>
              </a:ext>
            </a:extLst>
          </p:cNvPr>
          <p:cNvPicPr>
            <a:picLocks noChangeAspect="1"/>
          </p:cNvPicPr>
          <p:nvPr/>
        </p:nvPicPr>
        <p:blipFill rotWithShape="1">
          <a:blip r:embed="rId2">
            <a:extLst>
              <a:ext uri="{28A0092B-C50C-407E-A947-70E740481C1C}">
                <a14:useLocalDpi xmlns:a14="http://schemas.microsoft.com/office/drawing/2010/main" val="0"/>
              </a:ext>
            </a:extLst>
          </a:blip>
          <a:srcRect r="23318" b="9091"/>
          <a:stretch/>
        </p:blipFill>
        <p:spPr>
          <a:xfrm>
            <a:off x="3522570" y="10"/>
            <a:ext cx="8666255" cy="6857990"/>
          </a:xfrm>
          <a:prstGeom prst="rect">
            <a:avLst/>
          </a:prstGeom>
        </p:spPr>
      </p:pic>
      <p:sp>
        <p:nvSpPr>
          <p:cNvPr id="53" name="Rectangle 5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406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7" name="Rectangle 5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397660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BF184FA-F9DD-4BA7-A3C8-9BDCC6D5B8D2}"/>
              </a:ext>
            </a:extLst>
          </p:cNvPr>
          <p:cNvSpPr/>
          <p:nvPr/>
        </p:nvSpPr>
        <p:spPr>
          <a:xfrm>
            <a:off x="365760" y="518160"/>
            <a:ext cx="1016000" cy="396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92DF31-5DE7-4C76-B88E-70A32B513E3E}"/>
              </a:ext>
            </a:extLst>
          </p:cNvPr>
          <p:cNvSpPr>
            <a:spLocks noGrp="1"/>
          </p:cNvSpPr>
          <p:nvPr>
            <p:ph type="title"/>
          </p:nvPr>
        </p:nvSpPr>
        <p:spPr>
          <a:xfrm>
            <a:off x="264496" y="652182"/>
            <a:ext cx="5181264" cy="1915477"/>
          </a:xfrm>
        </p:spPr>
        <p:txBody>
          <a:bodyPr vert="horz" lIns="91440" tIns="45720" rIns="91440" bIns="45720" rtlCol="0" anchor="b">
            <a:normAutofit/>
          </a:bodyPr>
          <a:lstStyle/>
          <a:p>
            <a:pPr algn="ctr" defTabSz="914400"/>
            <a:r>
              <a:rPr lang="en-US" sz="3700" dirty="0">
                <a:latin typeface="Times New Roman" panose="02020603050405020304" pitchFamily="18" charset="0"/>
                <a:cs typeface="Times New Roman" panose="02020603050405020304" pitchFamily="18" charset="0"/>
              </a:rPr>
              <a:t>Native American Business Development Institute (NABDI)</a:t>
            </a:r>
          </a:p>
        </p:txBody>
      </p:sp>
      <p:sp>
        <p:nvSpPr>
          <p:cNvPr id="9" name="Rectangle 8">
            <a:extLst>
              <a:ext uri="{FF2B5EF4-FFF2-40B4-BE49-F238E27FC236}">
                <a16:creationId xmlns:a16="http://schemas.microsoft.com/office/drawing/2014/main" id="{0C525E17-12FD-4AEC-BDCB-5CAB078484AB}"/>
              </a:ext>
            </a:extLst>
          </p:cNvPr>
          <p:cNvSpPr/>
          <p:nvPr/>
        </p:nvSpPr>
        <p:spPr>
          <a:xfrm>
            <a:off x="365760" y="4546920"/>
            <a:ext cx="409174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FA7900D-EBA5-4961-800F-C028CC68E6BD}"/>
              </a:ext>
            </a:extLst>
          </p:cNvPr>
          <p:cNvSpPr txBox="1"/>
          <p:nvPr/>
        </p:nvSpPr>
        <p:spPr>
          <a:xfrm>
            <a:off x="480903" y="2730337"/>
            <a:ext cx="5029200" cy="3120009"/>
          </a:xfrm>
          <a:prstGeom prst="rect">
            <a:avLst/>
          </a:prstGeom>
        </p:spPr>
        <p:txBody>
          <a:bodyPr vert="horz" lIns="91440" tIns="45720" rIns="91440" bIns="45720" rtlCol="0">
            <a:noAutofit/>
          </a:bodyPr>
          <a:lstStyle/>
          <a:p>
            <a:pPr>
              <a:lnSpc>
                <a:spcPct val="90000"/>
              </a:lnSpc>
              <a:spcBef>
                <a:spcPts val="1000"/>
              </a:spcBef>
            </a:pPr>
            <a:r>
              <a:rPr lang="en-US" sz="3600" dirty="0">
                <a:solidFill>
                  <a:srgbClr val="0070C0"/>
                </a:solidFill>
                <a:latin typeface="Times New Roman" panose="02020603050405020304" pitchFamily="18" charset="0"/>
                <a:cs typeface="Times New Roman" panose="02020603050405020304" pitchFamily="18" charset="0"/>
              </a:rPr>
              <a:t>NABDI funds Federally Recognized Tribes to hire consultants and  conduct economic development feasibility studies.</a:t>
            </a:r>
          </a:p>
        </p:txBody>
      </p:sp>
    </p:spTree>
    <p:extLst>
      <p:ext uri="{BB962C8B-B14F-4D97-AF65-F5344CB8AC3E}">
        <p14:creationId xmlns:p14="http://schemas.microsoft.com/office/powerpoint/2010/main" val="284898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12185778"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4" name="Title 3">
            <a:extLst>
              <a:ext uri="{FF2B5EF4-FFF2-40B4-BE49-F238E27FC236}">
                <a16:creationId xmlns:a16="http://schemas.microsoft.com/office/drawing/2014/main" id="{21D108A0-409D-4DAB-8191-E3D6487F8E76}"/>
              </a:ext>
            </a:extLst>
          </p:cNvPr>
          <p:cNvSpPr>
            <a:spLocks noGrp="1"/>
          </p:cNvSpPr>
          <p:nvPr>
            <p:ph type="title"/>
          </p:nvPr>
        </p:nvSpPr>
        <p:spPr>
          <a:xfrm>
            <a:off x="639913" y="326178"/>
            <a:ext cx="4367464" cy="1956331"/>
          </a:xfrm>
        </p:spPr>
        <p:txBody>
          <a:bodyPr vert="horz" lIns="91416" tIns="45708" rIns="91416" bIns="45708" rtlCol="0" anchor="b">
            <a:normAutofit/>
          </a:bodyPr>
          <a:lstStyle/>
          <a:p>
            <a:r>
              <a:rPr lang="en-US" sz="3799" dirty="0"/>
              <a:t>.</a:t>
            </a:r>
          </a:p>
        </p:txBody>
      </p:sp>
      <p:sp>
        <p:nvSpPr>
          <p:cNvPr id="5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913" y="2587213"/>
            <a:ext cx="3473815" cy="18283"/>
          </a:xfrm>
          <a:custGeom>
            <a:avLst/>
            <a:gdLst>
              <a:gd name="connsiteX0" fmla="*/ 0 w 3473815"/>
              <a:gd name="connsiteY0" fmla="*/ 0 h 18283"/>
              <a:gd name="connsiteX1" fmla="*/ 694763 w 3473815"/>
              <a:gd name="connsiteY1" fmla="*/ 0 h 18283"/>
              <a:gd name="connsiteX2" fmla="*/ 1354788 w 3473815"/>
              <a:gd name="connsiteY2" fmla="*/ 0 h 18283"/>
              <a:gd name="connsiteX3" fmla="*/ 2014813 w 3473815"/>
              <a:gd name="connsiteY3" fmla="*/ 0 h 18283"/>
              <a:gd name="connsiteX4" fmla="*/ 2779052 w 3473815"/>
              <a:gd name="connsiteY4" fmla="*/ 0 h 18283"/>
              <a:gd name="connsiteX5" fmla="*/ 3473815 w 3473815"/>
              <a:gd name="connsiteY5" fmla="*/ 0 h 18283"/>
              <a:gd name="connsiteX6" fmla="*/ 3473815 w 3473815"/>
              <a:gd name="connsiteY6" fmla="*/ 18283 h 18283"/>
              <a:gd name="connsiteX7" fmla="*/ 2779052 w 3473815"/>
              <a:gd name="connsiteY7" fmla="*/ 18283 h 18283"/>
              <a:gd name="connsiteX8" fmla="*/ 2188503 w 3473815"/>
              <a:gd name="connsiteY8" fmla="*/ 18283 h 18283"/>
              <a:gd name="connsiteX9" fmla="*/ 1528479 w 3473815"/>
              <a:gd name="connsiteY9" fmla="*/ 18283 h 18283"/>
              <a:gd name="connsiteX10" fmla="*/ 868454 w 3473815"/>
              <a:gd name="connsiteY10" fmla="*/ 18283 h 18283"/>
              <a:gd name="connsiteX11" fmla="*/ 0 w 3473815"/>
              <a:gd name="connsiteY11" fmla="*/ 18283 h 18283"/>
              <a:gd name="connsiteX12" fmla="*/ 0 w 3473815"/>
              <a:gd name="connsiteY12" fmla="*/ 0 h 1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3815" h="18283" fill="none" extrusionOk="0">
                <a:moveTo>
                  <a:pt x="0" y="0"/>
                </a:moveTo>
                <a:cubicBezTo>
                  <a:pt x="182906" y="5222"/>
                  <a:pt x="525212" y="15044"/>
                  <a:pt x="694763" y="0"/>
                </a:cubicBezTo>
                <a:cubicBezTo>
                  <a:pt x="864314" y="-15044"/>
                  <a:pt x="1095979" y="-25460"/>
                  <a:pt x="1354788" y="0"/>
                </a:cubicBezTo>
                <a:cubicBezTo>
                  <a:pt x="1613597" y="25460"/>
                  <a:pt x="1827465" y="3076"/>
                  <a:pt x="2014813" y="0"/>
                </a:cubicBezTo>
                <a:cubicBezTo>
                  <a:pt x="2202162" y="-3076"/>
                  <a:pt x="2561462" y="29782"/>
                  <a:pt x="2779052" y="0"/>
                </a:cubicBezTo>
                <a:cubicBezTo>
                  <a:pt x="2996642" y="-29782"/>
                  <a:pt x="3260877" y="-7505"/>
                  <a:pt x="3473815" y="0"/>
                </a:cubicBezTo>
                <a:cubicBezTo>
                  <a:pt x="3474033" y="5626"/>
                  <a:pt x="3473001" y="11172"/>
                  <a:pt x="3473815" y="18283"/>
                </a:cubicBezTo>
                <a:cubicBezTo>
                  <a:pt x="3221493" y="35909"/>
                  <a:pt x="2987895" y="39811"/>
                  <a:pt x="2779052" y="18283"/>
                </a:cubicBezTo>
                <a:cubicBezTo>
                  <a:pt x="2570209" y="-3245"/>
                  <a:pt x="2343602" y="7163"/>
                  <a:pt x="2188503" y="18283"/>
                </a:cubicBezTo>
                <a:cubicBezTo>
                  <a:pt x="2033404" y="29403"/>
                  <a:pt x="1812100" y="18029"/>
                  <a:pt x="1528479" y="18283"/>
                </a:cubicBezTo>
                <a:cubicBezTo>
                  <a:pt x="1244858" y="18537"/>
                  <a:pt x="1155493" y="-1407"/>
                  <a:pt x="868454" y="18283"/>
                </a:cubicBezTo>
                <a:cubicBezTo>
                  <a:pt x="581415" y="37973"/>
                  <a:pt x="215843" y="-23065"/>
                  <a:pt x="0" y="18283"/>
                </a:cubicBezTo>
                <a:cubicBezTo>
                  <a:pt x="-757" y="13769"/>
                  <a:pt x="-446" y="5995"/>
                  <a:pt x="0" y="0"/>
                </a:cubicBezTo>
                <a:close/>
              </a:path>
              <a:path w="3473815" h="18283" stroke="0" extrusionOk="0">
                <a:moveTo>
                  <a:pt x="0" y="0"/>
                </a:moveTo>
                <a:cubicBezTo>
                  <a:pt x="242785" y="-29423"/>
                  <a:pt x="378998" y="-19420"/>
                  <a:pt x="625287" y="0"/>
                </a:cubicBezTo>
                <a:cubicBezTo>
                  <a:pt x="871576" y="19420"/>
                  <a:pt x="1067984" y="20453"/>
                  <a:pt x="1389526" y="0"/>
                </a:cubicBezTo>
                <a:cubicBezTo>
                  <a:pt x="1711068" y="-20453"/>
                  <a:pt x="1750898" y="12571"/>
                  <a:pt x="1980075" y="0"/>
                </a:cubicBezTo>
                <a:cubicBezTo>
                  <a:pt x="2209252" y="-12571"/>
                  <a:pt x="2443074" y="-14077"/>
                  <a:pt x="2570623" y="0"/>
                </a:cubicBezTo>
                <a:cubicBezTo>
                  <a:pt x="2698172" y="14077"/>
                  <a:pt x="3135362" y="-35726"/>
                  <a:pt x="3473815" y="0"/>
                </a:cubicBezTo>
                <a:cubicBezTo>
                  <a:pt x="3473237" y="3982"/>
                  <a:pt x="3474540" y="13806"/>
                  <a:pt x="3473815" y="18283"/>
                </a:cubicBezTo>
                <a:cubicBezTo>
                  <a:pt x="3180355" y="10136"/>
                  <a:pt x="2981436" y="-5894"/>
                  <a:pt x="2813790" y="18283"/>
                </a:cubicBezTo>
                <a:cubicBezTo>
                  <a:pt x="2646145" y="42460"/>
                  <a:pt x="2412345" y="4781"/>
                  <a:pt x="2153765" y="18283"/>
                </a:cubicBezTo>
                <a:cubicBezTo>
                  <a:pt x="1895186" y="31785"/>
                  <a:pt x="1663932" y="40260"/>
                  <a:pt x="1493740" y="18283"/>
                </a:cubicBezTo>
                <a:cubicBezTo>
                  <a:pt x="1323549" y="-3694"/>
                  <a:pt x="925140" y="-7547"/>
                  <a:pt x="729501" y="18283"/>
                </a:cubicBezTo>
                <a:cubicBezTo>
                  <a:pt x="533862" y="44113"/>
                  <a:pt x="281408" y="34919"/>
                  <a:pt x="0" y="18283"/>
                </a:cubicBezTo>
                <a:cubicBezTo>
                  <a:pt x="-101" y="11390"/>
                  <a:pt x="293" y="856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5" name="Content Placeholder 4">
            <a:extLst>
              <a:ext uri="{FF2B5EF4-FFF2-40B4-BE49-F238E27FC236}">
                <a16:creationId xmlns:a16="http://schemas.microsoft.com/office/drawing/2014/main" id="{29045779-1A6C-4504-BE77-6A6C5A19BC5D}"/>
              </a:ext>
            </a:extLst>
          </p:cNvPr>
          <p:cNvSpPr>
            <a:spLocks noGrp="1"/>
          </p:cNvSpPr>
          <p:nvPr>
            <p:ph sz="half" idx="1"/>
          </p:nvPr>
        </p:nvSpPr>
        <p:spPr>
          <a:xfrm>
            <a:off x="639913" y="2873044"/>
            <a:ext cx="4242484" cy="3319803"/>
          </a:xfrm>
        </p:spPr>
        <p:txBody>
          <a:bodyPr vert="horz" lIns="91416" tIns="45708" rIns="91416" bIns="45708" rtlCol="0">
            <a:normAutofit/>
          </a:bodyPr>
          <a:lstStyle/>
          <a:p>
            <a:pPr marL="0"/>
            <a:r>
              <a:rPr lang="en-US" sz="2199" dirty="0"/>
              <a:t>Children’s bookstore in Tulsa Oklahoma</a:t>
            </a:r>
          </a:p>
          <a:p>
            <a:pPr marL="0"/>
            <a:r>
              <a:rPr lang="en-US" sz="2199" dirty="0"/>
              <a:t>Offers tutoring for literacy including specialization in dyslexia and special education  </a:t>
            </a:r>
          </a:p>
          <a:p>
            <a:pPr marL="0"/>
            <a:r>
              <a:rPr lang="en-US" sz="2199" dirty="0"/>
              <a:t>Event space for theme specific parties and events </a:t>
            </a:r>
          </a:p>
          <a:p>
            <a:pPr marL="0" indent="0">
              <a:buNone/>
            </a:pPr>
            <a:r>
              <a:rPr lang="en-US" sz="2199" dirty="0"/>
              <a:t>*</a:t>
            </a:r>
            <a:r>
              <a:rPr lang="en-US" sz="1200" dirty="0"/>
              <a:t>Cherokee Nation Economic Development Trust Authority</a:t>
            </a:r>
            <a:r>
              <a:rPr lang="en-US" sz="2199" dirty="0"/>
              <a:t>*</a:t>
            </a:r>
          </a:p>
          <a:p>
            <a:pPr marL="0"/>
            <a:endParaRPr lang="en-US" sz="2199" dirty="0"/>
          </a:p>
        </p:txBody>
      </p:sp>
      <p:pic>
        <p:nvPicPr>
          <p:cNvPr id="8" name="Content Placeholder 7" descr="A picture containing indoor, wall, shelf, room&#10;&#10;Description automatically generated">
            <a:extLst>
              <a:ext uri="{FF2B5EF4-FFF2-40B4-BE49-F238E27FC236}">
                <a16:creationId xmlns:a16="http://schemas.microsoft.com/office/drawing/2014/main" id="{97CBD606-2906-4023-92C9-D6643D5B478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39" r="24134"/>
          <a:stretch/>
        </p:blipFill>
        <p:spPr>
          <a:xfrm>
            <a:off x="5310319" y="903"/>
            <a:ext cx="6876984" cy="685620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2" name="Picture 11" descr="Text&#10;&#10;Description automatically generated">
            <a:extLst>
              <a:ext uri="{FF2B5EF4-FFF2-40B4-BE49-F238E27FC236}">
                <a16:creationId xmlns:a16="http://schemas.microsoft.com/office/drawing/2014/main" id="{B438BDFB-142C-4BB5-B36D-EE2A6B2516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205" y="671770"/>
            <a:ext cx="4570818" cy="2026396"/>
          </a:xfrm>
          <a:prstGeom prst="rect">
            <a:avLst/>
          </a:prstGeom>
        </p:spPr>
      </p:pic>
    </p:spTree>
    <p:extLst>
      <p:ext uri="{BB962C8B-B14F-4D97-AF65-F5344CB8AC3E}">
        <p14:creationId xmlns:p14="http://schemas.microsoft.com/office/powerpoint/2010/main" val="290855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12185778"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4" name="Title 3">
            <a:extLst>
              <a:ext uri="{FF2B5EF4-FFF2-40B4-BE49-F238E27FC236}">
                <a16:creationId xmlns:a16="http://schemas.microsoft.com/office/drawing/2014/main" id="{21D108A0-409D-4DAB-8191-E3D6487F8E76}"/>
              </a:ext>
            </a:extLst>
          </p:cNvPr>
          <p:cNvSpPr>
            <a:spLocks noGrp="1"/>
          </p:cNvSpPr>
          <p:nvPr>
            <p:ph type="title"/>
          </p:nvPr>
        </p:nvSpPr>
        <p:spPr>
          <a:xfrm>
            <a:off x="837982" y="365924"/>
            <a:ext cx="5249948" cy="1806834"/>
          </a:xfrm>
        </p:spPr>
        <p:txBody>
          <a:bodyPr vert="horz" lIns="91416" tIns="45708" rIns="91416" bIns="45708" rtlCol="0" anchor="ctr">
            <a:normAutofit/>
          </a:bodyPr>
          <a:lstStyle/>
          <a:p>
            <a:r>
              <a:rPr lang="en-US" sz="800" dirty="0"/>
              <a:t>.</a:t>
            </a:r>
          </a:p>
        </p:txBody>
      </p:sp>
      <p:sp>
        <p:nvSpPr>
          <p:cNvPr id="5" name="Content Placeholder 4">
            <a:extLst>
              <a:ext uri="{FF2B5EF4-FFF2-40B4-BE49-F238E27FC236}">
                <a16:creationId xmlns:a16="http://schemas.microsoft.com/office/drawing/2014/main" id="{29045779-1A6C-4504-BE77-6A6C5A19BC5D}"/>
              </a:ext>
            </a:extLst>
          </p:cNvPr>
          <p:cNvSpPr>
            <a:spLocks noGrp="1"/>
          </p:cNvSpPr>
          <p:nvPr>
            <p:ph sz="half" idx="1"/>
          </p:nvPr>
        </p:nvSpPr>
        <p:spPr>
          <a:xfrm>
            <a:off x="837982" y="2333582"/>
            <a:ext cx="4618418" cy="3842665"/>
          </a:xfrm>
        </p:spPr>
        <p:txBody>
          <a:bodyPr vert="horz" lIns="91416" tIns="45708" rIns="91416" bIns="45708" rtlCol="0">
            <a:normAutofit/>
          </a:bodyPr>
          <a:lstStyle/>
          <a:p>
            <a:pPr marL="0"/>
            <a:r>
              <a:rPr lang="en-US" sz="2199" dirty="0"/>
              <a:t>Coffee roasting company based in </a:t>
            </a:r>
            <a:r>
              <a:rPr lang="en-US" sz="2199" dirty="0" err="1"/>
              <a:t>Winterhaven</a:t>
            </a:r>
            <a:r>
              <a:rPr lang="en-US" sz="2199" dirty="0"/>
              <a:t>, CA</a:t>
            </a:r>
          </a:p>
          <a:p>
            <a:pPr marL="0"/>
            <a:r>
              <a:rPr lang="en-US" sz="2199" dirty="0"/>
              <a:t>All Native staff</a:t>
            </a:r>
          </a:p>
          <a:p>
            <a:pPr marL="0"/>
            <a:r>
              <a:rPr lang="en-US" sz="2199" dirty="0"/>
              <a:t>Coffee is roasted to order and shipped anywhere in the US</a:t>
            </a:r>
          </a:p>
          <a:p>
            <a:pPr marL="0" indent="0">
              <a:buNone/>
            </a:pPr>
            <a:r>
              <a:rPr lang="en-US" sz="1999" dirty="0"/>
              <a:t>*</a:t>
            </a:r>
            <a:r>
              <a:rPr lang="en-US" sz="1200" dirty="0"/>
              <a:t>Native Capital Access</a:t>
            </a:r>
            <a:r>
              <a:rPr lang="en-US" sz="1999" dirty="0"/>
              <a:t>*</a:t>
            </a:r>
          </a:p>
          <a:p>
            <a:pPr marL="0"/>
            <a:endParaRPr lang="en-US" sz="1999" dirty="0"/>
          </a:p>
        </p:txBody>
      </p:sp>
      <p:pic>
        <p:nvPicPr>
          <p:cNvPr id="15" name="Content Placeholder 14" descr="A picture containing text, cup, coffee, drink&#10;&#10;Description automatically generated">
            <a:extLst>
              <a:ext uri="{FF2B5EF4-FFF2-40B4-BE49-F238E27FC236}">
                <a16:creationId xmlns:a16="http://schemas.microsoft.com/office/drawing/2014/main" id="{18FF9B72-0302-4FE6-B12F-C3D6C08A973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985" b="9756"/>
          <a:stretch/>
        </p:blipFill>
        <p:spPr>
          <a:xfrm>
            <a:off x="6227593" y="903"/>
            <a:ext cx="5961232" cy="685620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7" name="Picture 16" descr="Logo, company name&#10;&#10;Description automatically generated">
            <a:extLst>
              <a:ext uri="{FF2B5EF4-FFF2-40B4-BE49-F238E27FC236}">
                <a16:creationId xmlns:a16="http://schemas.microsoft.com/office/drawing/2014/main" id="{ACB527AE-221B-44DB-97C9-711A7728D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047" y="427044"/>
            <a:ext cx="2951299" cy="1684591"/>
          </a:xfrm>
          <a:prstGeom prst="rect">
            <a:avLst/>
          </a:prstGeom>
        </p:spPr>
      </p:pic>
    </p:spTree>
    <p:extLst>
      <p:ext uri="{BB962C8B-B14F-4D97-AF65-F5344CB8AC3E}">
        <p14:creationId xmlns:p14="http://schemas.microsoft.com/office/powerpoint/2010/main" val="3426154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93"/>
            <a:ext cx="12185778"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pic>
        <p:nvPicPr>
          <p:cNvPr id="7" name="Content Placeholder 6">
            <a:extLst>
              <a:ext uri="{FF2B5EF4-FFF2-40B4-BE49-F238E27FC236}">
                <a16:creationId xmlns:a16="http://schemas.microsoft.com/office/drawing/2014/main" id="{805AD3B2-0B53-49CC-92DF-F2DF2E78F08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5882" b="-1"/>
          <a:stretch/>
        </p:blipFill>
        <p:spPr>
          <a:xfrm>
            <a:off x="11216" y="903"/>
            <a:ext cx="9667124" cy="6856204"/>
          </a:xfrm>
          <a:prstGeom prst="rect">
            <a:avLst/>
          </a:prstGeom>
        </p:spPr>
      </p:pic>
      <p:sp>
        <p:nvSpPr>
          <p:cNvPr id="67" name="Rectangle 6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3684" y="893"/>
            <a:ext cx="7065138" cy="6856214"/>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Calibri" panose="020F0502020204030204"/>
            </a:endParaRPr>
          </a:p>
        </p:txBody>
      </p:sp>
      <p:sp>
        <p:nvSpPr>
          <p:cNvPr id="4" name="Title 3">
            <a:extLst>
              <a:ext uri="{FF2B5EF4-FFF2-40B4-BE49-F238E27FC236}">
                <a16:creationId xmlns:a16="http://schemas.microsoft.com/office/drawing/2014/main" id="{21D108A0-409D-4DAB-8191-E3D6487F8E76}"/>
              </a:ext>
            </a:extLst>
          </p:cNvPr>
          <p:cNvSpPr>
            <a:spLocks noGrp="1"/>
          </p:cNvSpPr>
          <p:nvPr>
            <p:ph type="title"/>
          </p:nvPr>
        </p:nvSpPr>
        <p:spPr>
          <a:xfrm>
            <a:off x="7529648" y="365923"/>
            <a:ext cx="3821194" cy="1899417"/>
          </a:xfrm>
        </p:spPr>
        <p:txBody>
          <a:bodyPr vert="horz" lIns="91416" tIns="45708" rIns="91416" bIns="45708" rtlCol="0" anchor="ctr">
            <a:normAutofit/>
          </a:bodyPr>
          <a:lstStyle/>
          <a:p>
            <a:r>
              <a:rPr lang="en-US" sz="3999"/>
              <a:t>.</a:t>
            </a:r>
          </a:p>
        </p:txBody>
      </p:sp>
      <p:sp>
        <p:nvSpPr>
          <p:cNvPr id="5" name="Content Placeholder 4">
            <a:extLst>
              <a:ext uri="{FF2B5EF4-FFF2-40B4-BE49-F238E27FC236}">
                <a16:creationId xmlns:a16="http://schemas.microsoft.com/office/drawing/2014/main" id="{29045779-1A6C-4504-BE77-6A6C5A19BC5D}"/>
              </a:ext>
            </a:extLst>
          </p:cNvPr>
          <p:cNvSpPr>
            <a:spLocks noGrp="1"/>
          </p:cNvSpPr>
          <p:nvPr>
            <p:ph sz="half" idx="1"/>
          </p:nvPr>
        </p:nvSpPr>
        <p:spPr>
          <a:xfrm>
            <a:off x="7529648" y="2434460"/>
            <a:ext cx="3821194" cy="3741787"/>
          </a:xfrm>
        </p:spPr>
        <p:txBody>
          <a:bodyPr vert="horz" lIns="91416" tIns="45708" rIns="91416" bIns="45708" rtlCol="0">
            <a:normAutofit/>
          </a:bodyPr>
          <a:lstStyle/>
          <a:p>
            <a:pPr marL="0"/>
            <a:r>
              <a:rPr lang="en-US" sz="1999" dirty="0"/>
              <a:t>Family entertainment center specializing in virtual reality and social gaming</a:t>
            </a:r>
          </a:p>
          <a:p>
            <a:pPr marL="0"/>
            <a:r>
              <a:rPr lang="en-US" sz="1999" dirty="0"/>
              <a:t>Located in Mishawaka, IN</a:t>
            </a:r>
          </a:p>
          <a:p>
            <a:pPr marL="0"/>
            <a:r>
              <a:rPr lang="en-US" sz="1999" dirty="0"/>
              <a:t>*</a:t>
            </a:r>
            <a:r>
              <a:rPr lang="en-US" sz="1200" dirty="0"/>
              <a:t>Chi </a:t>
            </a:r>
            <a:r>
              <a:rPr lang="en-US" sz="1200" dirty="0" err="1"/>
              <a:t>Ishobak</a:t>
            </a:r>
            <a:r>
              <a:rPr lang="en-US" sz="1999" dirty="0"/>
              <a:t>*</a:t>
            </a:r>
          </a:p>
          <a:p>
            <a:pPr marL="0"/>
            <a:endParaRPr lang="en-US" sz="1999" dirty="0"/>
          </a:p>
        </p:txBody>
      </p:sp>
      <p:pic>
        <p:nvPicPr>
          <p:cNvPr id="9" name="Picture 8" descr="Logo&#10;&#10;Description automatically generated">
            <a:extLst>
              <a:ext uri="{FF2B5EF4-FFF2-40B4-BE49-F238E27FC236}">
                <a16:creationId xmlns:a16="http://schemas.microsoft.com/office/drawing/2014/main" id="{B1CE2221-260C-43A2-942F-B6C20D6733CA}"/>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659177" y="744901"/>
            <a:ext cx="7313295" cy="1885459"/>
          </a:xfrm>
          <a:prstGeom prst="rect">
            <a:avLst/>
          </a:prstGeom>
        </p:spPr>
      </p:pic>
    </p:spTree>
    <p:extLst>
      <p:ext uri="{BB962C8B-B14F-4D97-AF65-F5344CB8AC3E}">
        <p14:creationId xmlns:p14="http://schemas.microsoft.com/office/powerpoint/2010/main" val="4060163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D108A0-409D-4DAB-8191-E3D6487F8E76}"/>
              </a:ext>
            </a:extLst>
          </p:cNvPr>
          <p:cNvSpPr>
            <a:spLocks noGrp="1"/>
          </p:cNvSpPr>
          <p:nvPr>
            <p:ph type="title"/>
          </p:nvPr>
        </p:nvSpPr>
        <p:spPr>
          <a:xfrm>
            <a:off x="480888" y="3752765"/>
            <a:ext cx="3290030" cy="2452048"/>
          </a:xfrm>
        </p:spPr>
        <p:txBody>
          <a:bodyPr vert="horz" lIns="91416" tIns="45708" rIns="91416" bIns="45708" rtlCol="0" anchor="ctr">
            <a:normAutofit/>
          </a:bodyPr>
          <a:lstStyle/>
          <a:p>
            <a:r>
              <a:rPr lang="en-US" sz="3599"/>
              <a:t>.</a:t>
            </a:r>
          </a:p>
        </p:txBody>
      </p:sp>
      <p:pic>
        <p:nvPicPr>
          <p:cNvPr id="8" name="Content Placeholder 7" descr="A picture containing text, sky, outdoor&#10;&#10;Description automatically generated">
            <a:extLst>
              <a:ext uri="{FF2B5EF4-FFF2-40B4-BE49-F238E27FC236}">
                <a16:creationId xmlns:a16="http://schemas.microsoft.com/office/drawing/2014/main" id="{A1CABE01-70FE-469E-85BB-12DF7C89FB8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9274" b="30146"/>
          <a:stretch/>
        </p:blipFill>
        <p:spPr>
          <a:xfrm>
            <a:off x="19" y="903"/>
            <a:ext cx="12188805" cy="370963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ontent Placeholder 4">
            <a:extLst>
              <a:ext uri="{FF2B5EF4-FFF2-40B4-BE49-F238E27FC236}">
                <a16:creationId xmlns:a16="http://schemas.microsoft.com/office/drawing/2014/main" id="{29045779-1A6C-4504-BE77-6A6C5A19BC5D}"/>
              </a:ext>
            </a:extLst>
          </p:cNvPr>
          <p:cNvSpPr>
            <a:spLocks noGrp="1"/>
          </p:cNvSpPr>
          <p:nvPr>
            <p:ph sz="half" idx="1"/>
          </p:nvPr>
        </p:nvSpPr>
        <p:spPr>
          <a:xfrm>
            <a:off x="4222882" y="3752766"/>
            <a:ext cx="7483464" cy="2452048"/>
          </a:xfrm>
        </p:spPr>
        <p:txBody>
          <a:bodyPr vert="horz" lIns="91416" tIns="45708" rIns="91416" bIns="45708" rtlCol="0" anchor="ctr">
            <a:normAutofit/>
          </a:bodyPr>
          <a:lstStyle/>
          <a:p>
            <a:pPr marL="0"/>
            <a:r>
              <a:rPr lang="en-US" sz="1799" dirty="0"/>
              <a:t>Italian Eatery locates in Rapid City, SD</a:t>
            </a:r>
          </a:p>
          <a:p>
            <a:pPr marL="0"/>
            <a:r>
              <a:rPr lang="en-US" sz="1799" dirty="0"/>
              <a:t>Owner, Stacey </a:t>
            </a:r>
            <a:r>
              <a:rPr lang="en-US" sz="1799" dirty="0" err="1"/>
              <a:t>Livermont</a:t>
            </a:r>
            <a:r>
              <a:rPr lang="en-US" sz="1799" dirty="0"/>
              <a:t> worked at the restaurant for 20 years before working with Lakota Funds to buy out the owner</a:t>
            </a:r>
          </a:p>
          <a:p>
            <a:pPr marL="0"/>
            <a:r>
              <a:rPr lang="en-US" sz="1799" dirty="0"/>
              <a:t>*</a:t>
            </a:r>
            <a:r>
              <a:rPr lang="en-US" sz="1200" dirty="0"/>
              <a:t>Lakota Funds</a:t>
            </a:r>
            <a:r>
              <a:rPr lang="en-US" sz="1799" dirty="0"/>
              <a:t>*</a:t>
            </a:r>
          </a:p>
          <a:p>
            <a:pPr marL="0"/>
            <a:endParaRPr lang="en-US" sz="1799" dirty="0"/>
          </a:p>
        </p:txBody>
      </p:sp>
      <p:pic>
        <p:nvPicPr>
          <p:cNvPr id="11" name="Picture 10" descr="A picture containing text&#10;&#10;Description automatically generated">
            <a:extLst>
              <a:ext uri="{FF2B5EF4-FFF2-40B4-BE49-F238E27FC236}">
                <a16:creationId xmlns:a16="http://schemas.microsoft.com/office/drawing/2014/main" id="{D215D82A-E1DE-485D-8188-136E0F04F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88" y="4264599"/>
            <a:ext cx="3190044" cy="1428378"/>
          </a:xfrm>
          <a:prstGeom prst="rect">
            <a:avLst/>
          </a:prstGeom>
        </p:spPr>
      </p:pic>
    </p:spTree>
    <p:extLst>
      <p:ext uri="{BB962C8B-B14F-4D97-AF65-F5344CB8AC3E}">
        <p14:creationId xmlns:p14="http://schemas.microsoft.com/office/powerpoint/2010/main" val="2398892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893"/>
            <a:ext cx="12185778"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pic>
        <p:nvPicPr>
          <p:cNvPr id="5" name="Picture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942" r="2941" b="-1"/>
          <a:stretch/>
        </p:blipFill>
        <p:spPr>
          <a:xfrm>
            <a:off x="2521699" y="903"/>
            <a:ext cx="9667124" cy="6856204"/>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7388338" cy="6856214"/>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Calibri" panose="020F0502020204030204"/>
            </a:endParaRPr>
          </a:p>
        </p:txBody>
      </p:sp>
      <p:sp>
        <p:nvSpPr>
          <p:cNvPr id="2" name="Title 1"/>
          <p:cNvSpPr>
            <a:spLocks noGrp="1"/>
          </p:cNvSpPr>
          <p:nvPr>
            <p:ph type="title"/>
          </p:nvPr>
        </p:nvSpPr>
        <p:spPr>
          <a:xfrm>
            <a:off x="408684" y="365923"/>
            <a:ext cx="5119306" cy="1899417"/>
          </a:xfrm>
        </p:spPr>
        <p:txBody>
          <a:bodyPr vert="horz" lIns="91416" tIns="45708" rIns="91416" bIns="45708" rtlCol="0" anchor="ctr">
            <a:normAutofit/>
          </a:bodyPr>
          <a:lstStyle/>
          <a:p>
            <a:br>
              <a:rPr lang="en-US" sz="1600" dirty="0"/>
            </a:br>
            <a:br>
              <a:rPr lang="en-US" sz="1600" dirty="0"/>
            </a:br>
            <a:r>
              <a:rPr lang="en-US" sz="2199" dirty="0"/>
              <a:t>Little Traverse Bay Band of Odawa Indians</a:t>
            </a:r>
            <a:br>
              <a:rPr lang="en-US" sz="1600" dirty="0"/>
            </a:br>
            <a:r>
              <a:rPr lang="en-US" sz="1600" dirty="0"/>
              <a:t>    GNI Phase 1 LLC – Marriott Courtyard, Petoskey, MI		</a:t>
            </a:r>
          </a:p>
        </p:txBody>
      </p:sp>
      <p:sp>
        <p:nvSpPr>
          <p:cNvPr id="4" name="Text Placeholder 3"/>
          <p:cNvSpPr>
            <a:spLocks noGrp="1"/>
          </p:cNvSpPr>
          <p:nvPr>
            <p:ph type="body" sz="half" idx="2"/>
          </p:nvPr>
        </p:nvSpPr>
        <p:spPr>
          <a:xfrm>
            <a:off x="837982" y="2434460"/>
            <a:ext cx="3821194" cy="3741787"/>
          </a:xfrm>
        </p:spPr>
        <p:txBody>
          <a:bodyPr vert="horz" lIns="91416" tIns="45708" rIns="91416" bIns="45708" rtlCol="0">
            <a:normAutofit/>
          </a:bodyPr>
          <a:lstStyle/>
          <a:p>
            <a:pPr indent="-228531">
              <a:buFont typeface="Arial" panose="020B0604020202020204" pitchFamily="34" charset="0"/>
              <a:buChar char="•"/>
            </a:pPr>
            <a:r>
              <a:rPr lang="en-US" sz="1999" dirty="0"/>
              <a:t>Loan $21,000,000 in Fiscal Years 2018 /2019</a:t>
            </a:r>
          </a:p>
          <a:p>
            <a:pPr indent="-228531">
              <a:buFont typeface="Arial" panose="020B0604020202020204" pitchFamily="34" charset="0"/>
              <a:buChar char="•"/>
            </a:pPr>
            <a:r>
              <a:rPr lang="en-US" sz="1999" dirty="0"/>
              <a:t>Build out 144-unit Marriott Courtyard and 6,000 sq. ft retail strip mall</a:t>
            </a:r>
          </a:p>
        </p:txBody>
      </p:sp>
    </p:spTree>
    <p:extLst>
      <p:ext uri="{BB962C8B-B14F-4D97-AF65-F5344CB8AC3E}">
        <p14:creationId xmlns:p14="http://schemas.microsoft.com/office/powerpoint/2010/main" val="3720823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5"/>
          <a:stretch/>
        </p:blipFill>
        <p:spPr>
          <a:xfrm>
            <a:off x="19" y="903"/>
            <a:ext cx="12185758" cy="6856204"/>
          </a:xfrm>
          <a:prstGeom prst="rect">
            <a:avLst/>
          </a:prstGeom>
        </p:spPr>
      </p:pic>
      <p:sp>
        <p:nvSpPr>
          <p:cNvPr id="12" name="Freeform: Shape 11">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655"/>
            <a:ext cx="11014074" cy="2261786"/>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126"/>
            <a:endParaRPr lang="en-US" sz="1799">
              <a:solidFill>
                <a:prstClr val="white"/>
              </a:solidFill>
              <a:latin typeface="Calibri" panose="020F0502020204030204"/>
            </a:endParaRPr>
          </a:p>
        </p:txBody>
      </p:sp>
      <p:sp>
        <p:nvSpPr>
          <p:cNvPr id="2" name="Title 1"/>
          <p:cNvSpPr>
            <a:spLocks noGrp="1"/>
          </p:cNvSpPr>
          <p:nvPr>
            <p:ph type="title"/>
          </p:nvPr>
        </p:nvSpPr>
        <p:spPr>
          <a:xfrm>
            <a:off x="617901" y="4185552"/>
            <a:ext cx="9263358" cy="622674"/>
          </a:xfrm>
        </p:spPr>
        <p:txBody>
          <a:bodyPr vert="horz" lIns="91416" tIns="45708" rIns="91416" bIns="45708" rtlCol="0" anchor="ctr">
            <a:normAutofit/>
          </a:bodyPr>
          <a:lstStyle/>
          <a:p>
            <a:r>
              <a:rPr lang="en-US" sz="3599" dirty="0"/>
              <a:t>Victories Square in Petoskey, MI</a:t>
            </a:r>
          </a:p>
        </p:txBody>
      </p:sp>
      <p:sp>
        <p:nvSpPr>
          <p:cNvPr id="4" name="Text Placeholder 3"/>
          <p:cNvSpPr>
            <a:spLocks noGrp="1"/>
          </p:cNvSpPr>
          <p:nvPr>
            <p:ph type="body" sz="half" idx="2"/>
          </p:nvPr>
        </p:nvSpPr>
        <p:spPr>
          <a:xfrm>
            <a:off x="617902" y="4856549"/>
            <a:ext cx="9562537" cy="1248915"/>
          </a:xfrm>
        </p:spPr>
        <p:txBody>
          <a:bodyPr vert="horz" lIns="91416" tIns="45708" rIns="91416" bIns="45708" rtlCol="0">
            <a:normAutofit/>
          </a:bodyPr>
          <a:lstStyle/>
          <a:p>
            <a:pPr indent="-228531">
              <a:buFont typeface="Arial" panose="020B0604020202020204" pitchFamily="34" charset="0"/>
              <a:buChar char="•"/>
            </a:pPr>
            <a:r>
              <a:rPr lang="en-US" sz="1799" dirty="0"/>
              <a:t>6,000 sq. ft. retail strip mall anchored by 2,000 sq. ft. Starbucks</a:t>
            </a:r>
          </a:p>
          <a:p>
            <a:pPr indent="-228531">
              <a:buFont typeface="Arial" panose="020B0604020202020204" pitchFamily="34" charset="0"/>
              <a:buChar char="•"/>
            </a:pPr>
            <a:endParaRPr lang="en-US" sz="1799" dirty="0"/>
          </a:p>
          <a:p>
            <a:pPr indent="-228531">
              <a:buFont typeface="Arial" panose="020B0604020202020204" pitchFamily="34" charset="0"/>
              <a:buChar char="•"/>
            </a:pPr>
            <a:endParaRPr lang="en-US" sz="1799" dirty="0"/>
          </a:p>
          <a:p>
            <a:pPr indent="-228531">
              <a:buFont typeface="Arial" panose="020B0604020202020204" pitchFamily="34" charset="0"/>
              <a:buChar char="•"/>
            </a:pPr>
            <a:endParaRPr lang="en-US" sz="1799" dirty="0"/>
          </a:p>
        </p:txBody>
      </p:sp>
    </p:spTree>
    <p:extLst>
      <p:ext uri="{BB962C8B-B14F-4D97-AF65-F5344CB8AC3E}">
        <p14:creationId xmlns:p14="http://schemas.microsoft.com/office/powerpoint/2010/main" val="235091805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DFBD2F34-87CC-40A0-B44D-63E609550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2" y="893"/>
            <a:ext cx="12176063" cy="6852080"/>
          </a:xfrm>
          <a:prstGeom prst="rect">
            <a:avLst/>
          </a:prstGeom>
          <a:blipFill>
            <a:blip r:embed="rId4"/>
            <a:tile tx="0" ty="0" sx="100000" sy="100000" flip="none" algn="tl"/>
          </a:blipFill>
        </p:spPr>
      </p:pic>
      <p:sp>
        <p:nvSpPr>
          <p:cNvPr id="2" name="Title 1">
            <a:extLst>
              <a:ext uri="{FF2B5EF4-FFF2-40B4-BE49-F238E27FC236}">
                <a16:creationId xmlns:a16="http://schemas.microsoft.com/office/drawing/2014/main" id="{CD8914F3-7528-4821-84DD-60C21BA37722}"/>
              </a:ext>
            </a:extLst>
          </p:cNvPr>
          <p:cNvSpPr>
            <a:spLocks noGrp="1"/>
          </p:cNvSpPr>
          <p:nvPr>
            <p:ph type="title"/>
          </p:nvPr>
        </p:nvSpPr>
        <p:spPr/>
        <p:txBody>
          <a:bodyPr>
            <a:normAutofit/>
          </a:bodyPr>
          <a:lstStyle/>
          <a:p>
            <a:r>
              <a:rPr lang="en-US" sz="2399">
                <a:solidFill>
                  <a:schemeClr val="bg1"/>
                </a:solidFill>
              </a:rPr>
              <a:t>Compass by Margaritaville</a:t>
            </a:r>
            <a:br>
              <a:rPr lang="en-US" sz="2399">
                <a:solidFill>
                  <a:schemeClr val="bg1"/>
                </a:solidFill>
              </a:rPr>
            </a:br>
            <a:r>
              <a:rPr lang="en-US" sz="1799">
                <a:solidFill>
                  <a:schemeClr val="bg1"/>
                </a:solidFill>
              </a:rPr>
              <a:t>Coquille Indian Tribe</a:t>
            </a:r>
            <a:br>
              <a:rPr lang="en-US" sz="1799">
                <a:solidFill>
                  <a:schemeClr val="bg1"/>
                </a:solidFill>
              </a:rPr>
            </a:br>
            <a:r>
              <a:rPr lang="en-US" sz="1400">
                <a:solidFill>
                  <a:schemeClr val="bg1"/>
                </a:solidFill>
              </a:rPr>
              <a:t>Medford, Oregon </a:t>
            </a:r>
            <a:r>
              <a:rPr lang="en-US" sz="1799">
                <a:solidFill>
                  <a:schemeClr val="bg1"/>
                </a:solidFill>
              </a:rPr>
              <a:t> </a:t>
            </a:r>
            <a:br>
              <a:rPr lang="en-US" sz="1799"/>
            </a:br>
            <a:r>
              <a:rPr lang="en-US" sz="1400"/>
              <a:t> </a:t>
            </a:r>
            <a:r>
              <a:rPr lang="en-US" sz="2399"/>
              <a:t> </a:t>
            </a:r>
          </a:p>
        </p:txBody>
      </p:sp>
      <p:pic>
        <p:nvPicPr>
          <p:cNvPr id="4" name="Online Media 3" title="DCI OIEED">
            <a:hlinkClick r:id="" action="ppaction://media"/>
            <a:extLst>
              <a:ext uri="{FF2B5EF4-FFF2-40B4-BE49-F238E27FC236}">
                <a16:creationId xmlns:a16="http://schemas.microsoft.com/office/drawing/2014/main" id="{AEDDC220-F991-4FE3-9795-D1C55C45BA35}"/>
              </a:ext>
            </a:extLst>
          </p:cNvPr>
          <p:cNvPicPr>
            <a:picLocks noGrp="1" noRot="1" noChangeAspect="1"/>
          </p:cNvPicPr>
          <p:nvPr>
            <p:ph idx="1"/>
            <a:videoFile r:link="rId1"/>
          </p:nvPr>
        </p:nvPicPr>
        <p:blipFill>
          <a:blip r:embed="rId5"/>
          <a:stretch>
            <a:fillRect/>
          </a:stretch>
        </p:blipFill>
        <p:spPr>
          <a:xfrm>
            <a:off x="2712013" y="1905397"/>
            <a:ext cx="7892264" cy="4005807"/>
          </a:xfrm>
          <a:prstGeom prst="rect">
            <a:avLst/>
          </a:prstGeom>
        </p:spPr>
      </p:pic>
    </p:spTree>
    <p:extLst>
      <p:ext uri="{BB962C8B-B14F-4D97-AF65-F5344CB8AC3E}">
        <p14:creationId xmlns:p14="http://schemas.microsoft.com/office/powerpoint/2010/main" val="79419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12188825" cy="6856214"/>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pic>
        <p:nvPicPr>
          <p:cNvPr id="3" name="Picture 2">
            <a:extLst>
              <a:ext uri="{FF2B5EF4-FFF2-40B4-BE49-F238E27FC236}">
                <a16:creationId xmlns:a16="http://schemas.microsoft.com/office/drawing/2014/main" id="{66723889-BBE8-4247-BBE4-859715475F82}"/>
              </a:ext>
            </a:extLst>
          </p:cNvPr>
          <p:cNvPicPr>
            <a:picLocks noChangeAspect="1"/>
          </p:cNvPicPr>
          <p:nvPr/>
        </p:nvPicPr>
        <p:blipFill rotWithShape="1">
          <a:blip r:embed="rId2">
            <a:extLst>
              <a:ext uri="{28A0092B-C50C-407E-A947-70E740481C1C}">
                <a14:useLocalDpi xmlns:a14="http://schemas.microsoft.com/office/drawing/2010/main" val="0"/>
              </a:ext>
            </a:extLst>
          </a:blip>
          <a:srcRect t="779" b="6205"/>
          <a:stretch/>
        </p:blipFill>
        <p:spPr>
          <a:xfrm>
            <a:off x="307695" y="262262"/>
            <a:ext cx="11573435" cy="6333476"/>
          </a:xfrm>
          <a:prstGeom prst="rect">
            <a:avLst/>
          </a:prstGeom>
        </p:spPr>
      </p:pic>
    </p:spTree>
    <p:extLst>
      <p:ext uri="{BB962C8B-B14F-4D97-AF65-F5344CB8AC3E}">
        <p14:creationId xmlns:p14="http://schemas.microsoft.com/office/powerpoint/2010/main" val="2993271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icture containing person, ground, child, shoes&#10;&#10;Description automatically generated">
            <a:extLst>
              <a:ext uri="{FF2B5EF4-FFF2-40B4-BE49-F238E27FC236}">
                <a16:creationId xmlns:a16="http://schemas.microsoft.com/office/drawing/2014/main" id="{393A9B88-0023-49D8-8807-1503BF707F34}"/>
              </a:ext>
            </a:extLst>
          </p:cNvPr>
          <p:cNvPicPr>
            <a:picLocks noChangeAspect="1"/>
          </p:cNvPicPr>
          <p:nvPr/>
        </p:nvPicPr>
        <p:blipFill rotWithShape="1">
          <a:blip r:embed="rId2">
            <a:extLst>
              <a:ext uri="{28A0092B-C50C-407E-A947-70E740481C1C}">
                <a14:useLocalDpi xmlns:a14="http://schemas.microsoft.com/office/drawing/2010/main" val="0"/>
              </a:ext>
            </a:extLst>
          </a:blip>
          <a:srcRect l="367" r="23238" b="18042"/>
          <a:stretch/>
        </p:blipFill>
        <p:spPr>
          <a:xfrm>
            <a:off x="3093394" y="0"/>
            <a:ext cx="9095429" cy="685800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155F4EF-7076-4E58-B8B0-826CBA04B4A2}"/>
              </a:ext>
            </a:extLst>
          </p:cNvPr>
          <p:cNvSpPr/>
          <p:nvPr/>
        </p:nvSpPr>
        <p:spPr>
          <a:xfrm>
            <a:off x="194553" y="694314"/>
            <a:ext cx="3533703" cy="1926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E54FDC-744C-4D80-A262-1866C7D587BF}"/>
              </a:ext>
            </a:extLst>
          </p:cNvPr>
          <p:cNvSpPr/>
          <p:nvPr/>
        </p:nvSpPr>
        <p:spPr>
          <a:xfrm>
            <a:off x="384746" y="1906783"/>
            <a:ext cx="5417296" cy="4524315"/>
          </a:xfrm>
          <a:prstGeom prst="rect">
            <a:avLst/>
          </a:prstGeom>
        </p:spPr>
        <p:txBody>
          <a:bodyPr wrap="square">
            <a:spAutoFit/>
          </a:bodyPr>
          <a:lstStyle/>
          <a:p>
            <a:r>
              <a:rPr lang="en-US" sz="3200" dirty="0">
                <a:solidFill>
                  <a:schemeClr val="accent1">
                    <a:lumMod val="75000"/>
                  </a:schemeClr>
                </a:solidFill>
                <a:latin typeface="Times New Roman" panose="02020603050405020304" pitchFamily="18" charset="0"/>
                <a:cs typeface="Times New Roman" panose="02020603050405020304" pitchFamily="18" charset="0"/>
              </a:rPr>
              <a:t>Since 2017, OIED has received 218 proposals and awarded 66 NABDI grants totaling  $2,707,575.</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The FY 2021 NABDI closed July 2, 2021. Awards are expected to be announced by the end of July 2021.</a:t>
            </a:r>
            <a:endParaRPr lang="en-US" sz="3200" dirty="0">
              <a:solidFill>
                <a:schemeClr val="accent1"/>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E84E0EC0-A1FD-4946-8890-5EAAC242C438}"/>
              </a:ext>
            </a:extLst>
          </p:cNvPr>
          <p:cNvSpPr>
            <a:spLocks noGrp="1"/>
          </p:cNvSpPr>
          <p:nvPr>
            <p:ph type="title"/>
          </p:nvPr>
        </p:nvSpPr>
        <p:spPr>
          <a:xfrm>
            <a:off x="384746" y="179426"/>
            <a:ext cx="5181264" cy="1571388"/>
          </a:xfrm>
        </p:spPr>
        <p:txBody>
          <a:bodyPr vert="horz" lIns="91440" tIns="45720" rIns="91440" bIns="45720" rtlCol="0" anchor="b">
            <a:normAutofit/>
          </a:bodyPr>
          <a:lstStyle/>
          <a:p>
            <a:pPr algn="ctr" defTabSz="914400"/>
            <a:r>
              <a:rPr lang="en-US" sz="3200" dirty="0">
                <a:latin typeface="Times New Roman" panose="02020603050405020304" pitchFamily="18" charset="0"/>
                <a:cs typeface="Times New Roman" panose="02020603050405020304" pitchFamily="18" charset="0"/>
              </a:rPr>
              <a:t>Native American Business Development Institute (NABDI) Cont.</a:t>
            </a:r>
          </a:p>
        </p:txBody>
      </p:sp>
    </p:spTree>
    <p:extLst>
      <p:ext uri="{BB962C8B-B14F-4D97-AF65-F5344CB8AC3E}">
        <p14:creationId xmlns:p14="http://schemas.microsoft.com/office/powerpoint/2010/main" val="276975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10" y="2372868"/>
            <a:ext cx="3254247" cy="18288"/>
          </a:xfrm>
          <a:custGeom>
            <a:avLst/>
            <a:gdLst>
              <a:gd name="connsiteX0" fmla="*/ 0 w 3254247"/>
              <a:gd name="connsiteY0" fmla="*/ 0 h 18288"/>
              <a:gd name="connsiteX1" fmla="*/ 618307 w 3254247"/>
              <a:gd name="connsiteY1" fmla="*/ 0 h 18288"/>
              <a:gd name="connsiteX2" fmla="*/ 1269156 w 3254247"/>
              <a:gd name="connsiteY2" fmla="*/ 0 h 18288"/>
              <a:gd name="connsiteX3" fmla="*/ 1952548 w 3254247"/>
              <a:gd name="connsiteY3" fmla="*/ 0 h 18288"/>
              <a:gd name="connsiteX4" fmla="*/ 2635940 w 3254247"/>
              <a:gd name="connsiteY4" fmla="*/ 0 h 18288"/>
              <a:gd name="connsiteX5" fmla="*/ 3254247 w 3254247"/>
              <a:gd name="connsiteY5" fmla="*/ 0 h 18288"/>
              <a:gd name="connsiteX6" fmla="*/ 3254247 w 3254247"/>
              <a:gd name="connsiteY6" fmla="*/ 18288 h 18288"/>
              <a:gd name="connsiteX7" fmla="*/ 2538313 w 3254247"/>
              <a:gd name="connsiteY7" fmla="*/ 18288 h 18288"/>
              <a:gd name="connsiteX8" fmla="*/ 1822378 w 3254247"/>
              <a:gd name="connsiteY8" fmla="*/ 18288 h 18288"/>
              <a:gd name="connsiteX9" fmla="*/ 1171529 w 3254247"/>
              <a:gd name="connsiteY9" fmla="*/ 18288 h 18288"/>
              <a:gd name="connsiteX10" fmla="*/ 0 w 3254247"/>
              <a:gd name="connsiteY10" fmla="*/ 18288 h 18288"/>
              <a:gd name="connsiteX11" fmla="*/ 0 w 3254247"/>
              <a:gd name="connsiteY11" fmla="*/ 0 h 18288"/>
              <a:gd name="connsiteX0" fmla="*/ 0 w 3254247"/>
              <a:gd name="connsiteY0" fmla="*/ 0 h 18288"/>
              <a:gd name="connsiteX1" fmla="*/ 618307 w 3254247"/>
              <a:gd name="connsiteY1" fmla="*/ 0 h 18288"/>
              <a:gd name="connsiteX2" fmla="*/ 1171529 w 3254247"/>
              <a:gd name="connsiteY2" fmla="*/ 0 h 18288"/>
              <a:gd name="connsiteX3" fmla="*/ 1887463 w 3254247"/>
              <a:gd name="connsiteY3" fmla="*/ 0 h 18288"/>
              <a:gd name="connsiteX4" fmla="*/ 2505770 w 3254247"/>
              <a:gd name="connsiteY4" fmla="*/ 0 h 18288"/>
              <a:gd name="connsiteX5" fmla="*/ 3254247 w 3254247"/>
              <a:gd name="connsiteY5" fmla="*/ 0 h 18288"/>
              <a:gd name="connsiteX6" fmla="*/ 3254247 w 3254247"/>
              <a:gd name="connsiteY6" fmla="*/ 18288 h 18288"/>
              <a:gd name="connsiteX7" fmla="*/ 2603398 w 3254247"/>
              <a:gd name="connsiteY7" fmla="*/ 18288 h 18288"/>
              <a:gd name="connsiteX8" fmla="*/ 1887463 w 3254247"/>
              <a:gd name="connsiteY8" fmla="*/ 18288 h 18288"/>
              <a:gd name="connsiteX9" fmla="*/ 1334241 w 3254247"/>
              <a:gd name="connsiteY9" fmla="*/ 18288 h 18288"/>
              <a:gd name="connsiteX10" fmla="*/ 683392 w 3254247"/>
              <a:gd name="connsiteY10" fmla="*/ 18288 h 18288"/>
              <a:gd name="connsiteX11" fmla="*/ 0 w 3254247"/>
              <a:gd name="connsiteY11" fmla="*/ 18288 h 18288"/>
              <a:gd name="connsiteX12" fmla="*/ 0 w 3254247"/>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4247" h="18288" fill="none" extrusionOk="0">
                <a:moveTo>
                  <a:pt x="0" y="0"/>
                </a:moveTo>
                <a:cubicBezTo>
                  <a:pt x="170390" y="-35104"/>
                  <a:pt x="435554" y="-38343"/>
                  <a:pt x="618307" y="0"/>
                </a:cubicBezTo>
                <a:cubicBezTo>
                  <a:pt x="766739" y="6680"/>
                  <a:pt x="1055388" y="-7398"/>
                  <a:pt x="1269156" y="0"/>
                </a:cubicBezTo>
                <a:cubicBezTo>
                  <a:pt x="1452764" y="-9287"/>
                  <a:pt x="1697258" y="-76372"/>
                  <a:pt x="1952548" y="0"/>
                </a:cubicBezTo>
                <a:cubicBezTo>
                  <a:pt x="2186220" y="-20862"/>
                  <a:pt x="2361014" y="-425"/>
                  <a:pt x="2635940" y="0"/>
                </a:cubicBezTo>
                <a:cubicBezTo>
                  <a:pt x="2869607" y="29136"/>
                  <a:pt x="3051805" y="13560"/>
                  <a:pt x="3254247" y="0"/>
                </a:cubicBezTo>
                <a:cubicBezTo>
                  <a:pt x="3253528" y="8390"/>
                  <a:pt x="3254290" y="11854"/>
                  <a:pt x="3254247" y="18288"/>
                </a:cubicBezTo>
                <a:cubicBezTo>
                  <a:pt x="2952776" y="7486"/>
                  <a:pt x="2711362" y="17728"/>
                  <a:pt x="2538313" y="18288"/>
                </a:cubicBezTo>
                <a:cubicBezTo>
                  <a:pt x="2385928" y="68484"/>
                  <a:pt x="2039249" y="27410"/>
                  <a:pt x="1822378" y="18288"/>
                </a:cubicBezTo>
                <a:cubicBezTo>
                  <a:pt x="1574404" y="21208"/>
                  <a:pt x="1447817" y="10667"/>
                  <a:pt x="1171529" y="18288"/>
                </a:cubicBezTo>
                <a:cubicBezTo>
                  <a:pt x="904027" y="43317"/>
                  <a:pt x="550889" y="74405"/>
                  <a:pt x="0" y="18288"/>
                </a:cubicBezTo>
                <a:cubicBezTo>
                  <a:pt x="-405" y="13204"/>
                  <a:pt x="-1092" y="5311"/>
                  <a:pt x="0" y="0"/>
                </a:cubicBezTo>
                <a:close/>
              </a:path>
              <a:path w="3254247" h="18288" stroke="0" extrusionOk="0">
                <a:moveTo>
                  <a:pt x="0" y="0"/>
                </a:moveTo>
                <a:cubicBezTo>
                  <a:pt x="251157" y="-26706"/>
                  <a:pt x="412647" y="7862"/>
                  <a:pt x="618307" y="0"/>
                </a:cubicBezTo>
                <a:cubicBezTo>
                  <a:pt x="831195" y="-17667"/>
                  <a:pt x="889669" y="21419"/>
                  <a:pt x="1171529" y="0"/>
                </a:cubicBezTo>
                <a:cubicBezTo>
                  <a:pt x="1432227" y="-6621"/>
                  <a:pt x="1712813" y="-38346"/>
                  <a:pt x="1887463" y="0"/>
                </a:cubicBezTo>
                <a:cubicBezTo>
                  <a:pt x="2085961" y="15551"/>
                  <a:pt x="2367085" y="-8220"/>
                  <a:pt x="2505770" y="0"/>
                </a:cubicBezTo>
                <a:cubicBezTo>
                  <a:pt x="2653608" y="-27626"/>
                  <a:pt x="3056599" y="-53002"/>
                  <a:pt x="3254247" y="0"/>
                </a:cubicBezTo>
                <a:cubicBezTo>
                  <a:pt x="3253621" y="4696"/>
                  <a:pt x="3254925" y="10269"/>
                  <a:pt x="3254247" y="18288"/>
                </a:cubicBezTo>
                <a:cubicBezTo>
                  <a:pt x="2939698" y="-8570"/>
                  <a:pt x="2744238" y="57155"/>
                  <a:pt x="2603398" y="18288"/>
                </a:cubicBezTo>
                <a:cubicBezTo>
                  <a:pt x="2519757" y="15717"/>
                  <a:pt x="2180493" y="-3107"/>
                  <a:pt x="1887463" y="18288"/>
                </a:cubicBezTo>
                <a:cubicBezTo>
                  <a:pt x="1607944" y="26506"/>
                  <a:pt x="1508503" y="42402"/>
                  <a:pt x="1334241" y="18288"/>
                </a:cubicBezTo>
                <a:cubicBezTo>
                  <a:pt x="1180410" y="14831"/>
                  <a:pt x="965068" y="25430"/>
                  <a:pt x="683392" y="18288"/>
                </a:cubicBezTo>
                <a:cubicBezTo>
                  <a:pt x="422506" y="36152"/>
                  <a:pt x="249436" y="-4936"/>
                  <a:pt x="0" y="18288"/>
                </a:cubicBezTo>
                <a:cubicBezTo>
                  <a:pt x="527" y="9891"/>
                  <a:pt x="870" y="7012"/>
                  <a:pt x="0" y="0"/>
                </a:cubicBezTo>
                <a:close/>
              </a:path>
              <a:path w="3254247" h="18288" fill="none" stroke="0" extrusionOk="0">
                <a:moveTo>
                  <a:pt x="0" y="0"/>
                </a:moveTo>
                <a:cubicBezTo>
                  <a:pt x="122904" y="-25682"/>
                  <a:pt x="392942" y="13214"/>
                  <a:pt x="618307" y="0"/>
                </a:cubicBezTo>
                <a:cubicBezTo>
                  <a:pt x="826820" y="3388"/>
                  <a:pt x="1032260" y="10297"/>
                  <a:pt x="1269156" y="0"/>
                </a:cubicBezTo>
                <a:cubicBezTo>
                  <a:pt x="1437689" y="12414"/>
                  <a:pt x="1712269" y="30061"/>
                  <a:pt x="1952548" y="0"/>
                </a:cubicBezTo>
                <a:cubicBezTo>
                  <a:pt x="2139435" y="1613"/>
                  <a:pt x="2432543" y="-5981"/>
                  <a:pt x="2635940" y="0"/>
                </a:cubicBezTo>
                <a:cubicBezTo>
                  <a:pt x="2883553" y="23476"/>
                  <a:pt x="3047827" y="-28770"/>
                  <a:pt x="3254247" y="0"/>
                </a:cubicBezTo>
                <a:cubicBezTo>
                  <a:pt x="3253396" y="8135"/>
                  <a:pt x="3253191" y="12730"/>
                  <a:pt x="3254247" y="18288"/>
                </a:cubicBezTo>
                <a:cubicBezTo>
                  <a:pt x="2958603" y="-17009"/>
                  <a:pt x="2710380" y="24824"/>
                  <a:pt x="2538313" y="18288"/>
                </a:cubicBezTo>
                <a:cubicBezTo>
                  <a:pt x="2397019" y="39256"/>
                  <a:pt x="2085338" y="13965"/>
                  <a:pt x="1822378" y="18288"/>
                </a:cubicBezTo>
                <a:cubicBezTo>
                  <a:pt x="1550999" y="22362"/>
                  <a:pt x="1481122" y="28588"/>
                  <a:pt x="1171529" y="18288"/>
                </a:cubicBezTo>
                <a:cubicBezTo>
                  <a:pt x="909396" y="64505"/>
                  <a:pt x="558215" y="74301"/>
                  <a:pt x="0" y="18288"/>
                </a:cubicBezTo>
                <a:cubicBezTo>
                  <a:pt x="508" y="13336"/>
                  <a:pt x="437" y="727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3254247"/>
                      <a:gd name="connsiteY0" fmla="*/ 0 h 18288"/>
                      <a:gd name="connsiteX1" fmla="*/ 618307 w 3254247"/>
                      <a:gd name="connsiteY1" fmla="*/ 0 h 18288"/>
                      <a:gd name="connsiteX2" fmla="*/ 1269156 w 3254247"/>
                      <a:gd name="connsiteY2" fmla="*/ 0 h 18288"/>
                      <a:gd name="connsiteX3" fmla="*/ 1952548 w 3254247"/>
                      <a:gd name="connsiteY3" fmla="*/ 0 h 18288"/>
                      <a:gd name="connsiteX4" fmla="*/ 2635940 w 3254247"/>
                      <a:gd name="connsiteY4" fmla="*/ 0 h 18288"/>
                      <a:gd name="connsiteX5" fmla="*/ 3254247 w 3254247"/>
                      <a:gd name="connsiteY5" fmla="*/ 0 h 18288"/>
                      <a:gd name="connsiteX6" fmla="*/ 3254247 w 3254247"/>
                      <a:gd name="connsiteY6" fmla="*/ 18288 h 18288"/>
                      <a:gd name="connsiteX7" fmla="*/ 2538313 w 3254247"/>
                      <a:gd name="connsiteY7" fmla="*/ 18288 h 18288"/>
                      <a:gd name="connsiteX8" fmla="*/ 1822378 w 3254247"/>
                      <a:gd name="connsiteY8" fmla="*/ 18288 h 18288"/>
                      <a:gd name="connsiteX9" fmla="*/ 1171529 w 3254247"/>
                      <a:gd name="connsiteY9" fmla="*/ 18288 h 18288"/>
                      <a:gd name="connsiteX10" fmla="*/ 0 w 3254247"/>
                      <a:gd name="connsiteY10" fmla="*/ 18288 h 18288"/>
                      <a:gd name="connsiteX11" fmla="*/ 0 w 3254247"/>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4247" h="18288" fill="none" extrusionOk="0">
                        <a:moveTo>
                          <a:pt x="0" y="0"/>
                        </a:moveTo>
                        <a:cubicBezTo>
                          <a:pt x="144450" y="-12392"/>
                          <a:pt x="427337" y="305"/>
                          <a:pt x="618307" y="0"/>
                        </a:cubicBezTo>
                        <a:cubicBezTo>
                          <a:pt x="809277" y="-305"/>
                          <a:pt x="1078885" y="8814"/>
                          <a:pt x="1269156" y="0"/>
                        </a:cubicBezTo>
                        <a:cubicBezTo>
                          <a:pt x="1459427" y="-8814"/>
                          <a:pt x="1722292" y="-25341"/>
                          <a:pt x="1952548" y="0"/>
                        </a:cubicBezTo>
                        <a:cubicBezTo>
                          <a:pt x="2182804" y="25341"/>
                          <a:pt x="2398437" y="-22277"/>
                          <a:pt x="2635940" y="0"/>
                        </a:cubicBezTo>
                        <a:cubicBezTo>
                          <a:pt x="2873443" y="22277"/>
                          <a:pt x="3033770" y="159"/>
                          <a:pt x="3254247" y="0"/>
                        </a:cubicBezTo>
                        <a:cubicBezTo>
                          <a:pt x="3253538" y="8157"/>
                          <a:pt x="3253834" y="12125"/>
                          <a:pt x="3254247" y="18288"/>
                        </a:cubicBezTo>
                        <a:cubicBezTo>
                          <a:pt x="2959973" y="-3940"/>
                          <a:pt x="2715651" y="17499"/>
                          <a:pt x="2538313" y="18288"/>
                        </a:cubicBezTo>
                        <a:cubicBezTo>
                          <a:pt x="2360975" y="19077"/>
                          <a:pt x="2071193" y="10564"/>
                          <a:pt x="1822378" y="18288"/>
                        </a:cubicBezTo>
                        <a:cubicBezTo>
                          <a:pt x="1573564" y="26012"/>
                          <a:pt x="1460056" y="11360"/>
                          <a:pt x="1171529" y="18288"/>
                        </a:cubicBezTo>
                        <a:cubicBezTo>
                          <a:pt x="883002" y="25216"/>
                          <a:pt x="556569" y="57254"/>
                          <a:pt x="0" y="18288"/>
                        </a:cubicBezTo>
                        <a:cubicBezTo>
                          <a:pt x="-46" y="12483"/>
                          <a:pt x="-203" y="6491"/>
                          <a:pt x="0" y="0"/>
                        </a:cubicBezTo>
                        <a:close/>
                      </a:path>
                      <a:path w="3254247" h="18288" stroke="0" extrusionOk="0">
                        <a:moveTo>
                          <a:pt x="0" y="0"/>
                        </a:moveTo>
                        <a:cubicBezTo>
                          <a:pt x="245716" y="-28411"/>
                          <a:pt x="413361" y="22670"/>
                          <a:pt x="618307" y="0"/>
                        </a:cubicBezTo>
                        <a:cubicBezTo>
                          <a:pt x="823253" y="-22670"/>
                          <a:pt x="907327" y="17544"/>
                          <a:pt x="1171529" y="0"/>
                        </a:cubicBezTo>
                        <a:cubicBezTo>
                          <a:pt x="1435731" y="-17544"/>
                          <a:pt x="1714065" y="-34404"/>
                          <a:pt x="1887463" y="0"/>
                        </a:cubicBezTo>
                        <a:cubicBezTo>
                          <a:pt x="2060861" y="34404"/>
                          <a:pt x="2348517" y="24017"/>
                          <a:pt x="2505770" y="0"/>
                        </a:cubicBezTo>
                        <a:cubicBezTo>
                          <a:pt x="2663023" y="-24017"/>
                          <a:pt x="3030962" y="-27792"/>
                          <a:pt x="3254247" y="0"/>
                        </a:cubicBezTo>
                        <a:cubicBezTo>
                          <a:pt x="3253983" y="4493"/>
                          <a:pt x="3254631" y="9472"/>
                          <a:pt x="3254247" y="18288"/>
                        </a:cubicBezTo>
                        <a:cubicBezTo>
                          <a:pt x="2934372" y="-7513"/>
                          <a:pt x="2749175" y="38681"/>
                          <a:pt x="2603398" y="18288"/>
                        </a:cubicBezTo>
                        <a:cubicBezTo>
                          <a:pt x="2457621" y="-2105"/>
                          <a:pt x="2184707" y="10633"/>
                          <a:pt x="1887463" y="18288"/>
                        </a:cubicBezTo>
                        <a:cubicBezTo>
                          <a:pt x="1590219" y="25943"/>
                          <a:pt x="1494607" y="28003"/>
                          <a:pt x="1334241" y="18288"/>
                        </a:cubicBezTo>
                        <a:cubicBezTo>
                          <a:pt x="1173875" y="8573"/>
                          <a:pt x="962016" y="17971"/>
                          <a:pt x="683392" y="18288"/>
                        </a:cubicBezTo>
                        <a:cubicBezTo>
                          <a:pt x="404768" y="18605"/>
                          <a:pt x="256873" y="5009"/>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Diagram bar chart">
            <a:extLst>
              <a:ext uri="{FF2B5EF4-FFF2-40B4-BE49-F238E27FC236}">
                <a16:creationId xmlns:a16="http://schemas.microsoft.com/office/drawing/2014/main" id="{A81F3EB1-5038-4D55-995E-9B835EB5821B}"/>
              </a:ext>
            </a:extLst>
          </p:cNvPr>
          <p:cNvPicPr>
            <a:picLocks noChangeAspect="1"/>
          </p:cNvPicPr>
          <p:nvPr/>
        </p:nvPicPr>
        <p:blipFill rotWithShape="1">
          <a:blip r:embed="rId2">
            <a:extLst>
              <a:ext uri="{28A0092B-C50C-407E-A947-70E740481C1C}">
                <a14:useLocalDpi xmlns:a14="http://schemas.microsoft.com/office/drawing/2010/main" val="0"/>
              </a:ext>
            </a:extLst>
          </a:blip>
          <a:srcRect r="11362"/>
          <a:stretch/>
        </p:blipFill>
        <p:spPr>
          <a:xfrm>
            <a:off x="5637213" y="265177"/>
            <a:ext cx="6551612" cy="6592823"/>
          </a:xfrm>
          <a:prstGeom prst="rect">
            <a:avLst/>
          </a:prstGeom>
        </p:spPr>
      </p:pic>
      <p:sp>
        <p:nvSpPr>
          <p:cNvPr id="10" name="Rectangle 9">
            <a:extLst>
              <a:ext uri="{FF2B5EF4-FFF2-40B4-BE49-F238E27FC236}">
                <a16:creationId xmlns:a16="http://schemas.microsoft.com/office/drawing/2014/main" id="{0B7C0A03-5E32-4B3B-90FA-B603BB30E02E}"/>
              </a:ext>
            </a:extLst>
          </p:cNvPr>
          <p:cNvSpPr/>
          <p:nvPr/>
        </p:nvSpPr>
        <p:spPr>
          <a:xfrm>
            <a:off x="519545" y="2234045"/>
            <a:ext cx="355369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FEBA7BA-C5E6-4E5B-8BF0-0646FD2CD48D}"/>
              </a:ext>
            </a:extLst>
          </p:cNvPr>
          <p:cNvSpPr/>
          <p:nvPr/>
        </p:nvSpPr>
        <p:spPr>
          <a:xfrm>
            <a:off x="341877" y="1712746"/>
            <a:ext cx="5680364" cy="4524315"/>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Seneca Tribe – White Corn Distribution</a:t>
            </a:r>
          </a:p>
          <a:p>
            <a:endParaRPr lang="en-US" dirty="0">
              <a:latin typeface="Times New Roman" panose="02020603050405020304" pitchFamily="18" charset="0"/>
              <a:cs typeface="Times New Roman" panose="02020603050405020304" pitchFamily="18" charset="0"/>
            </a:endParaRPr>
          </a:p>
          <a:p>
            <a:r>
              <a:rPr lang="en-US" dirty="0">
                <a:solidFill>
                  <a:srgbClr val="0070C0"/>
                </a:solidFill>
                <a:latin typeface="Times New Roman" panose="02020603050405020304" pitchFamily="18" charset="0"/>
                <a:cs typeface="Times New Roman" panose="02020603050405020304" pitchFamily="18" charset="0"/>
              </a:rPr>
              <a:t>Catawba Indian Nation - Industrial Park Development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Hualapai Tribe - Mini-Mart Truck Stop at Grand Canyon</a:t>
            </a:r>
          </a:p>
          <a:p>
            <a:endParaRPr lang="en-US" dirty="0">
              <a:latin typeface="Times New Roman" panose="02020603050405020304" pitchFamily="18" charset="0"/>
              <a:cs typeface="Times New Roman" panose="02020603050405020304" pitchFamily="18" charset="0"/>
            </a:endParaRPr>
          </a:p>
          <a:p>
            <a:r>
              <a:rPr lang="en-US" dirty="0">
                <a:solidFill>
                  <a:srgbClr val="0070C0"/>
                </a:solidFill>
                <a:latin typeface="Times New Roman" panose="02020603050405020304" pitchFamily="18" charset="0"/>
                <a:cs typeface="Times New Roman" panose="02020603050405020304" pitchFamily="18" charset="0"/>
              </a:rPr>
              <a:t>St. Regis Mohawk Tribe - Property Development, repurpose of a Damn Facility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Angoon Community Association - Wood Products Development/Business</a:t>
            </a:r>
          </a:p>
          <a:p>
            <a:endParaRPr lang="en-US" dirty="0">
              <a:latin typeface="Times New Roman" panose="02020603050405020304" pitchFamily="18" charset="0"/>
              <a:cs typeface="Times New Roman" panose="02020603050405020304" pitchFamily="18" charset="0"/>
            </a:endParaRPr>
          </a:p>
          <a:p>
            <a:r>
              <a:rPr lang="en-US" dirty="0" err="1">
                <a:solidFill>
                  <a:srgbClr val="0070C0"/>
                </a:solidFill>
                <a:latin typeface="Times New Roman" panose="02020603050405020304" pitchFamily="18" charset="0"/>
                <a:cs typeface="Times New Roman" panose="02020603050405020304" pitchFamily="18" charset="0"/>
              </a:rPr>
              <a:t>Kalispel</a:t>
            </a:r>
            <a:r>
              <a:rPr lang="en-US" dirty="0">
                <a:solidFill>
                  <a:srgbClr val="0070C0"/>
                </a:solidFill>
                <a:latin typeface="Times New Roman" panose="02020603050405020304" pitchFamily="18" charset="0"/>
                <a:cs typeface="Times New Roman" panose="02020603050405020304" pitchFamily="18" charset="0"/>
              </a:rPr>
              <a:t> Tribe of Indians - Pet Boarding and Daycare Business</a:t>
            </a:r>
          </a:p>
          <a:p>
            <a:endParaRPr lang="en-US" dirty="0">
              <a:solidFill>
                <a:srgbClr val="0070C0"/>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Nez Perce Tribe - Manufacturing Facility Development</a:t>
            </a:r>
          </a:p>
        </p:txBody>
      </p:sp>
      <p:sp>
        <p:nvSpPr>
          <p:cNvPr id="13" name="Rectangle 12">
            <a:extLst>
              <a:ext uri="{FF2B5EF4-FFF2-40B4-BE49-F238E27FC236}">
                <a16:creationId xmlns:a16="http://schemas.microsoft.com/office/drawing/2014/main" id="{24FCA95C-5015-46F0-AFC6-22976AA48BFC}"/>
              </a:ext>
            </a:extLst>
          </p:cNvPr>
          <p:cNvSpPr/>
          <p:nvPr/>
        </p:nvSpPr>
        <p:spPr>
          <a:xfrm>
            <a:off x="1032047" y="232120"/>
            <a:ext cx="4902487" cy="1323439"/>
          </a:xfrm>
          <a:prstGeom prst="rect">
            <a:avLst/>
          </a:prstGeom>
        </p:spPr>
        <p:txBody>
          <a:bodyPr wrap="square">
            <a:spAutoFit/>
          </a:bodyPr>
          <a:lstStyle/>
          <a:p>
            <a:r>
              <a:rPr lang="en-US" sz="4000" dirty="0">
                <a:latin typeface="Times New Roman" panose="02020603050405020304" pitchFamily="18" charset="0"/>
                <a:cs typeface="Times New Roman" panose="02020603050405020304" pitchFamily="18" charset="0"/>
              </a:rPr>
              <a:t>NABDI Feasibility Study Examples</a:t>
            </a:r>
          </a:p>
        </p:txBody>
      </p:sp>
      <p:sp>
        <p:nvSpPr>
          <p:cNvPr id="11" name="Rectangle 10">
            <a:extLst>
              <a:ext uri="{FF2B5EF4-FFF2-40B4-BE49-F238E27FC236}">
                <a16:creationId xmlns:a16="http://schemas.microsoft.com/office/drawing/2014/main" id="{B4556381-3AB9-4163-8E86-F67903987485}"/>
              </a:ext>
            </a:extLst>
          </p:cNvPr>
          <p:cNvSpPr/>
          <p:nvPr/>
        </p:nvSpPr>
        <p:spPr>
          <a:xfrm>
            <a:off x="6350000" y="6045200"/>
            <a:ext cx="4592320" cy="547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A0C841C-BB76-4063-B4BD-2D5CC683DF47}"/>
              </a:ext>
            </a:extLst>
          </p:cNvPr>
          <p:cNvSpPr/>
          <p:nvPr/>
        </p:nvSpPr>
        <p:spPr>
          <a:xfrm rot="5400000">
            <a:off x="3855218" y="2400883"/>
            <a:ext cx="4592320" cy="433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141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10" y="2372868"/>
            <a:ext cx="3254247" cy="18288"/>
          </a:xfrm>
          <a:custGeom>
            <a:avLst/>
            <a:gdLst>
              <a:gd name="connsiteX0" fmla="*/ 0 w 3254247"/>
              <a:gd name="connsiteY0" fmla="*/ 0 h 18288"/>
              <a:gd name="connsiteX1" fmla="*/ 618307 w 3254247"/>
              <a:gd name="connsiteY1" fmla="*/ 0 h 18288"/>
              <a:gd name="connsiteX2" fmla="*/ 1269156 w 3254247"/>
              <a:gd name="connsiteY2" fmla="*/ 0 h 18288"/>
              <a:gd name="connsiteX3" fmla="*/ 1952548 w 3254247"/>
              <a:gd name="connsiteY3" fmla="*/ 0 h 18288"/>
              <a:gd name="connsiteX4" fmla="*/ 2635940 w 3254247"/>
              <a:gd name="connsiteY4" fmla="*/ 0 h 18288"/>
              <a:gd name="connsiteX5" fmla="*/ 3254247 w 3254247"/>
              <a:gd name="connsiteY5" fmla="*/ 0 h 18288"/>
              <a:gd name="connsiteX6" fmla="*/ 3254247 w 3254247"/>
              <a:gd name="connsiteY6" fmla="*/ 18288 h 18288"/>
              <a:gd name="connsiteX7" fmla="*/ 2538313 w 3254247"/>
              <a:gd name="connsiteY7" fmla="*/ 18288 h 18288"/>
              <a:gd name="connsiteX8" fmla="*/ 1822378 w 3254247"/>
              <a:gd name="connsiteY8" fmla="*/ 18288 h 18288"/>
              <a:gd name="connsiteX9" fmla="*/ 1171529 w 3254247"/>
              <a:gd name="connsiteY9" fmla="*/ 18288 h 18288"/>
              <a:gd name="connsiteX10" fmla="*/ 0 w 3254247"/>
              <a:gd name="connsiteY10" fmla="*/ 18288 h 18288"/>
              <a:gd name="connsiteX11" fmla="*/ 0 w 3254247"/>
              <a:gd name="connsiteY11" fmla="*/ 0 h 18288"/>
              <a:gd name="connsiteX0" fmla="*/ 0 w 3254247"/>
              <a:gd name="connsiteY0" fmla="*/ 0 h 18288"/>
              <a:gd name="connsiteX1" fmla="*/ 618307 w 3254247"/>
              <a:gd name="connsiteY1" fmla="*/ 0 h 18288"/>
              <a:gd name="connsiteX2" fmla="*/ 1171529 w 3254247"/>
              <a:gd name="connsiteY2" fmla="*/ 0 h 18288"/>
              <a:gd name="connsiteX3" fmla="*/ 1887463 w 3254247"/>
              <a:gd name="connsiteY3" fmla="*/ 0 h 18288"/>
              <a:gd name="connsiteX4" fmla="*/ 2505770 w 3254247"/>
              <a:gd name="connsiteY4" fmla="*/ 0 h 18288"/>
              <a:gd name="connsiteX5" fmla="*/ 3254247 w 3254247"/>
              <a:gd name="connsiteY5" fmla="*/ 0 h 18288"/>
              <a:gd name="connsiteX6" fmla="*/ 3254247 w 3254247"/>
              <a:gd name="connsiteY6" fmla="*/ 18288 h 18288"/>
              <a:gd name="connsiteX7" fmla="*/ 2603398 w 3254247"/>
              <a:gd name="connsiteY7" fmla="*/ 18288 h 18288"/>
              <a:gd name="connsiteX8" fmla="*/ 1887463 w 3254247"/>
              <a:gd name="connsiteY8" fmla="*/ 18288 h 18288"/>
              <a:gd name="connsiteX9" fmla="*/ 1334241 w 3254247"/>
              <a:gd name="connsiteY9" fmla="*/ 18288 h 18288"/>
              <a:gd name="connsiteX10" fmla="*/ 683392 w 3254247"/>
              <a:gd name="connsiteY10" fmla="*/ 18288 h 18288"/>
              <a:gd name="connsiteX11" fmla="*/ 0 w 3254247"/>
              <a:gd name="connsiteY11" fmla="*/ 18288 h 18288"/>
              <a:gd name="connsiteX12" fmla="*/ 0 w 3254247"/>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4247" h="18288" fill="none" extrusionOk="0">
                <a:moveTo>
                  <a:pt x="0" y="0"/>
                </a:moveTo>
                <a:cubicBezTo>
                  <a:pt x="170390" y="-35104"/>
                  <a:pt x="435554" y="-38343"/>
                  <a:pt x="618307" y="0"/>
                </a:cubicBezTo>
                <a:cubicBezTo>
                  <a:pt x="766739" y="6680"/>
                  <a:pt x="1055388" y="-7398"/>
                  <a:pt x="1269156" y="0"/>
                </a:cubicBezTo>
                <a:cubicBezTo>
                  <a:pt x="1452764" y="-9287"/>
                  <a:pt x="1697258" y="-76372"/>
                  <a:pt x="1952548" y="0"/>
                </a:cubicBezTo>
                <a:cubicBezTo>
                  <a:pt x="2186220" y="-20862"/>
                  <a:pt x="2361014" y="-425"/>
                  <a:pt x="2635940" y="0"/>
                </a:cubicBezTo>
                <a:cubicBezTo>
                  <a:pt x="2869607" y="29136"/>
                  <a:pt x="3051805" y="13560"/>
                  <a:pt x="3254247" y="0"/>
                </a:cubicBezTo>
                <a:cubicBezTo>
                  <a:pt x="3253528" y="8390"/>
                  <a:pt x="3254290" y="11854"/>
                  <a:pt x="3254247" y="18288"/>
                </a:cubicBezTo>
                <a:cubicBezTo>
                  <a:pt x="2952776" y="7486"/>
                  <a:pt x="2711362" y="17728"/>
                  <a:pt x="2538313" y="18288"/>
                </a:cubicBezTo>
                <a:cubicBezTo>
                  <a:pt x="2385928" y="68484"/>
                  <a:pt x="2039249" y="27410"/>
                  <a:pt x="1822378" y="18288"/>
                </a:cubicBezTo>
                <a:cubicBezTo>
                  <a:pt x="1574404" y="21208"/>
                  <a:pt x="1447817" y="10667"/>
                  <a:pt x="1171529" y="18288"/>
                </a:cubicBezTo>
                <a:cubicBezTo>
                  <a:pt x="904027" y="43317"/>
                  <a:pt x="550889" y="74405"/>
                  <a:pt x="0" y="18288"/>
                </a:cubicBezTo>
                <a:cubicBezTo>
                  <a:pt x="-405" y="13204"/>
                  <a:pt x="-1092" y="5311"/>
                  <a:pt x="0" y="0"/>
                </a:cubicBezTo>
                <a:close/>
              </a:path>
              <a:path w="3254247" h="18288" stroke="0" extrusionOk="0">
                <a:moveTo>
                  <a:pt x="0" y="0"/>
                </a:moveTo>
                <a:cubicBezTo>
                  <a:pt x="251157" y="-26706"/>
                  <a:pt x="412647" y="7862"/>
                  <a:pt x="618307" y="0"/>
                </a:cubicBezTo>
                <a:cubicBezTo>
                  <a:pt x="831195" y="-17667"/>
                  <a:pt x="889669" y="21419"/>
                  <a:pt x="1171529" y="0"/>
                </a:cubicBezTo>
                <a:cubicBezTo>
                  <a:pt x="1432227" y="-6621"/>
                  <a:pt x="1712813" y="-38346"/>
                  <a:pt x="1887463" y="0"/>
                </a:cubicBezTo>
                <a:cubicBezTo>
                  <a:pt x="2085961" y="15551"/>
                  <a:pt x="2367085" y="-8220"/>
                  <a:pt x="2505770" y="0"/>
                </a:cubicBezTo>
                <a:cubicBezTo>
                  <a:pt x="2653608" y="-27626"/>
                  <a:pt x="3056599" y="-53002"/>
                  <a:pt x="3254247" y="0"/>
                </a:cubicBezTo>
                <a:cubicBezTo>
                  <a:pt x="3253621" y="4696"/>
                  <a:pt x="3254925" y="10269"/>
                  <a:pt x="3254247" y="18288"/>
                </a:cubicBezTo>
                <a:cubicBezTo>
                  <a:pt x="2939698" y="-8570"/>
                  <a:pt x="2744238" y="57155"/>
                  <a:pt x="2603398" y="18288"/>
                </a:cubicBezTo>
                <a:cubicBezTo>
                  <a:pt x="2519757" y="15717"/>
                  <a:pt x="2180493" y="-3107"/>
                  <a:pt x="1887463" y="18288"/>
                </a:cubicBezTo>
                <a:cubicBezTo>
                  <a:pt x="1607944" y="26506"/>
                  <a:pt x="1508503" y="42402"/>
                  <a:pt x="1334241" y="18288"/>
                </a:cubicBezTo>
                <a:cubicBezTo>
                  <a:pt x="1180410" y="14831"/>
                  <a:pt x="965068" y="25430"/>
                  <a:pt x="683392" y="18288"/>
                </a:cubicBezTo>
                <a:cubicBezTo>
                  <a:pt x="422506" y="36152"/>
                  <a:pt x="249436" y="-4936"/>
                  <a:pt x="0" y="18288"/>
                </a:cubicBezTo>
                <a:cubicBezTo>
                  <a:pt x="527" y="9891"/>
                  <a:pt x="870" y="7012"/>
                  <a:pt x="0" y="0"/>
                </a:cubicBezTo>
                <a:close/>
              </a:path>
              <a:path w="3254247" h="18288" fill="none" stroke="0" extrusionOk="0">
                <a:moveTo>
                  <a:pt x="0" y="0"/>
                </a:moveTo>
                <a:cubicBezTo>
                  <a:pt x="122904" y="-25682"/>
                  <a:pt x="392942" y="13214"/>
                  <a:pt x="618307" y="0"/>
                </a:cubicBezTo>
                <a:cubicBezTo>
                  <a:pt x="826820" y="3388"/>
                  <a:pt x="1032260" y="10297"/>
                  <a:pt x="1269156" y="0"/>
                </a:cubicBezTo>
                <a:cubicBezTo>
                  <a:pt x="1437689" y="12414"/>
                  <a:pt x="1712269" y="30061"/>
                  <a:pt x="1952548" y="0"/>
                </a:cubicBezTo>
                <a:cubicBezTo>
                  <a:pt x="2139435" y="1613"/>
                  <a:pt x="2432543" y="-5981"/>
                  <a:pt x="2635940" y="0"/>
                </a:cubicBezTo>
                <a:cubicBezTo>
                  <a:pt x="2883553" y="23476"/>
                  <a:pt x="3047827" y="-28770"/>
                  <a:pt x="3254247" y="0"/>
                </a:cubicBezTo>
                <a:cubicBezTo>
                  <a:pt x="3253396" y="8135"/>
                  <a:pt x="3253191" y="12730"/>
                  <a:pt x="3254247" y="18288"/>
                </a:cubicBezTo>
                <a:cubicBezTo>
                  <a:pt x="2958603" y="-17009"/>
                  <a:pt x="2710380" y="24824"/>
                  <a:pt x="2538313" y="18288"/>
                </a:cubicBezTo>
                <a:cubicBezTo>
                  <a:pt x="2397019" y="39256"/>
                  <a:pt x="2085338" y="13965"/>
                  <a:pt x="1822378" y="18288"/>
                </a:cubicBezTo>
                <a:cubicBezTo>
                  <a:pt x="1550999" y="22362"/>
                  <a:pt x="1481122" y="28588"/>
                  <a:pt x="1171529" y="18288"/>
                </a:cubicBezTo>
                <a:cubicBezTo>
                  <a:pt x="909396" y="64505"/>
                  <a:pt x="558215" y="74301"/>
                  <a:pt x="0" y="18288"/>
                </a:cubicBezTo>
                <a:cubicBezTo>
                  <a:pt x="508" y="13336"/>
                  <a:pt x="437" y="727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3254247"/>
                      <a:gd name="connsiteY0" fmla="*/ 0 h 18288"/>
                      <a:gd name="connsiteX1" fmla="*/ 618307 w 3254247"/>
                      <a:gd name="connsiteY1" fmla="*/ 0 h 18288"/>
                      <a:gd name="connsiteX2" fmla="*/ 1269156 w 3254247"/>
                      <a:gd name="connsiteY2" fmla="*/ 0 h 18288"/>
                      <a:gd name="connsiteX3" fmla="*/ 1952548 w 3254247"/>
                      <a:gd name="connsiteY3" fmla="*/ 0 h 18288"/>
                      <a:gd name="connsiteX4" fmla="*/ 2635940 w 3254247"/>
                      <a:gd name="connsiteY4" fmla="*/ 0 h 18288"/>
                      <a:gd name="connsiteX5" fmla="*/ 3254247 w 3254247"/>
                      <a:gd name="connsiteY5" fmla="*/ 0 h 18288"/>
                      <a:gd name="connsiteX6" fmla="*/ 3254247 w 3254247"/>
                      <a:gd name="connsiteY6" fmla="*/ 18288 h 18288"/>
                      <a:gd name="connsiteX7" fmla="*/ 2538313 w 3254247"/>
                      <a:gd name="connsiteY7" fmla="*/ 18288 h 18288"/>
                      <a:gd name="connsiteX8" fmla="*/ 1822378 w 3254247"/>
                      <a:gd name="connsiteY8" fmla="*/ 18288 h 18288"/>
                      <a:gd name="connsiteX9" fmla="*/ 1171529 w 3254247"/>
                      <a:gd name="connsiteY9" fmla="*/ 18288 h 18288"/>
                      <a:gd name="connsiteX10" fmla="*/ 0 w 3254247"/>
                      <a:gd name="connsiteY10" fmla="*/ 18288 h 18288"/>
                      <a:gd name="connsiteX11" fmla="*/ 0 w 3254247"/>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4247" h="18288" fill="none" extrusionOk="0">
                        <a:moveTo>
                          <a:pt x="0" y="0"/>
                        </a:moveTo>
                        <a:cubicBezTo>
                          <a:pt x="144450" y="-12392"/>
                          <a:pt x="427337" y="305"/>
                          <a:pt x="618307" y="0"/>
                        </a:cubicBezTo>
                        <a:cubicBezTo>
                          <a:pt x="809277" y="-305"/>
                          <a:pt x="1078885" y="8814"/>
                          <a:pt x="1269156" y="0"/>
                        </a:cubicBezTo>
                        <a:cubicBezTo>
                          <a:pt x="1459427" y="-8814"/>
                          <a:pt x="1722292" y="-25341"/>
                          <a:pt x="1952548" y="0"/>
                        </a:cubicBezTo>
                        <a:cubicBezTo>
                          <a:pt x="2182804" y="25341"/>
                          <a:pt x="2398437" y="-22277"/>
                          <a:pt x="2635940" y="0"/>
                        </a:cubicBezTo>
                        <a:cubicBezTo>
                          <a:pt x="2873443" y="22277"/>
                          <a:pt x="3033770" y="159"/>
                          <a:pt x="3254247" y="0"/>
                        </a:cubicBezTo>
                        <a:cubicBezTo>
                          <a:pt x="3253538" y="8157"/>
                          <a:pt x="3253834" y="12125"/>
                          <a:pt x="3254247" y="18288"/>
                        </a:cubicBezTo>
                        <a:cubicBezTo>
                          <a:pt x="2959973" y="-3940"/>
                          <a:pt x="2715651" y="17499"/>
                          <a:pt x="2538313" y="18288"/>
                        </a:cubicBezTo>
                        <a:cubicBezTo>
                          <a:pt x="2360975" y="19077"/>
                          <a:pt x="2071193" y="10564"/>
                          <a:pt x="1822378" y="18288"/>
                        </a:cubicBezTo>
                        <a:cubicBezTo>
                          <a:pt x="1573564" y="26012"/>
                          <a:pt x="1460056" y="11360"/>
                          <a:pt x="1171529" y="18288"/>
                        </a:cubicBezTo>
                        <a:cubicBezTo>
                          <a:pt x="883002" y="25216"/>
                          <a:pt x="556569" y="57254"/>
                          <a:pt x="0" y="18288"/>
                        </a:cubicBezTo>
                        <a:cubicBezTo>
                          <a:pt x="-46" y="12483"/>
                          <a:pt x="-203" y="6491"/>
                          <a:pt x="0" y="0"/>
                        </a:cubicBezTo>
                        <a:close/>
                      </a:path>
                      <a:path w="3254247" h="18288" stroke="0" extrusionOk="0">
                        <a:moveTo>
                          <a:pt x="0" y="0"/>
                        </a:moveTo>
                        <a:cubicBezTo>
                          <a:pt x="245716" y="-28411"/>
                          <a:pt x="413361" y="22670"/>
                          <a:pt x="618307" y="0"/>
                        </a:cubicBezTo>
                        <a:cubicBezTo>
                          <a:pt x="823253" y="-22670"/>
                          <a:pt x="907327" y="17544"/>
                          <a:pt x="1171529" y="0"/>
                        </a:cubicBezTo>
                        <a:cubicBezTo>
                          <a:pt x="1435731" y="-17544"/>
                          <a:pt x="1714065" y="-34404"/>
                          <a:pt x="1887463" y="0"/>
                        </a:cubicBezTo>
                        <a:cubicBezTo>
                          <a:pt x="2060861" y="34404"/>
                          <a:pt x="2348517" y="24017"/>
                          <a:pt x="2505770" y="0"/>
                        </a:cubicBezTo>
                        <a:cubicBezTo>
                          <a:pt x="2663023" y="-24017"/>
                          <a:pt x="3030962" y="-27792"/>
                          <a:pt x="3254247" y="0"/>
                        </a:cubicBezTo>
                        <a:cubicBezTo>
                          <a:pt x="3253983" y="4493"/>
                          <a:pt x="3254631" y="9472"/>
                          <a:pt x="3254247" y="18288"/>
                        </a:cubicBezTo>
                        <a:cubicBezTo>
                          <a:pt x="2934372" y="-7513"/>
                          <a:pt x="2749175" y="38681"/>
                          <a:pt x="2603398" y="18288"/>
                        </a:cubicBezTo>
                        <a:cubicBezTo>
                          <a:pt x="2457621" y="-2105"/>
                          <a:pt x="2184707" y="10633"/>
                          <a:pt x="1887463" y="18288"/>
                        </a:cubicBezTo>
                        <a:cubicBezTo>
                          <a:pt x="1590219" y="25943"/>
                          <a:pt x="1494607" y="28003"/>
                          <a:pt x="1334241" y="18288"/>
                        </a:cubicBezTo>
                        <a:cubicBezTo>
                          <a:pt x="1173875" y="8573"/>
                          <a:pt x="962016" y="17971"/>
                          <a:pt x="683392" y="18288"/>
                        </a:cubicBezTo>
                        <a:cubicBezTo>
                          <a:pt x="404768" y="18605"/>
                          <a:pt x="256873" y="5009"/>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B7C0A03-5E32-4B3B-90FA-B603BB30E02E}"/>
              </a:ext>
            </a:extLst>
          </p:cNvPr>
          <p:cNvSpPr/>
          <p:nvPr/>
        </p:nvSpPr>
        <p:spPr>
          <a:xfrm>
            <a:off x="519545" y="2234045"/>
            <a:ext cx="355369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FEBA7BA-C5E6-4E5B-8BF0-0646FD2CD48D}"/>
              </a:ext>
            </a:extLst>
          </p:cNvPr>
          <p:cNvSpPr/>
          <p:nvPr/>
        </p:nvSpPr>
        <p:spPr>
          <a:xfrm>
            <a:off x="-251652" y="7129735"/>
            <a:ext cx="5680364" cy="3970318"/>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Seneca Tribe – White Corn Distribution, Railroad Museum Conversion</a:t>
            </a:r>
          </a:p>
          <a:p>
            <a:endParaRPr lang="en-US" dirty="0">
              <a:latin typeface="Times New Roman" panose="02020603050405020304" pitchFamily="18" charset="0"/>
              <a:cs typeface="Times New Roman" panose="02020603050405020304" pitchFamily="18" charset="0"/>
            </a:endParaRPr>
          </a:p>
          <a:p>
            <a:r>
              <a:rPr lang="en-US" dirty="0">
                <a:solidFill>
                  <a:srgbClr val="0070C0"/>
                </a:solidFill>
                <a:latin typeface="Times New Roman" panose="02020603050405020304" pitchFamily="18" charset="0"/>
                <a:cs typeface="Times New Roman" panose="02020603050405020304" pitchFamily="18" charset="0"/>
              </a:rPr>
              <a:t>Catawba Indian Nation - Industrial Park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Passamaquoddy Tribe at Pleasant Point– Convenience Store Gas Station Development </a:t>
            </a:r>
          </a:p>
          <a:p>
            <a:endParaRPr lang="en-US" dirty="0">
              <a:latin typeface="Times New Roman" panose="02020603050405020304" pitchFamily="18" charset="0"/>
              <a:cs typeface="Times New Roman" panose="02020603050405020304" pitchFamily="18" charset="0"/>
            </a:endParaRPr>
          </a:p>
          <a:p>
            <a:r>
              <a:rPr lang="en-US" dirty="0">
                <a:solidFill>
                  <a:srgbClr val="0070C0"/>
                </a:solidFill>
                <a:latin typeface="Times New Roman" panose="02020603050405020304" pitchFamily="18" charset="0"/>
                <a:cs typeface="Times New Roman" panose="02020603050405020304" pitchFamily="18" charset="0"/>
              </a:rPr>
              <a:t>St. Regis Mohawk Tribe– Property Development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Aroostook Band of Micmacs – Fisheries Related Business, Tribal Campground </a:t>
            </a:r>
          </a:p>
          <a:p>
            <a:endParaRPr lang="en-US" dirty="0">
              <a:latin typeface="Times New Roman" panose="02020603050405020304" pitchFamily="18" charset="0"/>
              <a:cs typeface="Times New Roman" panose="02020603050405020304" pitchFamily="18" charset="0"/>
            </a:endParaRPr>
          </a:p>
          <a:p>
            <a:r>
              <a:rPr lang="en-US" dirty="0">
                <a:solidFill>
                  <a:srgbClr val="0070C0"/>
                </a:solidFill>
                <a:latin typeface="Times New Roman" panose="02020603050405020304" pitchFamily="18" charset="0"/>
                <a:cs typeface="Times New Roman" panose="02020603050405020304" pitchFamily="18" charset="0"/>
              </a:rPr>
              <a:t>Seminole Tribe – Airport Expansion</a:t>
            </a:r>
          </a:p>
        </p:txBody>
      </p:sp>
      <p:sp>
        <p:nvSpPr>
          <p:cNvPr id="13" name="Rectangle 12">
            <a:extLst>
              <a:ext uri="{FF2B5EF4-FFF2-40B4-BE49-F238E27FC236}">
                <a16:creationId xmlns:a16="http://schemas.microsoft.com/office/drawing/2014/main" id="{24FCA95C-5015-46F0-AFC6-22976AA48BFC}"/>
              </a:ext>
            </a:extLst>
          </p:cNvPr>
          <p:cNvSpPr/>
          <p:nvPr/>
        </p:nvSpPr>
        <p:spPr>
          <a:xfrm>
            <a:off x="2270233" y="176274"/>
            <a:ext cx="7858797" cy="830997"/>
          </a:xfrm>
          <a:prstGeom prst="rect">
            <a:avLst/>
          </a:prstGeom>
        </p:spPr>
        <p:txBody>
          <a:bodyPr wrap="square">
            <a:spAutoFit/>
          </a:bodyPr>
          <a:lstStyle/>
          <a:p>
            <a:r>
              <a:rPr lang="en-US" sz="4800" dirty="0">
                <a:latin typeface="Times New Roman" panose="02020603050405020304" pitchFamily="18" charset="0"/>
                <a:cs typeface="Times New Roman" panose="02020603050405020304" pitchFamily="18" charset="0"/>
              </a:rPr>
              <a:t>NABDI Grant Success Story </a:t>
            </a:r>
          </a:p>
        </p:txBody>
      </p:sp>
      <p:pic>
        <p:nvPicPr>
          <p:cNvPr id="12" name="Picture 11">
            <a:extLst>
              <a:ext uri="{FF2B5EF4-FFF2-40B4-BE49-F238E27FC236}">
                <a16:creationId xmlns:a16="http://schemas.microsoft.com/office/drawing/2014/main" id="{155453BF-52E2-4C24-9AC9-A9A4A234B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75" y="1225137"/>
            <a:ext cx="5211799" cy="5211799"/>
          </a:xfrm>
          <a:prstGeom prst="rect">
            <a:avLst/>
          </a:prstGeom>
          <a:effectLst>
            <a:outerShdw blurRad="50800" dist="38100" dir="2700000" sx="102000" sy="102000" algn="tl" rotWithShape="0">
              <a:prstClr val="black">
                <a:alpha val="40000"/>
              </a:prstClr>
            </a:outerShdw>
            <a:softEdge rad="0"/>
          </a:effectLst>
        </p:spPr>
      </p:pic>
      <p:pic>
        <p:nvPicPr>
          <p:cNvPr id="14" name="Picture 13" descr="A picture containing outdoor, building, house, farm building&#10;&#10;Description automatically generated">
            <a:extLst>
              <a:ext uri="{FF2B5EF4-FFF2-40B4-BE49-F238E27FC236}">
                <a16:creationId xmlns:a16="http://schemas.microsoft.com/office/drawing/2014/main" id="{4C5072B1-49D8-47A7-B9D1-B6DC1D010834}"/>
              </a:ext>
            </a:extLst>
          </p:cNvPr>
          <p:cNvPicPr>
            <a:picLocks noChangeAspect="1"/>
          </p:cNvPicPr>
          <p:nvPr/>
        </p:nvPicPr>
        <p:blipFill rotWithShape="1">
          <a:blip r:embed="rId4">
            <a:extLst>
              <a:ext uri="{28A0092B-C50C-407E-A947-70E740481C1C}">
                <a14:useLocalDpi xmlns:a14="http://schemas.microsoft.com/office/drawing/2010/main" val="0"/>
              </a:ext>
            </a:extLst>
          </a:blip>
          <a:srcRect t="24605" b="12593"/>
          <a:stretch/>
        </p:blipFill>
        <p:spPr>
          <a:xfrm>
            <a:off x="5983615" y="2079184"/>
            <a:ext cx="6000001" cy="2826100"/>
          </a:xfrm>
          <a:prstGeom prst="rect">
            <a:avLst/>
          </a:prstGeom>
          <a:effectLst>
            <a:outerShdw blurRad="50800" dist="38100" dir="2700000" algn="tl" rotWithShape="0">
              <a:prstClr val="black">
                <a:alpha val="40000"/>
              </a:prstClr>
            </a:outerShdw>
          </a:effectLst>
        </p:spPr>
      </p:pic>
      <p:pic>
        <p:nvPicPr>
          <p:cNvPr id="16" name="Picture 15" descr="A picture containing window, indoor, floor, furniture&#10;&#10;Description automatically generated">
            <a:extLst>
              <a:ext uri="{FF2B5EF4-FFF2-40B4-BE49-F238E27FC236}">
                <a16:creationId xmlns:a16="http://schemas.microsoft.com/office/drawing/2014/main" id="{9E62952D-BE6D-4C37-AACF-CAFCAAB16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4412" y="1374465"/>
            <a:ext cx="5646130" cy="4234598"/>
          </a:xfrm>
          <a:prstGeom prst="rect">
            <a:avLst/>
          </a:prstGeom>
          <a:effectLst>
            <a:outerShdw blurRad="50800" dist="38100" dir="2700000" algn="tl" rotWithShape="0">
              <a:prstClr val="black">
                <a:alpha val="40000"/>
              </a:prstClr>
            </a:outerShdw>
          </a:effectLst>
        </p:spPr>
      </p:pic>
      <p:pic>
        <p:nvPicPr>
          <p:cNvPr id="17" name="Picture 16" descr="A picture containing ceiling, floor, indoor, window&#10;&#10;Description automatically generated">
            <a:extLst>
              <a:ext uri="{FF2B5EF4-FFF2-40B4-BE49-F238E27FC236}">
                <a16:creationId xmlns:a16="http://schemas.microsoft.com/office/drawing/2014/main" id="{617F3BA0-5913-438C-8E0A-62977E9D23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4716" y="1685817"/>
            <a:ext cx="5720587" cy="4290440"/>
          </a:xfrm>
          <a:prstGeom prst="rect">
            <a:avLst/>
          </a:prstGeom>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00DED27E-A937-4563-B0B9-BCF1F1157229}"/>
              </a:ext>
            </a:extLst>
          </p:cNvPr>
          <p:cNvSpPr/>
          <p:nvPr/>
        </p:nvSpPr>
        <p:spPr>
          <a:xfrm>
            <a:off x="6321548" y="2076710"/>
            <a:ext cx="5224167" cy="3785652"/>
          </a:xfrm>
          <a:prstGeom prst="rect">
            <a:avLst/>
          </a:prstGeom>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Hydaburg Cooperative Association (the tribe) was awarded $30,000 to conduct a feasibility study for a café/laundromat.</a:t>
            </a:r>
          </a:p>
          <a:p>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The completed study was then used, in part, to secure a $600,000 Housing and Urban Development Indian</a:t>
            </a:r>
          </a:p>
          <a:p>
            <a:r>
              <a:rPr lang="en-US" sz="2400" dirty="0">
                <a:solidFill>
                  <a:schemeClr val="bg1"/>
                </a:solidFill>
                <a:latin typeface="Times New Roman" panose="02020603050405020304" pitchFamily="18" charset="0"/>
                <a:cs typeface="Times New Roman" panose="02020603050405020304" pitchFamily="18" charset="0"/>
              </a:rPr>
              <a:t>Community Development Block Grant (HUD-ICDBG) to construct the café/laundromat.</a:t>
            </a:r>
          </a:p>
        </p:txBody>
      </p:sp>
    </p:spTree>
    <p:extLst>
      <p:ext uri="{BB962C8B-B14F-4D97-AF65-F5344CB8AC3E}">
        <p14:creationId xmlns:p14="http://schemas.microsoft.com/office/powerpoint/2010/main" val="388764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Blue Sky and lanscape">
            <a:extLst>
              <a:ext uri="{FF2B5EF4-FFF2-40B4-BE49-F238E27FC236}">
                <a16:creationId xmlns:a16="http://schemas.microsoft.com/office/drawing/2014/main" id="{619824F0-B284-4D73-B535-743F7CAEE860}"/>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3605"/>
          <a:stretch/>
        </p:blipFill>
        <p:spPr>
          <a:xfrm>
            <a:off x="3522570" y="10"/>
            <a:ext cx="8666255" cy="6857990"/>
          </a:xfrm>
          <a:prstGeom prst="rect">
            <a:avLst/>
          </a:prstGeom>
        </p:spPr>
      </p:pic>
      <p:sp>
        <p:nvSpPr>
          <p:cNvPr id="49" name="Rectangle 4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3" name="Rectangle 5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6BD3A7E-D684-47E7-895E-ACE248323B6C}"/>
              </a:ext>
            </a:extLst>
          </p:cNvPr>
          <p:cNvSpPr/>
          <p:nvPr/>
        </p:nvSpPr>
        <p:spPr>
          <a:xfrm>
            <a:off x="193376" y="731520"/>
            <a:ext cx="1015664" cy="34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CB7DFB6-55F9-46E7-8229-26ECC5A860E4}"/>
              </a:ext>
            </a:extLst>
          </p:cNvPr>
          <p:cNvSpPr/>
          <p:nvPr/>
        </p:nvSpPr>
        <p:spPr>
          <a:xfrm>
            <a:off x="325120" y="2265680"/>
            <a:ext cx="3667760" cy="466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38B32304-7A08-4600-B5F3-4875CA181CA1}"/>
              </a:ext>
            </a:extLst>
          </p:cNvPr>
          <p:cNvSpPr>
            <a:spLocks noGrp="1"/>
          </p:cNvSpPr>
          <p:nvPr>
            <p:ph type="title"/>
          </p:nvPr>
        </p:nvSpPr>
        <p:spPr>
          <a:xfrm>
            <a:off x="424703" y="237593"/>
            <a:ext cx="5181264" cy="1630653"/>
          </a:xfrm>
        </p:spPr>
        <p:txBody>
          <a:bodyPr vert="horz" lIns="91440" tIns="45720" rIns="91440" bIns="45720" rtlCol="0" anchor="b">
            <a:normAutofit/>
          </a:bodyPr>
          <a:lstStyle/>
          <a:p>
            <a:pPr algn="ctr" defTabSz="914400"/>
            <a:r>
              <a:rPr lang="en-US" sz="3700" dirty="0">
                <a:latin typeface="Times New Roman" panose="02020603050405020304" pitchFamily="18" charset="0"/>
                <a:cs typeface="Times New Roman" panose="02020603050405020304" pitchFamily="18" charset="0"/>
              </a:rPr>
              <a:t>Tribal Tourism Grant Program (TTGP)</a:t>
            </a:r>
          </a:p>
        </p:txBody>
      </p:sp>
      <p:sp>
        <p:nvSpPr>
          <p:cNvPr id="17" name="TextBox 16">
            <a:extLst>
              <a:ext uri="{FF2B5EF4-FFF2-40B4-BE49-F238E27FC236}">
                <a16:creationId xmlns:a16="http://schemas.microsoft.com/office/drawing/2014/main" id="{507D7542-03EE-47B0-A318-A2794AF597DB}"/>
              </a:ext>
            </a:extLst>
          </p:cNvPr>
          <p:cNvSpPr txBox="1"/>
          <p:nvPr/>
        </p:nvSpPr>
        <p:spPr>
          <a:xfrm>
            <a:off x="698953" y="2148117"/>
            <a:ext cx="5029200" cy="3120009"/>
          </a:xfrm>
          <a:prstGeom prst="rect">
            <a:avLst/>
          </a:prstGeom>
        </p:spPr>
        <p:txBody>
          <a:bodyPr vert="horz" lIns="91440" tIns="45720" rIns="91440" bIns="45720" rtlCol="0">
            <a:noAutofit/>
          </a:bodyPr>
          <a:lstStyle/>
          <a:p>
            <a:pPr>
              <a:lnSpc>
                <a:spcPct val="90000"/>
              </a:lnSpc>
              <a:spcBef>
                <a:spcPts val="1000"/>
              </a:spcBef>
            </a:pPr>
            <a:r>
              <a:rPr lang="en-US" sz="3600" dirty="0">
                <a:solidFill>
                  <a:srgbClr val="0070C0"/>
                </a:solidFill>
                <a:latin typeface="Times New Roman" panose="02020603050405020304" pitchFamily="18" charset="0"/>
                <a:cs typeface="Times New Roman" panose="02020603050405020304" pitchFamily="18" charset="0"/>
              </a:rPr>
              <a:t>The TTGP funds support Federally Recognized Tribes and Tribal Organizations in hiring consultants to conduct tourism feasibility studies and develop tourism business plans.</a:t>
            </a:r>
          </a:p>
        </p:txBody>
      </p:sp>
    </p:spTree>
    <p:extLst>
      <p:ext uri="{BB962C8B-B14F-4D97-AF65-F5344CB8AC3E}">
        <p14:creationId xmlns:p14="http://schemas.microsoft.com/office/powerpoint/2010/main" val="281559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406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7" name="Rectangle 5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397660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BF184FA-F9DD-4BA7-A3C8-9BDCC6D5B8D2}"/>
              </a:ext>
            </a:extLst>
          </p:cNvPr>
          <p:cNvSpPr/>
          <p:nvPr/>
        </p:nvSpPr>
        <p:spPr>
          <a:xfrm>
            <a:off x="365760" y="518160"/>
            <a:ext cx="1016000" cy="396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C525E17-12FD-4AEC-BDCB-5CAB078484AB}"/>
              </a:ext>
            </a:extLst>
          </p:cNvPr>
          <p:cNvSpPr/>
          <p:nvPr/>
        </p:nvSpPr>
        <p:spPr>
          <a:xfrm>
            <a:off x="365760" y="4546920"/>
            <a:ext cx="409174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sky, person, outdoor&#10;&#10;Description automatically generated">
            <a:extLst>
              <a:ext uri="{FF2B5EF4-FFF2-40B4-BE49-F238E27FC236}">
                <a16:creationId xmlns:a16="http://schemas.microsoft.com/office/drawing/2014/main" id="{8B802F0C-17ED-4533-B72E-62500AC41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2125" y="0"/>
            <a:ext cx="7115175" cy="6858000"/>
          </a:xfrm>
          <a:prstGeom prst="rect">
            <a:avLst/>
          </a:prstGeom>
        </p:spPr>
      </p:pic>
      <p:sp>
        <p:nvSpPr>
          <p:cNvPr id="10" name="Rectangle 9">
            <a:extLst>
              <a:ext uri="{FF2B5EF4-FFF2-40B4-BE49-F238E27FC236}">
                <a16:creationId xmlns:a16="http://schemas.microsoft.com/office/drawing/2014/main" id="{2B2615E4-A4A6-43B3-83DA-C28F3BB03838}"/>
              </a:ext>
            </a:extLst>
          </p:cNvPr>
          <p:cNvSpPr/>
          <p:nvPr/>
        </p:nvSpPr>
        <p:spPr>
          <a:xfrm>
            <a:off x="193376" y="731520"/>
            <a:ext cx="1015664" cy="34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5F3F1B2-E227-4BEB-97A5-3C3343EAE884}"/>
              </a:ext>
            </a:extLst>
          </p:cNvPr>
          <p:cNvSpPr/>
          <p:nvPr/>
        </p:nvSpPr>
        <p:spPr>
          <a:xfrm>
            <a:off x="325120" y="2265680"/>
            <a:ext cx="3667760" cy="466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8A431237-3072-4011-B319-0722FAC2B49F}"/>
              </a:ext>
            </a:extLst>
          </p:cNvPr>
          <p:cNvSpPr>
            <a:spLocks noGrp="1"/>
          </p:cNvSpPr>
          <p:nvPr>
            <p:ph type="title"/>
          </p:nvPr>
        </p:nvSpPr>
        <p:spPr>
          <a:xfrm>
            <a:off x="128778" y="347282"/>
            <a:ext cx="5181264" cy="1630653"/>
          </a:xfrm>
        </p:spPr>
        <p:txBody>
          <a:bodyPr vert="horz" lIns="91440" tIns="45720" rIns="91440" bIns="45720" rtlCol="0" anchor="b">
            <a:normAutofit/>
          </a:bodyPr>
          <a:lstStyle/>
          <a:p>
            <a:pPr algn="ctr" defTabSz="914400"/>
            <a:r>
              <a:rPr lang="en-US" sz="3700" dirty="0">
                <a:latin typeface="Times New Roman" panose="02020603050405020304" pitchFamily="18" charset="0"/>
                <a:cs typeface="Times New Roman" panose="02020603050405020304" pitchFamily="18" charset="0"/>
              </a:rPr>
              <a:t>Tribal Tourism Grant Program (TTGP) cont.</a:t>
            </a:r>
          </a:p>
        </p:txBody>
      </p:sp>
      <p:sp>
        <p:nvSpPr>
          <p:cNvPr id="14" name="Rectangle 13">
            <a:extLst>
              <a:ext uri="{FF2B5EF4-FFF2-40B4-BE49-F238E27FC236}">
                <a16:creationId xmlns:a16="http://schemas.microsoft.com/office/drawing/2014/main" id="{A45A5093-D03E-45C3-9202-8086A2619624}"/>
              </a:ext>
            </a:extLst>
          </p:cNvPr>
          <p:cNvSpPr/>
          <p:nvPr/>
        </p:nvSpPr>
        <p:spPr>
          <a:xfrm>
            <a:off x="325120" y="2262668"/>
            <a:ext cx="5668944" cy="3539430"/>
          </a:xfrm>
          <a:prstGeom prst="rect">
            <a:avLst/>
          </a:prstGeom>
        </p:spPr>
        <p:txBody>
          <a:bodyPr wrap="square">
            <a:spAutoFit/>
          </a:bodyPr>
          <a:lstStyle/>
          <a:p>
            <a:r>
              <a:rPr lang="en-US" sz="2800" dirty="0">
                <a:solidFill>
                  <a:schemeClr val="accent1"/>
                </a:solidFill>
                <a:latin typeface="Times New Roman" panose="02020603050405020304" pitchFamily="18" charset="0"/>
                <a:ea typeface="Times New Roman" panose="02020603050405020304" pitchFamily="18" charset="0"/>
              </a:rPr>
              <a:t>The TTGP supports Federally Recognized Tribes and Tribal Organizations to plan, develop and manage tourism and related infrastructure in support of economic development and the NATIVE Act (Public Law No: 114-221 (09/23/2016))</a:t>
            </a:r>
            <a:endParaRPr lang="en-US" sz="2800" dirty="0">
              <a:solidFill>
                <a:schemeClr val="accent1"/>
              </a:solidFill>
            </a:endParaRPr>
          </a:p>
        </p:txBody>
      </p:sp>
    </p:spTree>
    <p:extLst>
      <p:ext uri="{BB962C8B-B14F-4D97-AF65-F5344CB8AC3E}">
        <p14:creationId xmlns:p14="http://schemas.microsoft.com/office/powerpoint/2010/main" val="128929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go&#10;&#10;Description automatically generated">
            <a:extLst>
              <a:ext uri="{FF2B5EF4-FFF2-40B4-BE49-F238E27FC236}">
                <a16:creationId xmlns:a16="http://schemas.microsoft.com/office/drawing/2014/main" id="{A154930F-383A-4921-BE3F-DFA106E5F60D}"/>
              </a:ext>
            </a:extLst>
          </p:cNvPr>
          <p:cNvPicPr>
            <a:picLocks noChangeAspect="1"/>
          </p:cNvPicPr>
          <p:nvPr/>
        </p:nvPicPr>
        <p:blipFill rotWithShape="1">
          <a:blip r:embed="rId2">
            <a:extLst>
              <a:ext uri="{28A0092B-C50C-407E-A947-70E740481C1C}">
                <a14:useLocalDpi xmlns:a14="http://schemas.microsoft.com/office/drawing/2010/main" val="0"/>
              </a:ext>
            </a:extLst>
          </a:blip>
          <a:srcRect t="5801" r="21345" b="950"/>
          <a:stretch/>
        </p:blipFill>
        <p:spPr>
          <a:xfrm>
            <a:off x="3522570" y="10"/>
            <a:ext cx="8666255"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60AD730-C9BE-4AC2-AF29-8ED43CDE0537}"/>
              </a:ext>
            </a:extLst>
          </p:cNvPr>
          <p:cNvSpPr/>
          <p:nvPr/>
        </p:nvSpPr>
        <p:spPr>
          <a:xfrm>
            <a:off x="398834" y="665131"/>
            <a:ext cx="3533703" cy="1926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60623B-F3F4-4C50-B38C-94A28DDA95F3}"/>
              </a:ext>
            </a:extLst>
          </p:cNvPr>
          <p:cNvSpPr/>
          <p:nvPr/>
        </p:nvSpPr>
        <p:spPr>
          <a:xfrm>
            <a:off x="397657" y="702337"/>
            <a:ext cx="1015664" cy="34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A4162D-6AB0-400F-AC9E-6516750DFABF}"/>
              </a:ext>
            </a:extLst>
          </p:cNvPr>
          <p:cNvSpPr/>
          <p:nvPr/>
        </p:nvSpPr>
        <p:spPr>
          <a:xfrm>
            <a:off x="529401" y="2236497"/>
            <a:ext cx="3667760" cy="466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F99ED5A8-0482-4AAC-8B6D-2E3E2977C873}"/>
              </a:ext>
            </a:extLst>
          </p:cNvPr>
          <p:cNvSpPr>
            <a:spLocks noGrp="1"/>
          </p:cNvSpPr>
          <p:nvPr>
            <p:ph type="title"/>
          </p:nvPr>
        </p:nvSpPr>
        <p:spPr>
          <a:xfrm>
            <a:off x="139684" y="243489"/>
            <a:ext cx="5181264" cy="1630653"/>
          </a:xfrm>
        </p:spPr>
        <p:txBody>
          <a:bodyPr vert="horz" lIns="91440" tIns="45720" rIns="91440" bIns="45720" rtlCol="0" anchor="b">
            <a:normAutofit/>
          </a:bodyPr>
          <a:lstStyle/>
          <a:p>
            <a:pPr algn="ctr" defTabSz="914400"/>
            <a:r>
              <a:rPr lang="en-US" sz="3700" dirty="0">
                <a:latin typeface="Times New Roman" panose="02020603050405020304" pitchFamily="18" charset="0"/>
                <a:cs typeface="Times New Roman" panose="02020603050405020304" pitchFamily="18" charset="0"/>
              </a:rPr>
              <a:t>Tribal Tourism Grant Program (TTGP) cont.</a:t>
            </a:r>
          </a:p>
        </p:txBody>
      </p:sp>
      <p:sp>
        <p:nvSpPr>
          <p:cNvPr id="19" name="TextBox 18">
            <a:extLst>
              <a:ext uri="{FF2B5EF4-FFF2-40B4-BE49-F238E27FC236}">
                <a16:creationId xmlns:a16="http://schemas.microsoft.com/office/drawing/2014/main" id="{5DED36C4-110F-422F-9EFF-C95E182FE00F}"/>
              </a:ext>
            </a:extLst>
          </p:cNvPr>
          <p:cNvSpPr txBox="1"/>
          <p:nvPr/>
        </p:nvSpPr>
        <p:spPr>
          <a:xfrm>
            <a:off x="529401" y="1730874"/>
            <a:ext cx="5095884" cy="3120009"/>
          </a:xfrm>
          <a:prstGeom prst="rect">
            <a:avLst/>
          </a:prstGeom>
        </p:spPr>
        <p:txBody>
          <a:bodyPr vert="horz" lIns="91440" tIns="45720" rIns="91440" bIns="45720" rtlCol="0">
            <a:noAutofit/>
          </a:bodyPr>
          <a:lstStyle/>
          <a:p>
            <a:pPr>
              <a:lnSpc>
                <a:spcPct val="90000"/>
              </a:lnSpc>
              <a:spcBef>
                <a:spcPts val="1000"/>
              </a:spcBef>
            </a:pPr>
            <a:endParaRPr lang="en-US" sz="2400" dirty="0">
              <a:solidFill>
                <a:srgbClr val="0070C0"/>
              </a:solidFill>
              <a:latin typeface="Times New Roman" panose="02020603050405020304" pitchFamily="18" charset="0"/>
              <a:cs typeface="Times New Roman" panose="02020603050405020304" pitchFamily="18" charset="0"/>
            </a:endParaRPr>
          </a:p>
          <a:p>
            <a:pPr>
              <a:lnSpc>
                <a:spcPct val="90000"/>
              </a:lnSpc>
              <a:spcBef>
                <a:spcPts val="1000"/>
              </a:spcBef>
            </a:pPr>
            <a:r>
              <a:rPr lang="en-US" sz="3200" dirty="0">
                <a:solidFill>
                  <a:srgbClr val="0070C0"/>
                </a:solidFill>
                <a:latin typeface="Times New Roman" panose="02020603050405020304" pitchFamily="18" charset="0"/>
                <a:cs typeface="Times New Roman" panose="02020603050405020304" pitchFamily="18" charset="0"/>
              </a:rPr>
              <a:t>The TTGP is a new grant opportunity available for application submission        June 22-August 13, 2021</a:t>
            </a:r>
          </a:p>
          <a:p>
            <a:pPr>
              <a:lnSpc>
                <a:spcPct val="90000"/>
              </a:lnSpc>
              <a:spcBef>
                <a:spcPts val="1000"/>
              </a:spcBef>
            </a:pPr>
            <a:endParaRPr lang="en-US" sz="2400" dirty="0">
              <a:solidFill>
                <a:srgbClr val="0070C0"/>
              </a:solidFill>
              <a:latin typeface="Times New Roman" panose="02020603050405020304" pitchFamily="18" charset="0"/>
              <a:cs typeface="Times New Roman" panose="02020603050405020304" pitchFamily="18" charset="0"/>
            </a:endParaRPr>
          </a:p>
          <a:p>
            <a:pPr>
              <a:lnSpc>
                <a:spcPct val="90000"/>
              </a:lnSpc>
              <a:spcBef>
                <a:spcPts val="1000"/>
              </a:spcBef>
            </a:pPr>
            <a:r>
              <a:rPr lang="en-US" sz="3200" dirty="0">
                <a:latin typeface="Times New Roman" panose="02020603050405020304" pitchFamily="18" charset="0"/>
                <a:cs typeface="Times New Roman" panose="02020603050405020304" pitchFamily="18" charset="0"/>
              </a:rPr>
              <a:t>OIED will award 20-30 grants ranging from </a:t>
            </a:r>
          </a:p>
          <a:p>
            <a:pPr>
              <a:lnSpc>
                <a:spcPct val="90000"/>
              </a:lnSpc>
              <a:spcBef>
                <a:spcPts val="1000"/>
              </a:spcBef>
            </a:pPr>
            <a:r>
              <a:rPr lang="en-US" sz="3200" dirty="0">
                <a:latin typeface="Times New Roman" panose="02020603050405020304" pitchFamily="18" charset="0"/>
                <a:cs typeface="Times New Roman" panose="02020603050405020304" pitchFamily="18" charset="0"/>
              </a:rPr>
              <a:t>$25,000 to $150,000.</a:t>
            </a:r>
          </a:p>
          <a:p>
            <a:pPr>
              <a:lnSpc>
                <a:spcPct val="90000"/>
              </a:lnSpc>
              <a:spcBef>
                <a:spcPts val="1000"/>
              </a:spcBef>
            </a:pP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209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TM04033919[[fn=Circuit]]</Template>
  <TotalTime>734</TotalTime>
  <Words>2368</Words>
  <Application>Microsoft Office PowerPoint</Application>
  <PresentationFormat>Custom</PresentationFormat>
  <Paragraphs>202</Paragraphs>
  <Slides>37</Slides>
  <Notes>9</Notes>
  <HiddenSlides>0</HiddenSlides>
  <MMClips>1</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Theme</vt:lpstr>
      <vt:lpstr>1_Office Theme</vt:lpstr>
      <vt:lpstr>Tribal Consultation</vt:lpstr>
      <vt:lpstr>PowerPoint Presentation</vt:lpstr>
      <vt:lpstr>Native American Business Development Institute (NABDI)</vt:lpstr>
      <vt:lpstr>Native American Business Development Institute (NABDI) Cont.</vt:lpstr>
      <vt:lpstr>PowerPoint Presentation</vt:lpstr>
      <vt:lpstr>PowerPoint Presentation</vt:lpstr>
      <vt:lpstr>Tribal Tourism Grant Program (TTGP)</vt:lpstr>
      <vt:lpstr>Tribal Tourism Grant Program (TTGP) cont.</vt:lpstr>
      <vt:lpstr>Tribal Tourism Grant Program (TTGP) cont.</vt:lpstr>
      <vt:lpstr>Living Languages Grant Program (LLGP)</vt:lpstr>
      <vt:lpstr>Living Languages Grant Program (LLGP) cont.</vt:lpstr>
      <vt:lpstr>PowerPoint Presentation</vt:lpstr>
      <vt:lpstr>Indian Business  Incubator Program (IBIP)</vt:lpstr>
      <vt:lpstr>Indian Business  Incubator Program (IBIP) cont.</vt:lpstr>
      <vt:lpstr>PowerPoint Presentation</vt:lpstr>
      <vt:lpstr>National Tribal Broadband Grant (NTBG)</vt:lpstr>
      <vt:lpstr>How to Apply for OIED Grants </vt:lpstr>
      <vt:lpstr>Important Dates Recap…</vt:lpstr>
      <vt:lpstr>OIED Grants Contacts:  James R. West, OIED, Program Analyst  Jamesr.west@bia.gov  202-595-4766  or  K. Denise Edwards, OIED, Director (acting)  Katharine.Edwards@bia.gov  303-710-0661</vt:lpstr>
      <vt:lpstr>PowerPoint Presentation</vt:lpstr>
      <vt:lpstr>Walking with Native Business “Helping Guarantee the Economic Future of Indian Country"</vt:lpstr>
      <vt:lpstr>Who is DCI… I thought you were BIA? </vt:lpstr>
      <vt:lpstr>Common Features of Loan Guarantees and Insurance </vt:lpstr>
      <vt:lpstr>Loan Guarantees vs Loan Insurance</vt:lpstr>
      <vt:lpstr>In the Event of Default  </vt:lpstr>
      <vt:lpstr>Getting Started </vt:lpstr>
      <vt:lpstr>PowerPoint Presentation</vt:lpstr>
      <vt:lpstr>Frequently Asked Questions </vt:lpstr>
      <vt:lpstr>Frequently Asked Questions </vt:lpstr>
      <vt:lpstr>.</vt:lpstr>
      <vt:lpstr>.</vt:lpstr>
      <vt:lpstr>.</vt:lpstr>
      <vt:lpstr>.</vt:lpstr>
      <vt:lpstr>  Little Traverse Bay Band of Odawa Indians     GNI Phase 1 LLC – Marriott Courtyard, Petoskey, MI  </vt:lpstr>
      <vt:lpstr>Victories Square in Petoskey, MI</vt:lpstr>
      <vt:lpstr>Compass by Margaritaville Coquille Indian Tribe Medford, Oregon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West, James R</dc:creator>
  <cp:lastModifiedBy>Edwards, Katharine D</cp:lastModifiedBy>
  <cp:revision>57</cp:revision>
  <dcterms:created xsi:type="dcterms:W3CDTF">2021-03-18T01:50:53Z</dcterms:created>
  <dcterms:modified xsi:type="dcterms:W3CDTF">2021-08-24T12:48:59Z</dcterms:modified>
</cp:coreProperties>
</file>