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32"/>
  </p:notesMasterIdLst>
  <p:handoutMasterIdLst>
    <p:handoutMasterId r:id="rId33"/>
  </p:handoutMasterIdLst>
  <p:sldIdLst>
    <p:sldId id="259" r:id="rId2"/>
    <p:sldId id="264" r:id="rId3"/>
    <p:sldId id="279" r:id="rId4"/>
    <p:sldId id="292" r:id="rId5"/>
    <p:sldId id="280" r:id="rId6"/>
    <p:sldId id="276" r:id="rId7"/>
    <p:sldId id="277" r:id="rId8"/>
    <p:sldId id="269" r:id="rId9"/>
    <p:sldId id="272" r:id="rId10"/>
    <p:sldId id="281" r:id="rId11"/>
    <p:sldId id="284" r:id="rId12"/>
    <p:sldId id="273" r:id="rId13"/>
    <p:sldId id="270" r:id="rId14"/>
    <p:sldId id="271" r:id="rId15"/>
    <p:sldId id="274" r:id="rId16"/>
    <p:sldId id="285" r:id="rId17"/>
    <p:sldId id="293" r:id="rId18"/>
    <p:sldId id="286" r:id="rId19"/>
    <p:sldId id="302" r:id="rId20"/>
    <p:sldId id="294" r:id="rId21"/>
    <p:sldId id="295" r:id="rId22"/>
    <p:sldId id="296" r:id="rId23"/>
    <p:sldId id="303" r:id="rId24"/>
    <p:sldId id="291" r:id="rId25"/>
    <p:sldId id="287" r:id="rId26"/>
    <p:sldId id="300" r:id="rId27"/>
    <p:sldId id="299" r:id="rId28"/>
    <p:sldId id="301" r:id="rId29"/>
    <p:sldId id="283" r:id="rId30"/>
    <p:sldId id="275" r:id="rId31"/>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ppel, Elizabeth K" initials="AK" lastIdx="4" clrIdx="0">
    <p:extLst>
      <p:ext uri="{19B8F6BF-5375-455C-9EA6-DF929625EA0E}">
        <p15:presenceInfo xmlns:p15="http://schemas.microsoft.com/office/powerpoint/2012/main" userId="S::elizabeth.appel@indianaffairs.gov::d982f8d8-eb78-46bc-b1ae-9cb3a26615b1" providerId="AD"/>
      </p:ext>
    </p:extLst>
  </p:cmAuthor>
  <p:cmAuthor id="2" name="West, James R" initials="WR" lastIdx="2" clrIdx="1">
    <p:extLst>
      <p:ext uri="{19B8F6BF-5375-455C-9EA6-DF929625EA0E}">
        <p15:presenceInfo xmlns:p15="http://schemas.microsoft.com/office/powerpoint/2012/main" userId="S::jamesr.west@indianaffairs.gov::32270ba1-5ea3-4ada-bc52-e458bff8bd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47" autoAdjust="0"/>
    <p:restoredTop sz="86385" autoAdjust="0"/>
  </p:normalViewPr>
  <p:slideViewPr>
    <p:cSldViewPr snapToGrid="0">
      <p:cViewPr varScale="1">
        <p:scale>
          <a:sx n="57" d="100"/>
          <a:sy n="57" d="100"/>
        </p:scale>
        <p:origin x="268" y="52"/>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outlineViewPr>
    <p:cViewPr>
      <p:scale>
        <a:sx n="33" d="100"/>
        <a:sy n="33" d="100"/>
      </p:scale>
      <p:origin x="0" y="-21162"/>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4-29T14:36:51.904" idx="2">
    <p:pos x="10" y="10"/>
    <p:text>Liz, you mentioned that you might have some ideas for this page...
</p:text>
    <p:extLst>
      <p:ext uri="{C676402C-5697-4E1C-873F-D02D1690AC5C}">
        <p15:threadingInfo xmlns:p15="http://schemas.microsoft.com/office/powerpoint/2012/main" timeZoneBias="420"/>
      </p:ext>
    </p:extLst>
  </p:cm>
  <p:cm authorId="1" dt="2021-05-02T10:23:27.839" idx="4">
    <p:pos x="10" y="106"/>
    <p:text>I think we should just leave this page as is, because this is when we'll open up for discussion, so I moved to be the last slide.
</p:text>
    <p:extLst>
      <p:ext uri="{C676402C-5697-4E1C-873F-D02D1690AC5C}">
        <p15:threadingInfo xmlns:p15="http://schemas.microsoft.com/office/powerpoint/2012/main" timeZoneBias="420">
          <p15:parentCm authorId="2" idx="2"/>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4A8D02-4E65-4CCD-8312-4AB164C6C77D}" type="datetimeFigureOut">
              <a:rPr lang="en-US"/>
              <a:t>5/13/2021</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19DBA-4540-49B3-8FA9-6259387ECF9E}" type="slidenum">
              <a:rPr/>
              <a:t>‹#›</a:t>
            </a:fld>
            <a:endParaRPr/>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755D9-D361-47B8-9652-3B4EA9776CE5}" type="datetimeFigureOut">
              <a:rPr lang="en-US"/>
              <a:t>5/13/2021</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36274-F2B9-4C45-BBB4-0EDF4CD651A7}" type="slidenum">
              <a:rPr/>
              <a:t>‹#›</a:t>
            </a:fld>
            <a:endParaRPr/>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1</a:t>
            </a:fld>
            <a:endParaRPr lang="en-US"/>
          </a:p>
        </p:txBody>
      </p:sp>
    </p:spTree>
    <p:extLst>
      <p:ext uri="{BB962C8B-B14F-4D97-AF65-F5344CB8AC3E}">
        <p14:creationId xmlns:p14="http://schemas.microsoft.com/office/powerpoint/2010/main" val="509441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US" smtClean="0"/>
              <a:t>17</a:t>
            </a:fld>
            <a:endParaRPr lang="en-US"/>
          </a:p>
        </p:txBody>
      </p:sp>
    </p:spTree>
    <p:extLst>
      <p:ext uri="{BB962C8B-B14F-4D97-AF65-F5344CB8AC3E}">
        <p14:creationId xmlns:p14="http://schemas.microsoft.com/office/powerpoint/2010/main" val="993746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US" smtClean="0"/>
              <a:t>24</a:t>
            </a:fld>
            <a:endParaRPr lang="en-US"/>
          </a:p>
        </p:txBody>
      </p:sp>
    </p:spTree>
    <p:extLst>
      <p:ext uri="{BB962C8B-B14F-4D97-AF65-F5344CB8AC3E}">
        <p14:creationId xmlns:p14="http://schemas.microsoft.com/office/powerpoint/2010/main" val="891772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29</a:t>
            </a:fld>
            <a:endParaRPr lang="en-US"/>
          </a:p>
        </p:txBody>
      </p:sp>
    </p:spTree>
    <p:extLst>
      <p:ext uri="{BB962C8B-B14F-4D97-AF65-F5344CB8AC3E}">
        <p14:creationId xmlns:p14="http://schemas.microsoft.com/office/powerpoint/2010/main" val="342904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2306-8A7B-45EE-A803-A5EF3F3D6070}"/>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6CA3CD72-3F47-4BE8-99C6-26FDF06D763E}"/>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F9DD7F-D220-4E46-AF1C-D1D0240181C3}"/>
              </a:ext>
            </a:extLst>
          </p:cNvPr>
          <p:cNvSpPr>
            <a:spLocks noGrp="1"/>
          </p:cNvSpPr>
          <p:nvPr>
            <p:ph type="dt" sz="half" idx="10"/>
          </p:nvPr>
        </p:nvSpPr>
        <p:spPr/>
        <p:txBody>
          <a:bodyPr/>
          <a:lstStyle/>
          <a:p>
            <a:fld id="{83829175-527E-46A3-863C-1BB1F163B849}" type="datetimeFigureOut">
              <a:rPr lang="en-US" smtClean="0"/>
              <a:t>5/13/2021</a:t>
            </a:fld>
            <a:endParaRPr lang="en-US"/>
          </a:p>
        </p:txBody>
      </p:sp>
      <p:sp>
        <p:nvSpPr>
          <p:cNvPr id="5" name="Footer Placeholder 4">
            <a:extLst>
              <a:ext uri="{FF2B5EF4-FFF2-40B4-BE49-F238E27FC236}">
                <a16:creationId xmlns:a16="http://schemas.microsoft.com/office/drawing/2014/main" id="{EB07B40E-1F9A-4CBE-928B-6462D5014E6C}"/>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id="{24C1CAB0-A66F-4A98-9D72-95E34A0A861E}"/>
              </a:ext>
            </a:extLst>
          </p:cNvPr>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266323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F46F8-CBEA-48EA-B937-3D1D84D39B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2C5D79-DDCC-445B-A7AB-B10AF86C94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D0021-C9F5-4336-BAEB-3AD78B4CC003}"/>
              </a:ext>
            </a:extLst>
          </p:cNvPr>
          <p:cNvSpPr>
            <a:spLocks noGrp="1"/>
          </p:cNvSpPr>
          <p:nvPr>
            <p:ph type="dt" sz="half" idx="10"/>
          </p:nvPr>
        </p:nvSpPr>
        <p:spPr/>
        <p:txBody>
          <a:bodyPr/>
          <a:lstStyle/>
          <a:p>
            <a:fld id="{83829175-527E-46A3-863C-1BB1F163B849}" type="datetimeFigureOut">
              <a:rPr lang="en-US" smtClean="0"/>
              <a:t>5/13/2021</a:t>
            </a:fld>
            <a:endParaRPr lang="en-US"/>
          </a:p>
        </p:txBody>
      </p:sp>
      <p:sp>
        <p:nvSpPr>
          <p:cNvPr id="5" name="Footer Placeholder 4">
            <a:extLst>
              <a:ext uri="{FF2B5EF4-FFF2-40B4-BE49-F238E27FC236}">
                <a16:creationId xmlns:a16="http://schemas.microsoft.com/office/drawing/2014/main" id="{DFA8B4E7-3C8A-4274-AC95-0467CA015BD1}"/>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id="{D557670A-6F72-43BB-9CD4-FCA517B8EAC3}"/>
              </a:ext>
            </a:extLst>
          </p:cNvPr>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414524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51C7C-3426-45C1-A8C7-70DAF4A62DD4}"/>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A2D4C2-D3BB-4407-8781-F8AA02A44417}"/>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CCB8E-A206-45CE-82BE-D8E88A3C45EB}"/>
              </a:ext>
            </a:extLst>
          </p:cNvPr>
          <p:cNvSpPr>
            <a:spLocks noGrp="1"/>
          </p:cNvSpPr>
          <p:nvPr>
            <p:ph type="dt" sz="half" idx="10"/>
          </p:nvPr>
        </p:nvSpPr>
        <p:spPr/>
        <p:txBody>
          <a:bodyPr/>
          <a:lstStyle/>
          <a:p>
            <a:fld id="{83829175-527E-46A3-863C-1BB1F163B849}" type="datetimeFigureOut">
              <a:rPr lang="en-US" smtClean="0"/>
              <a:t>5/13/2021</a:t>
            </a:fld>
            <a:endParaRPr lang="en-US"/>
          </a:p>
        </p:txBody>
      </p:sp>
      <p:sp>
        <p:nvSpPr>
          <p:cNvPr id="5" name="Footer Placeholder 4">
            <a:extLst>
              <a:ext uri="{FF2B5EF4-FFF2-40B4-BE49-F238E27FC236}">
                <a16:creationId xmlns:a16="http://schemas.microsoft.com/office/drawing/2014/main" id="{00099998-A401-41CF-909C-17BA4FCBA6E7}"/>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id="{2826F2A1-328E-499E-AD34-1A3C94F8A18F}"/>
              </a:ext>
            </a:extLst>
          </p:cNvPr>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17386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0A4C-2546-4F66-87EB-4784C18665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0D0137-8E51-4999-8D0A-42B3131A33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0A5838-63E5-4C1F-AF2D-89A2C54B87D1}"/>
              </a:ext>
            </a:extLst>
          </p:cNvPr>
          <p:cNvSpPr>
            <a:spLocks noGrp="1"/>
          </p:cNvSpPr>
          <p:nvPr>
            <p:ph type="dt" sz="half" idx="10"/>
          </p:nvPr>
        </p:nvSpPr>
        <p:spPr/>
        <p:txBody>
          <a:bodyPr/>
          <a:lstStyle/>
          <a:p>
            <a:fld id="{83829175-527E-46A3-863C-1BB1F163B849}" type="datetimeFigureOut">
              <a:rPr lang="en-US" smtClean="0"/>
              <a:t>5/13/2021</a:t>
            </a:fld>
            <a:endParaRPr lang="en-US"/>
          </a:p>
        </p:txBody>
      </p:sp>
      <p:sp>
        <p:nvSpPr>
          <p:cNvPr id="5" name="Footer Placeholder 4">
            <a:extLst>
              <a:ext uri="{FF2B5EF4-FFF2-40B4-BE49-F238E27FC236}">
                <a16:creationId xmlns:a16="http://schemas.microsoft.com/office/drawing/2014/main" id="{E378C7B1-B73B-41EE-87C7-008E8D90534E}"/>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id="{D0CD24DE-C779-4F05-906F-B2D3C06000CB}"/>
              </a:ext>
            </a:extLst>
          </p:cNvPr>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268403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86AD4-384D-4AEE-8F7A-05E216638570}"/>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B22A3F56-16F0-4AF5-90C9-FC41B4804BFE}"/>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9B9EDE-156C-4E58-A465-43456F95D653}"/>
              </a:ext>
            </a:extLst>
          </p:cNvPr>
          <p:cNvSpPr>
            <a:spLocks noGrp="1"/>
          </p:cNvSpPr>
          <p:nvPr>
            <p:ph type="dt" sz="half" idx="10"/>
          </p:nvPr>
        </p:nvSpPr>
        <p:spPr/>
        <p:txBody>
          <a:bodyPr/>
          <a:lstStyle/>
          <a:p>
            <a:fld id="{83829175-527E-46A3-863C-1BB1F163B849}" type="datetimeFigureOut">
              <a:rPr lang="en-US" smtClean="0"/>
              <a:t>5/13/2021</a:t>
            </a:fld>
            <a:endParaRPr lang="en-US"/>
          </a:p>
        </p:txBody>
      </p:sp>
      <p:sp>
        <p:nvSpPr>
          <p:cNvPr id="5" name="Footer Placeholder 4">
            <a:extLst>
              <a:ext uri="{FF2B5EF4-FFF2-40B4-BE49-F238E27FC236}">
                <a16:creationId xmlns:a16="http://schemas.microsoft.com/office/drawing/2014/main" id="{43F0FEC0-2D7D-4560-9B62-595C878A39BF}"/>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id="{6D08FEAE-BBF6-4119-81D9-3A9C1E12756C}"/>
              </a:ext>
            </a:extLst>
          </p:cNvPr>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331934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D68B1-1DEE-41D6-908B-947CD20CD5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523F9F-558C-400F-A958-34CC640558C5}"/>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19BB2-4104-4B8D-9257-E56D83E7D3A8}"/>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8AD963-DDD6-4198-8CAA-C153524DAA52}"/>
              </a:ext>
            </a:extLst>
          </p:cNvPr>
          <p:cNvSpPr>
            <a:spLocks noGrp="1"/>
          </p:cNvSpPr>
          <p:nvPr>
            <p:ph type="dt" sz="half" idx="10"/>
          </p:nvPr>
        </p:nvSpPr>
        <p:spPr/>
        <p:txBody>
          <a:bodyPr/>
          <a:lstStyle/>
          <a:p>
            <a:fld id="{83829175-527E-46A3-863C-1BB1F163B849}" type="datetimeFigureOut">
              <a:rPr lang="en-US" smtClean="0"/>
              <a:t>5/13/2021</a:t>
            </a:fld>
            <a:endParaRPr lang="en-US"/>
          </a:p>
        </p:txBody>
      </p:sp>
      <p:sp>
        <p:nvSpPr>
          <p:cNvPr id="6" name="Footer Placeholder 5">
            <a:extLst>
              <a:ext uri="{FF2B5EF4-FFF2-40B4-BE49-F238E27FC236}">
                <a16:creationId xmlns:a16="http://schemas.microsoft.com/office/drawing/2014/main" id="{2FC51F74-46CC-490A-8151-AD2454896D23}"/>
              </a:ext>
            </a:extLst>
          </p:cNvPr>
          <p:cNvSpPr>
            <a:spLocks noGrp="1"/>
          </p:cNvSpPr>
          <p:nvPr>
            <p:ph type="ftr" sz="quarter" idx="11"/>
          </p:nvPr>
        </p:nvSpPr>
        <p:spPr/>
        <p:txBody>
          <a:bodyPr/>
          <a:lstStyle/>
          <a:p>
            <a:r>
              <a:rPr lang="en-US"/>
              <a:t>Add a footer</a:t>
            </a:r>
          </a:p>
        </p:txBody>
      </p:sp>
      <p:sp>
        <p:nvSpPr>
          <p:cNvPr id="7" name="Slide Number Placeholder 6">
            <a:extLst>
              <a:ext uri="{FF2B5EF4-FFF2-40B4-BE49-F238E27FC236}">
                <a16:creationId xmlns:a16="http://schemas.microsoft.com/office/drawing/2014/main" id="{36B0E3E8-F297-4BE9-B4B2-835C542294BC}"/>
              </a:ext>
            </a:extLst>
          </p:cNvPr>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250145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76E1-E0D3-4180-8681-8734A224279B}"/>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019EA4-9D18-400A-BE8E-A1DD9026C47D}"/>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137EDC-82CB-4AF6-BC74-BBF53D2733C0}"/>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411D3B-47BA-4C58-98CD-3F0DC4AA41DD}"/>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3E17F2-D438-429E-9988-92A213700E7C}"/>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396863-BCE9-49F0-A045-1F710DCA0CA7}"/>
              </a:ext>
            </a:extLst>
          </p:cNvPr>
          <p:cNvSpPr>
            <a:spLocks noGrp="1"/>
          </p:cNvSpPr>
          <p:nvPr>
            <p:ph type="dt" sz="half" idx="10"/>
          </p:nvPr>
        </p:nvSpPr>
        <p:spPr/>
        <p:txBody>
          <a:bodyPr/>
          <a:lstStyle/>
          <a:p>
            <a:fld id="{83829175-527E-46A3-863C-1BB1F163B849}" type="datetimeFigureOut">
              <a:rPr lang="en-US" smtClean="0"/>
              <a:t>5/13/2021</a:t>
            </a:fld>
            <a:endParaRPr lang="en-US"/>
          </a:p>
        </p:txBody>
      </p:sp>
      <p:sp>
        <p:nvSpPr>
          <p:cNvPr id="8" name="Footer Placeholder 7">
            <a:extLst>
              <a:ext uri="{FF2B5EF4-FFF2-40B4-BE49-F238E27FC236}">
                <a16:creationId xmlns:a16="http://schemas.microsoft.com/office/drawing/2014/main" id="{6E031270-EA68-49E5-9D01-413DEF2CA7BB}"/>
              </a:ext>
            </a:extLst>
          </p:cNvPr>
          <p:cNvSpPr>
            <a:spLocks noGrp="1"/>
          </p:cNvSpPr>
          <p:nvPr>
            <p:ph type="ftr" sz="quarter" idx="11"/>
          </p:nvPr>
        </p:nvSpPr>
        <p:spPr/>
        <p:txBody>
          <a:bodyPr/>
          <a:lstStyle/>
          <a:p>
            <a:r>
              <a:rPr lang="en-US"/>
              <a:t>Add a footer</a:t>
            </a:r>
          </a:p>
        </p:txBody>
      </p:sp>
      <p:sp>
        <p:nvSpPr>
          <p:cNvPr id="9" name="Slide Number Placeholder 8">
            <a:extLst>
              <a:ext uri="{FF2B5EF4-FFF2-40B4-BE49-F238E27FC236}">
                <a16:creationId xmlns:a16="http://schemas.microsoft.com/office/drawing/2014/main" id="{CB21D91D-5A81-4D8F-B26B-2EAABB33EA02}"/>
              </a:ext>
            </a:extLst>
          </p:cNvPr>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156151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F6F5C-E982-49AA-A312-5D4F79E0A0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E3C3A8-04E6-4F04-98AC-4AD39D0071A9}"/>
              </a:ext>
            </a:extLst>
          </p:cNvPr>
          <p:cNvSpPr>
            <a:spLocks noGrp="1"/>
          </p:cNvSpPr>
          <p:nvPr>
            <p:ph type="dt" sz="half" idx="10"/>
          </p:nvPr>
        </p:nvSpPr>
        <p:spPr/>
        <p:txBody>
          <a:bodyPr/>
          <a:lstStyle/>
          <a:p>
            <a:fld id="{83829175-527E-46A3-863C-1BB1F163B849}" type="datetimeFigureOut">
              <a:rPr lang="en-US" smtClean="0"/>
              <a:t>5/13/2021</a:t>
            </a:fld>
            <a:endParaRPr lang="en-US"/>
          </a:p>
        </p:txBody>
      </p:sp>
      <p:sp>
        <p:nvSpPr>
          <p:cNvPr id="4" name="Footer Placeholder 3">
            <a:extLst>
              <a:ext uri="{FF2B5EF4-FFF2-40B4-BE49-F238E27FC236}">
                <a16:creationId xmlns:a16="http://schemas.microsoft.com/office/drawing/2014/main" id="{CE21FBF3-579B-42DC-B485-6F735C838A79}"/>
              </a:ext>
            </a:extLst>
          </p:cNvPr>
          <p:cNvSpPr>
            <a:spLocks noGrp="1"/>
          </p:cNvSpPr>
          <p:nvPr>
            <p:ph type="ftr" sz="quarter" idx="11"/>
          </p:nvPr>
        </p:nvSpPr>
        <p:spPr/>
        <p:txBody>
          <a:bodyPr/>
          <a:lstStyle/>
          <a:p>
            <a:r>
              <a:rPr lang="en-US"/>
              <a:t>Add a footer</a:t>
            </a:r>
          </a:p>
        </p:txBody>
      </p:sp>
      <p:sp>
        <p:nvSpPr>
          <p:cNvPr id="5" name="Slide Number Placeholder 4">
            <a:extLst>
              <a:ext uri="{FF2B5EF4-FFF2-40B4-BE49-F238E27FC236}">
                <a16:creationId xmlns:a16="http://schemas.microsoft.com/office/drawing/2014/main" id="{E08EF5E9-75F5-4F8B-A9D3-96607A4B1C7E}"/>
              </a:ext>
            </a:extLst>
          </p:cNvPr>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298727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23FB8B-7625-48E8-BF53-5880CA26F90E}"/>
              </a:ext>
            </a:extLst>
          </p:cNvPr>
          <p:cNvSpPr>
            <a:spLocks noGrp="1"/>
          </p:cNvSpPr>
          <p:nvPr>
            <p:ph type="dt" sz="half" idx="10"/>
          </p:nvPr>
        </p:nvSpPr>
        <p:spPr/>
        <p:txBody>
          <a:bodyPr/>
          <a:lstStyle/>
          <a:p>
            <a:fld id="{83829175-527E-46A3-863C-1BB1F163B849}" type="datetimeFigureOut">
              <a:rPr lang="en-US" smtClean="0"/>
              <a:t>5/13/2021</a:t>
            </a:fld>
            <a:endParaRPr lang="en-US"/>
          </a:p>
        </p:txBody>
      </p:sp>
      <p:sp>
        <p:nvSpPr>
          <p:cNvPr id="3" name="Footer Placeholder 2">
            <a:extLst>
              <a:ext uri="{FF2B5EF4-FFF2-40B4-BE49-F238E27FC236}">
                <a16:creationId xmlns:a16="http://schemas.microsoft.com/office/drawing/2014/main" id="{5DB93DEB-D3AD-4CD2-8764-4CC0DF89509C}"/>
              </a:ext>
            </a:extLst>
          </p:cNvPr>
          <p:cNvSpPr>
            <a:spLocks noGrp="1"/>
          </p:cNvSpPr>
          <p:nvPr>
            <p:ph type="ftr" sz="quarter" idx="11"/>
          </p:nvPr>
        </p:nvSpPr>
        <p:spPr/>
        <p:txBody>
          <a:bodyPr/>
          <a:lstStyle/>
          <a:p>
            <a:r>
              <a:rPr lang="en-US"/>
              <a:t>Add a footer</a:t>
            </a:r>
          </a:p>
        </p:txBody>
      </p:sp>
      <p:sp>
        <p:nvSpPr>
          <p:cNvPr id="4" name="Slide Number Placeholder 3">
            <a:extLst>
              <a:ext uri="{FF2B5EF4-FFF2-40B4-BE49-F238E27FC236}">
                <a16:creationId xmlns:a16="http://schemas.microsoft.com/office/drawing/2014/main" id="{42F279A8-F5A1-4352-B983-0E6098CAF96C}"/>
              </a:ext>
            </a:extLst>
          </p:cNvPr>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107508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C025B-E2FD-4117-8330-996FB3AA9D7E}"/>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AE23518D-D58A-45EE-81B0-C14369CA22DF}"/>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C49CD7-5DEC-4009-A678-BA7A93E7CA0F}"/>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B8D553-FAC0-4B87-BA77-4AF1CE0125AB}"/>
              </a:ext>
            </a:extLst>
          </p:cNvPr>
          <p:cNvSpPr>
            <a:spLocks noGrp="1"/>
          </p:cNvSpPr>
          <p:nvPr>
            <p:ph type="dt" sz="half" idx="10"/>
          </p:nvPr>
        </p:nvSpPr>
        <p:spPr/>
        <p:txBody>
          <a:bodyPr/>
          <a:lstStyle/>
          <a:p>
            <a:fld id="{83829175-527E-46A3-863C-1BB1F163B849}" type="datetimeFigureOut">
              <a:rPr lang="en-US" smtClean="0"/>
              <a:pPr/>
              <a:t>5/13/2021</a:t>
            </a:fld>
            <a:endParaRPr lang="en-US"/>
          </a:p>
        </p:txBody>
      </p:sp>
      <p:sp>
        <p:nvSpPr>
          <p:cNvPr id="6" name="Footer Placeholder 5">
            <a:extLst>
              <a:ext uri="{FF2B5EF4-FFF2-40B4-BE49-F238E27FC236}">
                <a16:creationId xmlns:a16="http://schemas.microsoft.com/office/drawing/2014/main" id="{188DD866-F0FE-44F1-A6F0-603E0EB6EFCD}"/>
              </a:ext>
            </a:extLst>
          </p:cNvPr>
          <p:cNvSpPr>
            <a:spLocks noGrp="1"/>
          </p:cNvSpPr>
          <p:nvPr>
            <p:ph type="ftr" sz="quarter" idx="11"/>
          </p:nvPr>
        </p:nvSpPr>
        <p:spPr/>
        <p:txBody>
          <a:bodyPr/>
          <a:lstStyle/>
          <a:p>
            <a:r>
              <a:rPr lang="en-US"/>
              <a:t>Add a footer</a:t>
            </a:r>
          </a:p>
        </p:txBody>
      </p:sp>
      <p:sp>
        <p:nvSpPr>
          <p:cNvPr id="7" name="Slide Number Placeholder 6">
            <a:extLst>
              <a:ext uri="{FF2B5EF4-FFF2-40B4-BE49-F238E27FC236}">
                <a16:creationId xmlns:a16="http://schemas.microsoft.com/office/drawing/2014/main" id="{D75ABCAE-C6DE-47F7-816D-959A4D5DE681}"/>
              </a:ext>
            </a:extLst>
          </p:cNvPr>
          <p:cNvSpPr>
            <a:spLocks noGrp="1"/>
          </p:cNvSpPr>
          <p:nvPr>
            <p:ph type="sldNum" sz="quarter" idx="12"/>
          </p:nvPr>
        </p:nvSpPr>
        <p:spPr/>
        <p:txBody>
          <a:bodyPr/>
          <a:lstStyle/>
          <a:p>
            <a:fld id="{E5137D0E-4A4F-4307-8994-C1891D747D59}" type="slidenum">
              <a:rPr lang="en-US" smtClean="0"/>
              <a:pPr/>
              <a:t>‹#›</a:t>
            </a:fld>
            <a:endParaRPr lang="en-US"/>
          </a:p>
        </p:txBody>
      </p:sp>
    </p:spTree>
    <p:extLst>
      <p:ext uri="{BB962C8B-B14F-4D97-AF65-F5344CB8AC3E}">
        <p14:creationId xmlns:p14="http://schemas.microsoft.com/office/powerpoint/2010/main" val="94361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2BB5-618C-483D-ACF1-9B4AC931D058}"/>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E8857C5C-394A-4A92-9C85-B8B37E1F4756}"/>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1C59E04B-50F4-4747-8A15-50DA11EFBBB6}"/>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CC10C-DC44-43CE-8A48-169E39FABE15}"/>
              </a:ext>
            </a:extLst>
          </p:cNvPr>
          <p:cNvSpPr>
            <a:spLocks noGrp="1"/>
          </p:cNvSpPr>
          <p:nvPr>
            <p:ph type="dt" sz="half" idx="10"/>
          </p:nvPr>
        </p:nvSpPr>
        <p:spPr/>
        <p:txBody>
          <a:bodyPr/>
          <a:lstStyle/>
          <a:p>
            <a:fld id="{35E72C73-2D91-4E12-BA25-F0AA0C03599B}" type="datetimeFigureOut">
              <a:rPr lang="en-US" smtClean="0"/>
              <a:t>5/13/2021</a:t>
            </a:fld>
            <a:endParaRPr lang="en-US"/>
          </a:p>
        </p:txBody>
      </p:sp>
      <p:sp>
        <p:nvSpPr>
          <p:cNvPr id="6" name="Footer Placeholder 5">
            <a:extLst>
              <a:ext uri="{FF2B5EF4-FFF2-40B4-BE49-F238E27FC236}">
                <a16:creationId xmlns:a16="http://schemas.microsoft.com/office/drawing/2014/main" id="{B7269911-8B9E-47E6-AB3E-DE215F5B91BA}"/>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CA9CA5FF-FE43-4768-B6E8-3BB76B09FF0C}"/>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561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741B2-E745-4DC7-A18D-82027EA59D9B}"/>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620397-AF38-4CC8-801B-56B34BBEEB55}"/>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2D3F9-4BE8-411B-A9CC-BF5469F2936C}"/>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29175-527E-46A3-863C-1BB1F163B849}" type="datetimeFigureOut">
              <a:rPr lang="en-US" smtClean="0"/>
              <a:pPr/>
              <a:t>5/13/2021</a:t>
            </a:fld>
            <a:endParaRPr lang="en-US"/>
          </a:p>
        </p:txBody>
      </p:sp>
      <p:sp>
        <p:nvSpPr>
          <p:cNvPr id="5" name="Footer Placeholder 4">
            <a:extLst>
              <a:ext uri="{FF2B5EF4-FFF2-40B4-BE49-F238E27FC236}">
                <a16:creationId xmlns:a16="http://schemas.microsoft.com/office/drawing/2014/main" id="{DF7B6C69-F480-4667-ACFD-D1188A8AED70}"/>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p>
        </p:txBody>
      </p:sp>
      <p:sp>
        <p:nvSpPr>
          <p:cNvPr id="6" name="Slide Number Placeholder 5">
            <a:extLst>
              <a:ext uri="{FF2B5EF4-FFF2-40B4-BE49-F238E27FC236}">
                <a16:creationId xmlns:a16="http://schemas.microsoft.com/office/drawing/2014/main" id="{6F2879F1-24B4-46E9-8AEB-B30B8F28B1C8}"/>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37D0E-4A4F-4307-8994-C1891D747D59}" type="slidenum">
              <a:rPr lang="en-US" smtClean="0"/>
              <a:pPr/>
              <a:t>‹#›</a:t>
            </a:fld>
            <a:endParaRPr lang="en-US"/>
          </a:p>
        </p:txBody>
      </p:sp>
    </p:spTree>
    <p:extLst>
      <p:ext uri="{BB962C8B-B14F-4D97-AF65-F5344CB8AC3E}">
        <p14:creationId xmlns:p14="http://schemas.microsoft.com/office/powerpoint/2010/main" val="219092853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grants.gov/help/html/help/Applicants/HowToApplyForGrants.htm"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blog.ncce.org/author/hemithike/"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ww.greenlivingpedia.org/Sustainable_house_design_features_checklis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people-equation.com/making-most-of-leadership-assessments/outstanding-evalua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people-equation.com/making-most-of-leadership-assessments/outstanding-evaluatio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people-equation.com/making-most-of-leadership-assessments/outstanding-evaluati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people-equation.com/making-most-of-leadership-assessments/outstanding-evaluatio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people-equation.com/making-most-of-leadership-assessments/outstanding-evaluatio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people-equation.com/making-most-of-leadership-assessments/outstanding-evaluatio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rawpixel.com/search/requirement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thebluediamondgallery.com/a/administration.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thebluediamondgallery.com/a/administration.html"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s://creativecommons.org/licenses/by-sa/3.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duperrin.com/english/2015/04/07/leverage-partnerships-increase-experience/" TargetMode="Externa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opensource.com/government/13/11/new-rfp-government-request-partnership"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regulations.gov" TargetMode="External"/><Relationship Id="rId7" Type="http://schemas.openxmlformats.org/officeDocument/2006/relationships/hyperlink" Target="http://e-periodismoenlared.blogspot.com/2018/05/como-manejar-los-comentarios-digitales.html"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hyperlink" Target="mailto:elizabeth.appel@bia.gov" TargetMode="External"/><Relationship Id="rId4" Type="http://schemas.openxmlformats.org/officeDocument/2006/relationships/hyperlink" Target="mailto:consultation@bia.gov"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Tribal Consultation</a:t>
            </a:r>
          </a:p>
        </p:txBody>
      </p:sp>
      <p:sp>
        <p:nvSpPr>
          <p:cNvPr id="8" name="Rectangle 7">
            <a:extLst>
              <a:ext uri="{FF2B5EF4-FFF2-40B4-BE49-F238E27FC236}">
                <a16:creationId xmlns:a16="http://schemas.microsoft.com/office/drawing/2014/main" id="{0ABEAB0F-A4AD-41CD-87B6-F5A71405A384}"/>
              </a:ext>
              <a:ext uri="{C183D7F6-B498-43B3-948B-1728B52AA6E4}">
                <adec:decorative xmlns:adec="http://schemas.microsoft.com/office/drawing/2017/decorative" val="1"/>
              </a:ext>
            </a:extLst>
          </p:cNvPr>
          <p:cNvSpPr/>
          <p:nvPr/>
        </p:nvSpPr>
        <p:spPr>
          <a:xfrm>
            <a:off x="1" y="1354015"/>
            <a:ext cx="12188824" cy="5503985"/>
          </a:xfrm>
          <a:prstGeom prst="rect">
            <a:avLst/>
          </a:prstGeom>
          <a:gradFill>
            <a:gsLst>
              <a:gs pos="40000">
                <a:schemeClr val="accent1">
                  <a:lumMod val="5000"/>
                  <a:lumOff val="95000"/>
                </a:schemeClr>
              </a:gs>
              <a:gs pos="8000">
                <a:schemeClr val="accent1">
                  <a:lumMod val="45000"/>
                  <a:lumOff val="55000"/>
                </a:schemeClr>
              </a:gs>
              <a:gs pos="100000">
                <a:schemeClr val="accent1">
                  <a:lumMod val="45000"/>
                  <a:lumOff val="55000"/>
                </a:schemeClr>
              </a:gs>
              <a:gs pos="77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81E20EF-B5A4-4395-9A1D-BD417B5F98B6}"/>
              </a:ext>
            </a:extLst>
          </p:cNvPr>
          <p:cNvSpPr txBox="1"/>
          <p:nvPr/>
        </p:nvSpPr>
        <p:spPr>
          <a:xfrm>
            <a:off x="379412" y="2362200"/>
            <a:ext cx="11201400" cy="3877985"/>
          </a:xfrm>
          <a:prstGeom prst="rect">
            <a:avLst/>
          </a:prstGeom>
          <a:noFill/>
        </p:spPr>
        <p:txBody>
          <a:bodyPr wrap="square" lIns="91440" tIns="45720" rIns="91440" bIns="45720" rtlCol="0" anchor="t">
            <a:spAutoFit/>
          </a:bodyPr>
          <a:lstStyle/>
          <a:p>
            <a:pPr algn="ctr"/>
            <a:r>
              <a:rPr lang="en-US" sz="6600">
                <a:latin typeface="Times New Roman" panose="02020603050405020304" pitchFamily="18" charset="0"/>
                <a:cs typeface="Times New Roman" panose="02020603050405020304" pitchFamily="18" charset="0"/>
              </a:rPr>
              <a:t>TRIBAL CONSULTATION</a:t>
            </a:r>
          </a:p>
          <a:p>
            <a:pPr algn="ctr"/>
            <a:r>
              <a:rPr lang="en-US" sz="4800" b="1">
                <a:latin typeface="+mj-lt"/>
                <a:cs typeface="Times New Roman" panose="02020603050405020304" pitchFamily="18" charset="0"/>
              </a:rPr>
              <a:t>on the proposed rule for the</a:t>
            </a:r>
          </a:p>
          <a:p>
            <a:pPr algn="ctr"/>
            <a:endParaRPr lang="en-US" sz="1200" b="1">
              <a:latin typeface="+mj-lt"/>
              <a:cs typeface="Times New Roman" panose="02020603050405020304" pitchFamily="18" charset="0"/>
            </a:endParaRPr>
          </a:p>
          <a:p>
            <a:pPr algn="ctr"/>
            <a:r>
              <a:rPr lang="en-US" sz="6000" b="1">
                <a:latin typeface="+mj-lt"/>
                <a:cs typeface="Times New Roman"/>
              </a:rPr>
              <a:t>Indian Business Incubator Program (IBIP)</a:t>
            </a:r>
          </a:p>
        </p:txBody>
      </p:sp>
      <p:pic>
        <p:nvPicPr>
          <p:cNvPr id="3" name="Picture 3">
            <a:extLst>
              <a:ext uri="{FF2B5EF4-FFF2-40B4-BE49-F238E27FC236}">
                <a16:creationId xmlns:a16="http://schemas.microsoft.com/office/drawing/2014/main" id="{E0376E96-FC25-4A50-9D3F-AD712989E42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63" y="1202"/>
            <a:ext cx="12190627" cy="1907265"/>
          </a:xfrm>
          <a:prstGeom prst="rect">
            <a:avLst/>
          </a:prstGeom>
        </p:spPr>
      </p:pic>
    </p:spTree>
    <p:extLst>
      <p:ext uri="{BB962C8B-B14F-4D97-AF65-F5344CB8AC3E}">
        <p14:creationId xmlns:p14="http://schemas.microsoft.com/office/powerpoint/2010/main" val="2967266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usiness Incubate">
            <a:extLst>
              <a:ext uri="{FF2B5EF4-FFF2-40B4-BE49-F238E27FC236}">
                <a16:creationId xmlns:a16="http://schemas.microsoft.com/office/drawing/2014/main" id="{EACFD2DA-7935-489B-AAF6-C56FEC905E87}"/>
              </a:ext>
            </a:extLst>
          </p:cNvPr>
          <p:cNvPicPr>
            <a:picLocks noChangeAspect="1"/>
          </p:cNvPicPr>
          <p:nvPr/>
        </p:nvPicPr>
        <p:blipFill rotWithShape="1">
          <a:blip r:embed="rId2">
            <a:extLst>
              <a:ext uri="{28A0092B-C50C-407E-A947-70E740481C1C}">
                <a14:useLocalDpi xmlns:a14="http://schemas.microsoft.com/office/drawing/2010/main" val="0"/>
              </a:ext>
            </a:extLst>
          </a:blip>
          <a:srcRect l="10452" t="9091" r="12866"/>
          <a:stretch/>
        </p:blipFill>
        <p:spPr>
          <a:xfrm>
            <a:off x="3522570" y="10"/>
            <a:ext cx="8666255" cy="6857990"/>
          </a:xfrm>
          <a:prstGeom prst="rect">
            <a:avLst/>
          </a:prstGeom>
        </p:spPr>
      </p:pic>
      <p:sp>
        <p:nvSpPr>
          <p:cNvPr id="64" name="Rectangle 6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92DF31-5DE7-4C76-B88E-70A32B513E3E}"/>
              </a:ext>
            </a:extLst>
          </p:cNvPr>
          <p:cNvSpPr>
            <a:spLocks noGrp="1"/>
          </p:cNvSpPr>
          <p:nvPr>
            <p:ph type="title"/>
          </p:nvPr>
        </p:nvSpPr>
        <p:spPr>
          <a:xfrm>
            <a:off x="370997" y="1161288"/>
            <a:ext cx="3437249" cy="1124712"/>
          </a:xfrm>
        </p:spPr>
        <p:txBody>
          <a:bodyPr vert="horz" lIns="91440" tIns="45720" rIns="91440" bIns="45720" rtlCol="0" anchor="b">
            <a:normAutofit/>
          </a:bodyPr>
          <a:lstStyle/>
          <a:p>
            <a:pPr defTabSz="914400"/>
            <a:r>
              <a:rPr lang="en-US" sz="2800" b="1"/>
              <a:t>A Business Incubator provides:</a:t>
            </a:r>
          </a:p>
        </p:txBody>
      </p:sp>
      <p:sp>
        <p:nvSpPr>
          <p:cNvPr id="66" name="Rectangle 6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8" name="Rectangle 6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384738D-2C20-4A1C-81D0-21ECD649B6A2}"/>
              </a:ext>
            </a:extLst>
          </p:cNvPr>
          <p:cNvSpPr>
            <a:spLocks noGrp="1"/>
          </p:cNvSpPr>
          <p:nvPr>
            <p:ph idx="1"/>
          </p:nvPr>
        </p:nvSpPr>
        <p:spPr>
          <a:xfrm>
            <a:off x="370996" y="2718054"/>
            <a:ext cx="4961415" cy="3826002"/>
          </a:xfrm>
        </p:spPr>
        <p:txBody>
          <a:bodyPr vert="horz" lIns="91440" tIns="45720" rIns="91440" bIns="45720" rtlCol="0" anchor="t">
            <a:normAutofit/>
          </a:bodyPr>
          <a:lstStyle/>
          <a:p>
            <a:pPr marL="227965" indent="-227965"/>
            <a:endParaRPr lang="en-US" sz="1700">
              <a:cs typeface="Calibri" panose="020F0502020204030204"/>
            </a:endParaRPr>
          </a:p>
          <a:p>
            <a:pPr marL="227965" indent="-227965"/>
            <a:r>
              <a:rPr lang="en-US" sz="2400"/>
              <a:t>Specialized resources tailored towards business growth</a:t>
            </a:r>
            <a:endParaRPr lang="en-US" sz="2400">
              <a:cs typeface="Calibri" panose="020F0502020204030204"/>
            </a:endParaRPr>
          </a:p>
          <a:p>
            <a:pPr marL="227965" indent="-227965"/>
            <a:r>
              <a:rPr lang="en-US" sz="2400"/>
              <a:t>Training, mentoring, and hands-on business development</a:t>
            </a:r>
            <a:endParaRPr lang="en-US" sz="2400">
              <a:cs typeface="Calibri" panose="020F0502020204030204"/>
            </a:endParaRPr>
          </a:p>
          <a:p>
            <a:pPr marL="227965" indent="-227965"/>
            <a:r>
              <a:rPr lang="en-US" sz="2400"/>
              <a:t>Designated training workshops</a:t>
            </a:r>
            <a:endParaRPr lang="en-US" sz="2400">
              <a:cs typeface="Calibri"/>
            </a:endParaRPr>
          </a:p>
          <a:p>
            <a:pPr marL="227965" indent="-227965"/>
            <a:r>
              <a:rPr lang="en-US" sz="2400"/>
              <a:t>Access to a community of entrepreneurs and business owners</a:t>
            </a:r>
            <a:endParaRPr lang="en-US" sz="2400">
              <a:effectLst/>
              <a:cs typeface="Calibri" panose="020F0502020204030204"/>
            </a:endParaRPr>
          </a:p>
        </p:txBody>
      </p:sp>
    </p:spTree>
    <p:extLst>
      <p:ext uri="{BB962C8B-B14F-4D97-AF65-F5344CB8AC3E}">
        <p14:creationId xmlns:p14="http://schemas.microsoft.com/office/powerpoint/2010/main" val="272669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92DF31-5DE7-4C76-B88E-70A32B513E3E}"/>
              </a:ext>
            </a:extLst>
          </p:cNvPr>
          <p:cNvSpPr>
            <a:spLocks noGrp="1"/>
          </p:cNvSpPr>
          <p:nvPr>
            <p:ph type="title"/>
          </p:nvPr>
        </p:nvSpPr>
        <p:spPr>
          <a:xfrm>
            <a:off x="630771" y="640080"/>
            <a:ext cx="4817633" cy="1481328"/>
          </a:xfrm>
        </p:spPr>
        <p:txBody>
          <a:bodyPr vert="horz" lIns="91440" tIns="45720" rIns="91440" bIns="45720" rtlCol="0" anchor="b">
            <a:normAutofit/>
          </a:bodyPr>
          <a:lstStyle/>
          <a:p>
            <a:pPr defTabSz="914400"/>
            <a:r>
              <a:rPr lang="en-US" sz="3700" b="1" dirty="0"/>
              <a:t>A successful Indian Business Incubator will:</a:t>
            </a:r>
          </a:p>
        </p:txBody>
      </p:sp>
      <p:sp>
        <p:nvSpPr>
          <p:cNvPr id="6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10" y="2372868"/>
            <a:ext cx="3254247" cy="18288"/>
          </a:xfrm>
          <a:custGeom>
            <a:avLst/>
            <a:gdLst>
              <a:gd name="connsiteX0" fmla="*/ 0 w 3254247"/>
              <a:gd name="connsiteY0" fmla="*/ 0 h 18288"/>
              <a:gd name="connsiteX1" fmla="*/ 618307 w 3254247"/>
              <a:gd name="connsiteY1" fmla="*/ 0 h 18288"/>
              <a:gd name="connsiteX2" fmla="*/ 1269156 w 3254247"/>
              <a:gd name="connsiteY2" fmla="*/ 0 h 18288"/>
              <a:gd name="connsiteX3" fmla="*/ 1952548 w 3254247"/>
              <a:gd name="connsiteY3" fmla="*/ 0 h 18288"/>
              <a:gd name="connsiteX4" fmla="*/ 2635940 w 3254247"/>
              <a:gd name="connsiteY4" fmla="*/ 0 h 18288"/>
              <a:gd name="connsiteX5" fmla="*/ 3254247 w 3254247"/>
              <a:gd name="connsiteY5" fmla="*/ 0 h 18288"/>
              <a:gd name="connsiteX6" fmla="*/ 3254247 w 3254247"/>
              <a:gd name="connsiteY6" fmla="*/ 18288 h 18288"/>
              <a:gd name="connsiteX7" fmla="*/ 2538313 w 3254247"/>
              <a:gd name="connsiteY7" fmla="*/ 18288 h 18288"/>
              <a:gd name="connsiteX8" fmla="*/ 1822378 w 3254247"/>
              <a:gd name="connsiteY8" fmla="*/ 18288 h 18288"/>
              <a:gd name="connsiteX9" fmla="*/ 1171529 w 3254247"/>
              <a:gd name="connsiteY9" fmla="*/ 18288 h 18288"/>
              <a:gd name="connsiteX10" fmla="*/ 0 w 3254247"/>
              <a:gd name="connsiteY10" fmla="*/ 18288 h 18288"/>
              <a:gd name="connsiteX11" fmla="*/ 0 w 3254247"/>
              <a:gd name="connsiteY11" fmla="*/ 0 h 18288"/>
              <a:gd name="connsiteX0" fmla="*/ 0 w 3254247"/>
              <a:gd name="connsiteY0" fmla="*/ 0 h 18288"/>
              <a:gd name="connsiteX1" fmla="*/ 618307 w 3254247"/>
              <a:gd name="connsiteY1" fmla="*/ 0 h 18288"/>
              <a:gd name="connsiteX2" fmla="*/ 1171529 w 3254247"/>
              <a:gd name="connsiteY2" fmla="*/ 0 h 18288"/>
              <a:gd name="connsiteX3" fmla="*/ 1887463 w 3254247"/>
              <a:gd name="connsiteY3" fmla="*/ 0 h 18288"/>
              <a:gd name="connsiteX4" fmla="*/ 2505770 w 3254247"/>
              <a:gd name="connsiteY4" fmla="*/ 0 h 18288"/>
              <a:gd name="connsiteX5" fmla="*/ 3254247 w 3254247"/>
              <a:gd name="connsiteY5" fmla="*/ 0 h 18288"/>
              <a:gd name="connsiteX6" fmla="*/ 3254247 w 3254247"/>
              <a:gd name="connsiteY6" fmla="*/ 18288 h 18288"/>
              <a:gd name="connsiteX7" fmla="*/ 2603398 w 3254247"/>
              <a:gd name="connsiteY7" fmla="*/ 18288 h 18288"/>
              <a:gd name="connsiteX8" fmla="*/ 1887463 w 3254247"/>
              <a:gd name="connsiteY8" fmla="*/ 18288 h 18288"/>
              <a:gd name="connsiteX9" fmla="*/ 1334241 w 3254247"/>
              <a:gd name="connsiteY9" fmla="*/ 18288 h 18288"/>
              <a:gd name="connsiteX10" fmla="*/ 683392 w 3254247"/>
              <a:gd name="connsiteY10" fmla="*/ 18288 h 18288"/>
              <a:gd name="connsiteX11" fmla="*/ 0 w 3254247"/>
              <a:gd name="connsiteY11" fmla="*/ 18288 h 18288"/>
              <a:gd name="connsiteX12" fmla="*/ 0 w 3254247"/>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4247" h="18288" fill="none" extrusionOk="0">
                <a:moveTo>
                  <a:pt x="0" y="0"/>
                </a:moveTo>
                <a:cubicBezTo>
                  <a:pt x="170390" y="-35104"/>
                  <a:pt x="435554" y="-38343"/>
                  <a:pt x="618307" y="0"/>
                </a:cubicBezTo>
                <a:cubicBezTo>
                  <a:pt x="766739" y="6680"/>
                  <a:pt x="1055388" y="-7398"/>
                  <a:pt x="1269156" y="0"/>
                </a:cubicBezTo>
                <a:cubicBezTo>
                  <a:pt x="1452764" y="-9287"/>
                  <a:pt x="1697258" y="-76372"/>
                  <a:pt x="1952548" y="0"/>
                </a:cubicBezTo>
                <a:cubicBezTo>
                  <a:pt x="2186220" y="-20862"/>
                  <a:pt x="2361014" y="-425"/>
                  <a:pt x="2635940" y="0"/>
                </a:cubicBezTo>
                <a:cubicBezTo>
                  <a:pt x="2869607" y="29136"/>
                  <a:pt x="3051805" y="13560"/>
                  <a:pt x="3254247" y="0"/>
                </a:cubicBezTo>
                <a:cubicBezTo>
                  <a:pt x="3253528" y="8390"/>
                  <a:pt x="3254290" y="11854"/>
                  <a:pt x="3254247" y="18288"/>
                </a:cubicBezTo>
                <a:cubicBezTo>
                  <a:pt x="2952776" y="7486"/>
                  <a:pt x="2711362" y="17728"/>
                  <a:pt x="2538313" y="18288"/>
                </a:cubicBezTo>
                <a:cubicBezTo>
                  <a:pt x="2385928" y="68484"/>
                  <a:pt x="2039249" y="27410"/>
                  <a:pt x="1822378" y="18288"/>
                </a:cubicBezTo>
                <a:cubicBezTo>
                  <a:pt x="1574404" y="21208"/>
                  <a:pt x="1447817" y="10667"/>
                  <a:pt x="1171529" y="18288"/>
                </a:cubicBezTo>
                <a:cubicBezTo>
                  <a:pt x="904027" y="43317"/>
                  <a:pt x="550889" y="74405"/>
                  <a:pt x="0" y="18288"/>
                </a:cubicBezTo>
                <a:cubicBezTo>
                  <a:pt x="-405" y="13204"/>
                  <a:pt x="-1092" y="5311"/>
                  <a:pt x="0" y="0"/>
                </a:cubicBezTo>
                <a:close/>
              </a:path>
              <a:path w="3254247" h="18288" stroke="0" extrusionOk="0">
                <a:moveTo>
                  <a:pt x="0" y="0"/>
                </a:moveTo>
                <a:cubicBezTo>
                  <a:pt x="251157" y="-26706"/>
                  <a:pt x="412647" y="7862"/>
                  <a:pt x="618307" y="0"/>
                </a:cubicBezTo>
                <a:cubicBezTo>
                  <a:pt x="831195" y="-17667"/>
                  <a:pt x="889669" y="21419"/>
                  <a:pt x="1171529" y="0"/>
                </a:cubicBezTo>
                <a:cubicBezTo>
                  <a:pt x="1432227" y="-6621"/>
                  <a:pt x="1712813" y="-38346"/>
                  <a:pt x="1887463" y="0"/>
                </a:cubicBezTo>
                <a:cubicBezTo>
                  <a:pt x="2085961" y="15551"/>
                  <a:pt x="2367085" y="-8220"/>
                  <a:pt x="2505770" y="0"/>
                </a:cubicBezTo>
                <a:cubicBezTo>
                  <a:pt x="2653608" y="-27626"/>
                  <a:pt x="3056599" y="-53002"/>
                  <a:pt x="3254247" y="0"/>
                </a:cubicBezTo>
                <a:cubicBezTo>
                  <a:pt x="3253621" y="4696"/>
                  <a:pt x="3254925" y="10269"/>
                  <a:pt x="3254247" y="18288"/>
                </a:cubicBezTo>
                <a:cubicBezTo>
                  <a:pt x="2939698" y="-8570"/>
                  <a:pt x="2744238" y="57155"/>
                  <a:pt x="2603398" y="18288"/>
                </a:cubicBezTo>
                <a:cubicBezTo>
                  <a:pt x="2519757" y="15717"/>
                  <a:pt x="2180493" y="-3107"/>
                  <a:pt x="1887463" y="18288"/>
                </a:cubicBezTo>
                <a:cubicBezTo>
                  <a:pt x="1607944" y="26506"/>
                  <a:pt x="1508503" y="42402"/>
                  <a:pt x="1334241" y="18288"/>
                </a:cubicBezTo>
                <a:cubicBezTo>
                  <a:pt x="1180410" y="14831"/>
                  <a:pt x="965068" y="25430"/>
                  <a:pt x="683392" y="18288"/>
                </a:cubicBezTo>
                <a:cubicBezTo>
                  <a:pt x="422506" y="36152"/>
                  <a:pt x="249436" y="-4936"/>
                  <a:pt x="0" y="18288"/>
                </a:cubicBezTo>
                <a:cubicBezTo>
                  <a:pt x="527" y="9891"/>
                  <a:pt x="870" y="7012"/>
                  <a:pt x="0" y="0"/>
                </a:cubicBezTo>
                <a:close/>
              </a:path>
              <a:path w="3254247" h="18288" fill="none" stroke="0" extrusionOk="0">
                <a:moveTo>
                  <a:pt x="0" y="0"/>
                </a:moveTo>
                <a:cubicBezTo>
                  <a:pt x="122904" y="-25682"/>
                  <a:pt x="392942" y="13214"/>
                  <a:pt x="618307" y="0"/>
                </a:cubicBezTo>
                <a:cubicBezTo>
                  <a:pt x="826820" y="3388"/>
                  <a:pt x="1032260" y="10297"/>
                  <a:pt x="1269156" y="0"/>
                </a:cubicBezTo>
                <a:cubicBezTo>
                  <a:pt x="1437689" y="12414"/>
                  <a:pt x="1712269" y="30061"/>
                  <a:pt x="1952548" y="0"/>
                </a:cubicBezTo>
                <a:cubicBezTo>
                  <a:pt x="2139435" y="1613"/>
                  <a:pt x="2432543" y="-5981"/>
                  <a:pt x="2635940" y="0"/>
                </a:cubicBezTo>
                <a:cubicBezTo>
                  <a:pt x="2883553" y="23476"/>
                  <a:pt x="3047827" y="-28770"/>
                  <a:pt x="3254247" y="0"/>
                </a:cubicBezTo>
                <a:cubicBezTo>
                  <a:pt x="3253396" y="8135"/>
                  <a:pt x="3253191" y="12730"/>
                  <a:pt x="3254247" y="18288"/>
                </a:cubicBezTo>
                <a:cubicBezTo>
                  <a:pt x="2958603" y="-17009"/>
                  <a:pt x="2710380" y="24824"/>
                  <a:pt x="2538313" y="18288"/>
                </a:cubicBezTo>
                <a:cubicBezTo>
                  <a:pt x="2397019" y="39256"/>
                  <a:pt x="2085338" y="13965"/>
                  <a:pt x="1822378" y="18288"/>
                </a:cubicBezTo>
                <a:cubicBezTo>
                  <a:pt x="1550999" y="22362"/>
                  <a:pt x="1481122" y="28588"/>
                  <a:pt x="1171529" y="18288"/>
                </a:cubicBezTo>
                <a:cubicBezTo>
                  <a:pt x="909396" y="64505"/>
                  <a:pt x="558215" y="74301"/>
                  <a:pt x="0" y="18288"/>
                </a:cubicBezTo>
                <a:cubicBezTo>
                  <a:pt x="508" y="13336"/>
                  <a:pt x="437" y="727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3254247"/>
                      <a:gd name="connsiteY0" fmla="*/ 0 h 18288"/>
                      <a:gd name="connsiteX1" fmla="*/ 618307 w 3254247"/>
                      <a:gd name="connsiteY1" fmla="*/ 0 h 18288"/>
                      <a:gd name="connsiteX2" fmla="*/ 1269156 w 3254247"/>
                      <a:gd name="connsiteY2" fmla="*/ 0 h 18288"/>
                      <a:gd name="connsiteX3" fmla="*/ 1952548 w 3254247"/>
                      <a:gd name="connsiteY3" fmla="*/ 0 h 18288"/>
                      <a:gd name="connsiteX4" fmla="*/ 2635940 w 3254247"/>
                      <a:gd name="connsiteY4" fmla="*/ 0 h 18288"/>
                      <a:gd name="connsiteX5" fmla="*/ 3254247 w 3254247"/>
                      <a:gd name="connsiteY5" fmla="*/ 0 h 18288"/>
                      <a:gd name="connsiteX6" fmla="*/ 3254247 w 3254247"/>
                      <a:gd name="connsiteY6" fmla="*/ 18288 h 18288"/>
                      <a:gd name="connsiteX7" fmla="*/ 2538313 w 3254247"/>
                      <a:gd name="connsiteY7" fmla="*/ 18288 h 18288"/>
                      <a:gd name="connsiteX8" fmla="*/ 1822378 w 3254247"/>
                      <a:gd name="connsiteY8" fmla="*/ 18288 h 18288"/>
                      <a:gd name="connsiteX9" fmla="*/ 1171529 w 3254247"/>
                      <a:gd name="connsiteY9" fmla="*/ 18288 h 18288"/>
                      <a:gd name="connsiteX10" fmla="*/ 0 w 3254247"/>
                      <a:gd name="connsiteY10" fmla="*/ 18288 h 18288"/>
                      <a:gd name="connsiteX11" fmla="*/ 0 w 3254247"/>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4247" h="18288" fill="none" extrusionOk="0">
                        <a:moveTo>
                          <a:pt x="0" y="0"/>
                        </a:moveTo>
                        <a:cubicBezTo>
                          <a:pt x="144450" y="-12392"/>
                          <a:pt x="427337" y="305"/>
                          <a:pt x="618307" y="0"/>
                        </a:cubicBezTo>
                        <a:cubicBezTo>
                          <a:pt x="809277" y="-305"/>
                          <a:pt x="1078885" y="8814"/>
                          <a:pt x="1269156" y="0"/>
                        </a:cubicBezTo>
                        <a:cubicBezTo>
                          <a:pt x="1459427" y="-8814"/>
                          <a:pt x="1722292" y="-25341"/>
                          <a:pt x="1952548" y="0"/>
                        </a:cubicBezTo>
                        <a:cubicBezTo>
                          <a:pt x="2182804" y="25341"/>
                          <a:pt x="2398437" y="-22277"/>
                          <a:pt x="2635940" y="0"/>
                        </a:cubicBezTo>
                        <a:cubicBezTo>
                          <a:pt x="2873443" y="22277"/>
                          <a:pt x="3033770" y="159"/>
                          <a:pt x="3254247" y="0"/>
                        </a:cubicBezTo>
                        <a:cubicBezTo>
                          <a:pt x="3253538" y="8157"/>
                          <a:pt x="3253834" y="12125"/>
                          <a:pt x="3254247" y="18288"/>
                        </a:cubicBezTo>
                        <a:cubicBezTo>
                          <a:pt x="2959973" y="-3940"/>
                          <a:pt x="2715651" y="17499"/>
                          <a:pt x="2538313" y="18288"/>
                        </a:cubicBezTo>
                        <a:cubicBezTo>
                          <a:pt x="2360975" y="19077"/>
                          <a:pt x="2071193" y="10564"/>
                          <a:pt x="1822378" y="18288"/>
                        </a:cubicBezTo>
                        <a:cubicBezTo>
                          <a:pt x="1573564" y="26012"/>
                          <a:pt x="1460056" y="11360"/>
                          <a:pt x="1171529" y="18288"/>
                        </a:cubicBezTo>
                        <a:cubicBezTo>
                          <a:pt x="883002" y="25216"/>
                          <a:pt x="556569" y="57254"/>
                          <a:pt x="0" y="18288"/>
                        </a:cubicBezTo>
                        <a:cubicBezTo>
                          <a:pt x="-46" y="12483"/>
                          <a:pt x="-203" y="6491"/>
                          <a:pt x="0" y="0"/>
                        </a:cubicBezTo>
                        <a:close/>
                      </a:path>
                      <a:path w="3254247" h="18288" stroke="0" extrusionOk="0">
                        <a:moveTo>
                          <a:pt x="0" y="0"/>
                        </a:moveTo>
                        <a:cubicBezTo>
                          <a:pt x="245716" y="-28411"/>
                          <a:pt x="413361" y="22670"/>
                          <a:pt x="618307" y="0"/>
                        </a:cubicBezTo>
                        <a:cubicBezTo>
                          <a:pt x="823253" y="-22670"/>
                          <a:pt x="907327" y="17544"/>
                          <a:pt x="1171529" y="0"/>
                        </a:cubicBezTo>
                        <a:cubicBezTo>
                          <a:pt x="1435731" y="-17544"/>
                          <a:pt x="1714065" y="-34404"/>
                          <a:pt x="1887463" y="0"/>
                        </a:cubicBezTo>
                        <a:cubicBezTo>
                          <a:pt x="2060861" y="34404"/>
                          <a:pt x="2348517" y="24017"/>
                          <a:pt x="2505770" y="0"/>
                        </a:cubicBezTo>
                        <a:cubicBezTo>
                          <a:pt x="2663023" y="-24017"/>
                          <a:pt x="3030962" y="-27792"/>
                          <a:pt x="3254247" y="0"/>
                        </a:cubicBezTo>
                        <a:cubicBezTo>
                          <a:pt x="3253983" y="4493"/>
                          <a:pt x="3254631" y="9472"/>
                          <a:pt x="3254247" y="18288"/>
                        </a:cubicBezTo>
                        <a:cubicBezTo>
                          <a:pt x="2934372" y="-7513"/>
                          <a:pt x="2749175" y="38681"/>
                          <a:pt x="2603398" y="18288"/>
                        </a:cubicBezTo>
                        <a:cubicBezTo>
                          <a:pt x="2457621" y="-2105"/>
                          <a:pt x="2184707" y="10633"/>
                          <a:pt x="1887463" y="18288"/>
                        </a:cubicBezTo>
                        <a:cubicBezTo>
                          <a:pt x="1590219" y="25943"/>
                          <a:pt x="1494607" y="28003"/>
                          <a:pt x="1334241" y="18288"/>
                        </a:cubicBezTo>
                        <a:cubicBezTo>
                          <a:pt x="1173875" y="8573"/>
                          <a:pt x="962016" y="17971"/>
                          <a:pt x="683392" y="18288"/>
                        </a:cubicBezTo>
                        <a:cubicBezTo>
                          <a:pt x="404768" y="18605"/>
                          <a:pt x="256873" y="5009"/>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2631F33-1398-4C1C-B509-604FAB7B2CD3}"/>
              </a:ext>
            </a:extLst>
          </p:cNvPr>
          <p:cNvSpPr>
            <a:spLocks noGrp="1"/>
          </p:cNvSpPr>
          <p:nvPr>
            <p:ph idx="1"/>
          </p:nvPr>
        </p:nvSpPr>
        <p:spPr>
          <a:xfrm>
            <a:off x="630771" y="2660904"/>
            <a:ext cx="5235041" cy="3685032"/>
          </a:xfrm>
        </p:spPr>
        <p:txBody>
          <a:bodyPr anchor="t">
            <a:normAutofit/>
          </a:bodyPr>
          <a:lstStyle/>
          <a:p>
            <a:pPr marL="227965" indent="-227965"/>
            <a:r>
              <a:rPr lang="en-US" sz="2000"/>
              <a:t>Accelerate entrepreneurship in reservation communities</a:t>
            </a:r>
            <a:endParaRPr lang="en-US" sz="2000">
              <a:cs typeface="Calibri" panose="020F0502020204030204"/>
            </a:endParaRPr>
          </a:p>
          <a:p>
            <a:pPr marL="227965" indent="-227965"/>
            <a:r>
              <a:rPr lang="en-US" sz="2000"/>
              <a:t>Promote collaboration</a:t>
            </a:r>
            <a:endParaRPr lang="en-US" sz="2000">
              <a:cs typeface="Calibri"/>
            </a:endParaRPr>
          </a:p>
          <a:p>
            <a:pPr marL="227965" indent="-227965"/>
            <a:r>
              <a:rPr lang="en-US" sz="2000"/>
              <a:t>Address specific challenges to business start-ups in Indian Country. </a:t>
            </a:r>
            <a:endParaRPr lang="en-US" sz="2000">
              <a:cs typeface="Calibri"/>
            </a:endParaRPr>
          </a:p>
          <a:p>
            <a:pPr marL="227965" indent="-227965"/>
            <a:r>
              <a:rPr lang="en-US" sz="2000"/>
              <a:t>Stimulate economic development</a:t>
            </a:r>
            <a:endParaRPr lang="en-US" sz="2000">
              <a:cs typeface="Calibri" panose="020F0502020204030204"/>
            </a:endParaRPr>
          </a:p>
          <a:p>
            <a:pPr marL="227965" indent="-227965"/>
            <a:r>
              <a:rPr lang="en-US" sz="2000"/>
              <a:t>Provide tools necessary for Native entrepreneurs to develop successful businesses</a:t>
            </a:r>
            <a:endParaRPr lang="en-US" sz="2000">
              <a:cs typeface="Calibri" panose="020F0502020204030204"/>
            </a:endParaRPr>
          </a:p>
        </p:txBody>
      </p:sp>
      <p:pic>
        <p:nvPicPr>
          <p:cNvPr id="4" name="Picture 3" descr="Diagram bar chart">
            <a:extLst>
              <a:ext uri="{FF2B5EF4-FFF2-40B4-BE49-F238E27FC236}">
                <a16:creationId xmlns:a16="http://schemas.microsoft.com/office/drawing/2014/main" id="{A81F3EB1-5038-4D55-995E-9B835EB5821B}"/>
              </a:ext>
            </a:extLst>
          </p:cNvPr>
          <p:cNvPicPr>
            <a:picLocks noChangeAspect="1"/>
          </p:cNvPicPr>
          <p:nvPr/>
        </p:nvPicPr>
        <p:blipFill rotWithShape="1">
          <a:blip r:embed="rId2">
            <a:extLst>
              <a:ext uri="{28A0092B-C50C-407E-A947-70E740481C1C}">
                <a14:useLocalDpi xmlns:a14="http://schemas.microsoft.com/office/drawing/2010/main" val="0"/>
              </a:ext>
            </a:extLst>
          </a:blip>
          <a:srcRect r="11362"/>
          <a:stretch/>
        </p:blipFill>
        <p:spPr>
          <a:xfrm>
            <a:off x="5637213" y="265177"/>
            <a:ext cx="6551612" cy="6592823"/>
          </a:xfrm>
          <a:prstGeom prst="rect">
            <a:avLst/>
          </a:prstGeom>
        </p:spPr>
      </p:pic>
    </p:spTree>
    <p:extLst>
      <p:ext uri="{BB962C8B-B14F-4D97-AF65-F5344CB8AC3E}">
        <p14:creationId xmlns:p14="http://schemas.microsoft.com/office/powerpoint/2010/main" val="295141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FBCA0B-967B-4CE4-86EB-C0CBB3440893}"/>
              </a:ext>
              <a:ext uri="{C183D7F6-B498-43B3-948B-1728B52AA6E4}">
                <adec:decorative xmlns:adec="http://schemas.microsoft.com/office/drawing/2017/decorative" val="1"/>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r="25429" b="-1"/>
          <a:stretch/>
        </p:blipFill>
        <p:spPr>
          <a:xfrm>
            <a:off x="5796033" y="10"/>
            <a:ext cx="6392487" cy="6857990"/>
          </a:xfrm>
          <a:prstGeom prst="rect">
            <a:avLst/>
          </a:prstGeom>
        </p:spPr>
      </p:pic>
      <p:pic>
        <p:nvPicPr>
          <p:cNvPr id="42" name="Picture 3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88825" cy="6858000"/>
          </a:xfrm>
          <a:prstGeom prst="rect">
            <a:avLst/>
          </a:prstGeom>
        </p:spPr>
      </p:pic>
      <p:sp>
        <p:nvSpPr>
          <p:cNvPr id="2" name="Title 1">
            <a:extLst>
              <a:ext uri="{FF2B5EF4-FFF2-40B4-BE49-F238E27FC236}">
                <a16:creationId xmlns:a16="http://schemas.microsoft.com/office/drawing/2014/main" id="{8692DF31-5DE7-4C76-B88E-70A32B513E3E}"/>
              </a:ext>
            </a:extLst>
          </p:cNvPr>
          <p:cNvSpPr>
            <a:spLocks noGrp="1"/>
          </p:cNvSpPr>
          <p:nvPr>
            <p:ph type="title"/>
          </p:nvPr>
        </p:nvSpPr>
        <p:spPr>
          <a:xfrm>
            <a:off x="804788" y="798445"/>
            <a:ext cx="4990940" cy="1311664"/>
          </a:xfrm>
        </p:spPr>
        <p:txBody>
          <a:bodyPr>
            <a:normAutofit/>
          </a:bodyPr>
          <a:lstStyle/>
          <a:p>
            <a:r>
              <a:rPr lang="en-US" sz="3200" b="1" dirty="0">
                <a:solidFill>
                  <a:srgbClr val="000000"/>
                </a:solidFill>
              </a:rPr>
              <a:t>What other services will the business incubators provide?</a:t>
            </a:r>
          </a:p>
        </p:txBody>
      </p:sp>
      <p:sp>
        <p:nvSpPr>
          <p:cNvPr id="3" name="Content Placeholder 2">
            <a:extLst>
              <a:ext uri="{FF2B5EF4-FFF2-40B4-BE49-F238E27FC236}">
                <a16:creationId xmlns:a16="http://schemas.microsoft.com/office/drawing/2014/main" id="{D384738D-2C20-4A1C-81D0-21ECD649B6A2}"/>
              </a:ext>
            </a:extLst>
          </p:cNvPr>
          <p:cNvSpPr>
            <a:spLocks noGrp="1"/>
          </p:cNvSpPr>
          <p:nvPr>
            <p:ph idx="1"/>
          </p:nvPr>
        </p:nvSpPr>
        <p:spPr>
          <a:xfrm>
            <a:off x="666440" y="2209800"/>
            <a:ext cx="5137225" cy="4204857"/>
          </a:xfrm>
        </p:spPr>
        <p:txBody>
          <a:bodyPr anchor="ctr">
            <a:normAutofit fontScale="92500" lnSpcReduction="10000"/>
          </a:bodyPr>
          <a:lstStyle/>
          <a:p>
            <a:pPr marL="227965" indent="-227965" fontAlgn="t"/>
            <a:r>
              <a:rPr lang="en-US" sz="3000">
                <a:solidFill>
                  <a:srgbClr val="000000"/>
                </a:solidFill>
              </a:rPr>
              <a:t>Advice and counseling to entrepreneurs to navigate obstacles in transforming their innovative ideas into operational businesses </a:t>
            </a:r>
            <a:endParaRPr lang="en-US"/>
          </a:p>
          <a:p>
            <a:pPr marL="227965" indent="-227965" fontAlgn="t"/>
            <a:r>
              <a:rPr lang="en-US" sz="3000">
                <a:solidFill>
                  <a:srgbClr val="000000"/>
                </a:solidFill>
              </a:rPr>
              <a:t>Workspace and facilities</a:t>
            </a:r>
            <a:endParaRPr lang="en-US" sz="3000">
              <a:solidFill>
                <a:srgbClr val="000000"/>
              </a:solidFill>
              <a:cs typeface="Calibri"/>
            </a:endParaRPr>
          </a:p>
          <a:p>
            <a:pPr marL="227965" indent="-227965" fontAlgn="t"/>
            <a:r>
              <a:rPr lang="en-US" sz="3000">
                <a:solidFill>
                  <a:srgbClr val="000000"/>
                </a:solidFill>
              </a:rPr>
              <a:t>Advice on how to access capital </a:t>
            </a:r>
            <a:endParaRPr lang="en-US" sz="3000">
              <a:solidFill>
                <a:srgbClr val="000000"/>
              </a:solidFill>
              <a:cs typeface="Calibri"/>
            </a:endParaRPr>
          </a:p>
          <a:p>
            <a:pPr marL="227965" indent="-227965" fontAlgn="t"/>
            <a:r>
              <a:rPr lang="en-US" sz="3000">
                <a:solidFill>
                  <a:srgbClr val="000000"/>
                </a:solidFill>
              </a:rPr>
              <a:t>Business education</a:t>
            </a:r>
            <a:endParaRPr lang="en-US" sz="3000">
              <a:solidFill>
                <a:srgbClr val="000000"/>
              </a:solidFill>
              <a:cs typeface="Calibri"/>
            </a:endParaRPr>
          </a:p>
          <a:p>
            <a:pPr marL="227965" indent="-227965" fontAlgn="t"/>
            <a:r>
              <a:rPr lang="en-US" sz="3000">
                <a:solidFill>
                  <a:srgbClr val="000000"/>
                </a:solidFill>
              </a:rPr>
              <a:t>Networking and mentorship opportunities</a:t>
            </a:r>
            <a:endParaRPr lang="en-US" sz="3000" b="1">
              <a:solidFill>
                <a:srgbClr val="000000"/>
              </a:solidFill>
              <a:latin typeface="+mj-lt"/>
              <a:cs typeface="Calibri Light" panose="020F0302020204030204"/>
            </a:endParaRPr>
          </a:p>
          <a:p>
            <a:pPr marL="227965" indent="-227965"/>
            <a:endParaRPr lang="en-US" sz="2000">
              <a:solidFill>
                <a:srgbClr val="000000"/>
              </a:solidFill>
              <a:cs typeface="Calibri" panose="020F0502020204030204"/>
            </a:endParaRPr>
          </a:p>
        </p:txBody>
      </p:sp>
    </p:spTree>
    <p:extLst>
      <p:ext uri="{BB962C8B-B14F-4D97-AF65-F5344CB8AC3E}">
        <p14:creationId xmlns:p14="http://schemas.microsoft.com/office/powerpoint/2010/main" val="222761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noe">
            <a:extLst>
              <a:ext uri="{FF2B5EF4-FFF2-40B4-BE49-F238E27FC236}">
                <a16:creationId xmlns:a16="http://schemas.microsoft.com/office/drawing/2014/main" id="{E79FCDFE-4EA6-4F04-BCE5-A69A46CFD4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12" r="23318" b="2179"/>
          <a:stretch/>
        </p:blipFill>
        <p:spPr>
          <a:xfrm>
            <a:off x="3522570" y="10"/>
            <a:ext cx="8666255" cy="6857990"/>
          </a:xfrm>
          <a:prstGeom prst="rect">
            <a:avLst/>
          </a:prstGeom>
        </p:spPr>
      </p:pic>
      <p:sp>
        <p:nvSpPr>
          <p:cNvPr id="49" name="Rectangle 4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92DF31-5DE7-4C76-B88E-70A32B513E3E}"/>
              </a:ext>
            </a:extLst>
          </p:cNvPr>
          <p:cNvSpPr>
            <a:spLocks noGrp="1"/>
          </p:cNvSpPr>
          <p:nvPr>
            <p:ph type="title"/>
          </p:nvPr>
        </p:nvSpPr>
        <p:spPr>
          <a:xfrm>
            <a:off x="370996" y="756407"/>
            <a:ext cx="5802914" cy="1124712"/>
          </a:xfrm>
        </p:spPr>
        <p:txBody>
          <a:bodyPr anchor="b">
            <a:normAutofit/>
          </a:bodyPr>
          <a:lstStyle/>
          <a:p>
            <a:r>
              <a:rPr lang="en-US" sz="2600" b="1"/>
              <a:t>Who is eligible to apply for the IBIP grant?</a:t>
            </a:r>
          </a:p>
        </p:txBody>
      </p:sp>
      <p:sp>
        <p:nvSpPr>
          <p:cNvPr id="51" name="Rectangle 5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3" name="Rectangle 5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384738D-2C20-4A1C-81D0-21ECD649B6A2}"/>
              </a:ext>
            </a:extLst>
          </p:cNvPr>
          <p:cNvSpPr>
            <a:spLocks noGrp="1"/>
          </p:cNvSpPr>
          <p:nvPr>
            <p:ph idx="1"/>
          </p:nvPr>
        </p:nvSpPr>
        <p:spPr>
          <a:xfrm>
            <a:off x="370996" y="2718054"/>
            <a:ext cx="5037616" cy="3682746"/>
          </a:xfrm>
        </p:spPr>
        <p:txBody>
          <a:bodyPr anchor="t">
            <a:normAutofit lnSpcReduction="10000"/>
          </a:bodyPr>
          <a:lstStyle/>
          <a:p>
            <a:pPr marL="0" indent="0">
              <a:buNone/>
            </a:pPr>
            <a:r>
              <a:rPr lang="en-US" sz="2400"/>
              <a:t>To be eligible to receive an IBIP grant, the applicant must:</a:t>
            </a:r>
          </a:p>
          <a:p>
            <a:pPr marL="0" indent="0">
              <a:buNone/>
            </a:pPr>
            <a:endParaRPr lang="en-US" sz="2400"/>
          </a:p>
          <a:p>
            <a:pPr marL="0" indent="0">
              <a:buNone/>
            </a:pPr>
            <a:r>
              <a:rPr lang="en-US" sz="2400"/>
              <a:t>(a)  Be able to provide the </a:t>
            </a:r>
            <a:r>
              <a:rPr lang="en-US" sz="2400" b="1"/>
              <a:t>physical workspace, equipment, and connectivity necessary</a:t>
            </a:r>
            <a:r>
              <a:rPr lang="en-US" sz="2400"/>
              <a:t> for Native businesses and Native entrepreneurs to collaborate and conduct business on a local, regional, national, and international level; and </a:t>
            </a:r>
          </a:p>
          <a:p>
            <a:pPr marL="0" indent="0">
              <a:buNone/>
            </a:pPr>
            <a:r>
              <a:rPr lang="en-US" sz="1700"/>
              <a:t>	</a:t>
            </a:r>
          </a:p>
        </p:txBody>
      </p:sp>
      <p:sp>
        <p:nvSpPr>
          <p:cNvPr id="5" name="TextBox 4">
            <a:extLst>
              <a:ext uri="{FF2B5EF4-FFF2-40B4-BE49-F238E27FC236}">
                <a16:creationId xmlns:a16="http://schemas.microsoft.com/office/drawing/2014/main" id="{D8DD0B16-9524-4FCA-97F7-A1F179140550}"/>
              </a:ext>
            </a:extLst>
          </p:cNvPr>
          <p:cNvSpPr txBox="1"/>
          <p:nvPr/>
        </p:nvSpPr>
        <p:spPr>
          <a:xfrm>
            <a:off x="365963" y="6186691"/>
            <a:ext cx="53735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(See proposed § 1187.3 of the proposed rule)</a:t>
            </a:r>
          </a:p>
        </p:txBody>
      </p:sp>
    </p:spTree>
    <p:extLst>
      <p:ext uri="{BB962C8B-B14F-4D97-AF65-F5344CB8AC3E}">
        <p14:creationId xmlns:p14="http://schemas.microsoft.com/office/powerpoint/2010/main" val="19504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lue Sky and lanscape">
            <a:extLst>
              <a:ext uri="{FF2B5EF4-FFF2-40B4-BE49-F238E27FC236}">
                <a16:creationId xmlns:a16="http://schemas.microsoft.com/office/drawing/2014/main" id="{619824F0-B284-4D73-B535-743F7CAEE860}"/>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3605"/>
          <a:stretch/>
        </p:blipFill>
        <p:spPr>
          <a:xfrm>
            <a:off x="3522570" y="10"/>
            <a:ext cx="8666255" cy="6857990"/>
          </a:xfrm>
          <a:prstGeom prst="rect">
            <a:avLst/>
          </a:prstGeom>
        </p:spPr>
      </p:pic>
      <p:sp>
        <p:nvSpPr>
          <p:cNvPr id="49" name="Rectangle 4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92DF31-5DE7-4C76-B88E-70A32B513E3E}"/>
              </a:ext>
            </a:extLst>
          </p:cNvPr>
          <p:cNvSpPr>
            <a:spLocks noGrp="1"/>
          </p:cNvSpPr>
          <p:nvPr>
            <p:ph type="title"/>
          </p:nvPr>
        </p:nvSpPr>
        <p:spPr>
          <a:xfrm>
            <a:off x="355553" y="1874874"/>
            <a:ext cx="5875815" cy="822187"/>
          </a:xfrm>
        </p:spPr>
        <p:txBody>
          <a:bodyPr anchor="b">
            <a:normAutofit fontScale="90000"/>
          </a:bodyPr>
          <a:lstStyle/>
          <a:p>
            <a:r>
              <a:rPr lang="en-US" sz="2600" b="1" dirty="0"/>
              <a:t>Who is eligible to apply for the IBIP grant? (continued)</a:t>
            </a:r>
            <a:br>
              <a:rPr lang="en-US" sz="2600" b="1" dirty="0"/>
            </a:br>
            <a:br>
              <a:rPr lang="en-US" sz="2600" b="1" dirty="0"/>
            </a:br>
            <a:r>
              <a:rPr lang="en-US" sz="2600" dirty="0">
                <a:latin typeface="+mn-lt"/>
              </a:rPr>
              <a:t>(b) Be one of the following entities:</a:t>
            </a:r>
            <a:br>
              <a:rPr lang="en-US" sz="2800" dirty="0"/>
            </a:br>
            <a:endParaRPr lang="en-US" sz="2600" b="1" dirty="0"/>
          </a:p>
        </p:txBody>
      </p:sp>
      <p:sp>
        <p:nvSpPr>
          <p:cNvPr id="51" name="Rectangle 5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3" name="Rectangle 5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384738D-2C20-4A1C-81D0-21ECD649B6A2}"/>
              </a:ext>
            </a:extLst>
          </p:cNvPr>
          <p:cNvSpPr>
            <a:spLocks noGrp="1"/>
          </p:cNvSpPr>
          <p:nvPr>
            <p:ph idx="1"/>
          </p:nvPr>
        </p:nvSpPr>
        <p:spPr>
          <a:xfrm>
            <a:off x="355553" y="2626360"/>
            <a:ext cx="5571016" cy="4057904"/>
          </a:xfrm>
        </p:spPr>
        <p:txBody>
          <a:bodyPr anchor="t">
            <a:noAutofit/>
          </a:bodyPr>
          <a:lstStyle/>
          <a:p>
            <a:pPr marL="0" indent="0">
              <a:buNone/>
            </a:pPr>
            <a:r>
              <a:rPr lang="en-US" sz="1800"/>
              <a:t>(1) An </a:t>
            </a:r>
            <a:r>
              <a:rPr lang="en-US" sz="1800" b="1"/>
              <a:t>Indian Tribe</a:t>
            </a:r>
            <a:r>
              <a:rPr lang="en-US" sz="1800"/>
              <a:t>;</a:t>
            </a:r>
          </a:p>
          <a:p>
            <a:pPr marL="0" indent="0">
              <a:buNone/>
            </a:pPr>
            <a:r>
              <a:rPr lang="en-US" sz="1800"/>
              <a:t>(2) A </a:t>
            </a:r>
            <a:r>
              <a:rPr lang="en-US" sz="1800" b="1"/>
              <a:t>Tribal college or university</a:t>
            </a:r>
            <a:r>
              <a:rPr lang="en-US" sz="1800"/>
              <a:t> that will have been operational for not less than one year before receiving a grant under the IBIP; </a:t>
            </a:r>
          </a:p>
          <a:p>
            <a:pPr marL="0" indent="0">
              <a:buNone/>
            </a:pPr>
            <a:r>
              <a:rPr lang="en-US" sz="1800"/>
              <a:t>(3) </a:t>
            </a:r>
            <a:r>
              <a:rPr lang="en-US" sz="1800" b="1"/>
              <a:t>An institution of higher education </a:t>
            </a:r>
            <a:r>
              <a:rPr lang="en-US" sz="1800"/>
              <a:t>that will have been operational for not less than one year before receiving a grant under the IBIP; or</a:t>
            </a:r>
          </a:p>
          <a:p>
            <a:pPr marL="0" indent="0">
              <a:buNone/>
            </a:pPr>
            <a:r>
              <a:rPr lang="en-US" sz="1800"/>
              <a:t>(4) A </a:t>
            </a:r>
            <a:r>
              <a:rPr lang="en-US" sz="1800" b="1"/>
              <a:t>Tribal or private nonprofit organization </a:t>
            </a:r>
            <a:r>
              <a:rPr lang="en-US" sz="1800"/>
              <a:t>that provides business and financial technical assistance and:</a:t>
            </a:r>
          </a:p>
          <a:p>
            <a:pPr marL="0" indent="0">
              <a:buNone/>
            </a:pPr>
            <a:r>
              <a:rPr lang="en-US" sz="1800"/>
              <a:t>	(i) Will have been operational for not less than 	one year before receiving a grant under the 	IBIP; and </a:t>
            </a:r>
          </a:p>
          <a:p>
            <a:pPr marL="0" indent="0">
              <a:buNone/>
            </a:pPr>
            <a:r>
              <a:rPr lang="en-US" sz="1800"/>
              <a:t>	(ii) Commits to serving one or more 	reservation communities.</a:t>
            </a:r>
          </a:p>
          <a:p>
            <a:pPr marL="0" indent="0">
              <a:buNone/>
            </a:pPr>
            <a:r>
              <a:rPr lang="en-US" sz="1800"/>
              <a:t>	</a:t>
            </a:r>
          </a:p>
        </p:txBody>
      </p:sp>
      <p:sp>
        <p:nvSpPr>
          <p:cNvPr id="7" name="TextBox 6">
            <a:extLst>
              <a:ext uri="{FF2B5EF4-FFF2-40B4-BE49-F238E27FC236}">
                <a16:creationId xmlns:a16="http://schemas.microsoft.com/office/drawing/2014/main" id="{774B7BDA-2AF3-42F0-88FB-CF28C8E78816}"/>
              </a:ext>
            </a:extLst>
          </p:cNvPr>
          <p:cNvSpPr txBox="1"/>
          <p:nvPr/>
        </p:nvSpPr>
        <p:spPr>
          <a:xfrm>
            <a:off x="4851375" y="6343864"/>
            <a:ext cx="53735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(See proposed § 1187.3 of the proposed rule)</a:t>
            </a:r>
          </a:p>
        </p:txBody>
      </p:sp>
    </p:spTree>
    <p:extLst>
      <p:ext uri="{BB962C8B-B14F-4D97-AF65-F5344CB8AC3E}">
        <p14:creationId xmlns:p14="http://schemas.microsoft.com/office/powerpoint/2010/main" val="281559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rummer beating a drum">
            <a:extLst>
              <a:ext uri="{FF2B5EF4-FFF2-40B4-BE49-F238E27FC236}">
                <a16:creationId xmlns:a16="http://schemas.microsoft.com/office/drawing/2014/main" id="{D339A436-8D50-432C-B245-85E89902493C}"/>
              </a:ext>
            </a:extLst>
          </p:cNvPr>
          <p:cNvPicPr>
            <a:picLocks noChangeAspect="1"/>
          </p:cNvPicPr>
          <p:nvPr/>
        </p:nvPicPr>
        <p:blipFill rotWithShape="1">
          <a:blip r:embed="rId2">
            <a:extLst>
              <a:ext uri="{28A0092B-C50C-407E-A947-70E740481C1C}">
                <a14:useLocalDpi xmlns:a14="http://schemas.microsoft.com/office/drawing/2010/main" val="0"/>
              </a:ext>
            </a:extLst>
          </a:blip>
          <a:srcRect t="5357" r="23318" b="3734"/>
          <a:stretch/>
        </p:blipFill>
        <p:spPr>
          <a:xfrm>
            <a:off x="3562945" y="-152400"/>
            <a:ext cx="8666255" cy="6857990"/>
          </a:xfrm>
          <a:prstGeom prst="rect">
            <a:avLst/>
          </a:prstGeom>
        </p:spPr>
      </p:pic>
      <p:sp>
        <p:nvSpPr>
          <p:cNvPr id="60" name="Rectangle 5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92DF31-5DE7-4C76-B88E-70A32B513E3E}"/>
              </a:ext>
            </a:extLst>
          </p:cNvPr>
          <p:cNvSpPr>
            <a:spLocks noGrp="1"/>
          </p:cNvSpPr>
          <p:nvPr>
            <p:ph type="title"/>
          </p:nvPr>
        </p:nvSpPr>
        <p:spPr>
          <a:xfrm>
            <a:off x="370997" y="1161288"/>
            <a:ext cx="3437249" cy="1124712"/>
          </a:xfrm>
        </p:spPr>
        <p:txBody>
          <a:bodyPr anchor="b">
            <a:normAutofit/>
          </a:bodyPr>
          <a:lstStyle/>
          <a:p>
            <a:r>
              <a:rPr lang="en-US" sz="4400" b="1" dirty="0"/>
              <a:t>How to Apply</a:t>
            </a:r>
            <a:br>
              <a:rPr lang="en-US" sz="1500" dirty="0"/>
            </a:br>
            <a:endParaRPr lang="en-US" sz="1500" b="1" dirty="0"/>
          </a:p>
        </p:txBody>
      </p:sp>
      <p:sp>
        <p:nvSpPr>
          <p:cNvPr id="62" name="Rectangle 6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4" name="Rectangle 6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384738D-2C20-4A1C-81D0-21ECD649B6A2}"/>
              </a:ext>
            </a:extLst>
          </p:cNvPr>
          <p:cNvSpPr>
            <a:spLocks noGrp="1"/>
          </p:cNvSpPr>
          <p:nvPr>
            <p:ph idx="1"/>
          </p:nvPr>
        </p:nvSpPr>
        <p:spPr>
          <a:xfrm>
            <a:off x="370996" y="2452624"/>
            <a:ext cx="4580416" cy="3405632"/>
          </a:xfrm>
        </p:spPr>
        <p:txBody>
          <a:bodyPr anchor="t">
            <a:noAutofit/>
          </a:bodyPr>
          <a:lstStyle/>
          <a:p>
            <a:pPr marL="0" indent="0">
              <a:buNone/>
            </a:pPr>
            <a:r>
              <a:rPr lang="en-US" sz="2400"/>
              <a:t>	</a:t>
            </a:r>
          </a:p>
          <a:p>
            <a:pPr marL="0" indent="0">
              <a:buNone/>
            </a:pPr>
            <a:r>
              <a:rPr lang="en-US" sz="2400"/>
              <a:t>The IBIP grant will be available for application at www.Grants.gov. </a:t>
            </a:r>
          </a:p>
          <a:p>
            <a:pPr marL="0" indent="0">
              <a:buNone/>
            </a:pPr>
            <a:r>
              <a:rPr lang="en-US" sz="2400"/>
              <a:t>For information on how to apply for grants in Grants.gov, see the instructions available at </a:t>
            </a:r>
            <a:r>
              <a:rPr lang="en-US" sz="2400" u="sng">
                <a:hlinkClick r:id="rId3"/>
              </a:rPr>
              <a:t>https://www.grants.gov/help/html/help/Applicants/HowToApplyForGrants.htm</a:t>
            </a:r>
            <a:endParaRPr lang="en-US" sz="2400" u="sng"/>
          </a:p>
          <a:p>
            <a:pPr marL="0" indent="0">
              <a:buNone/>
            </a:pPr>
            <a:endParaRPr lang="en-US" sz="2400" u="sng"/>
          </a:p>
          <a:p>
            <a:pPr marL="0" indent="0">
              <a:buNone/>
            </a:pPr>
            <a:endParaRPr lang="en-US" sz="2400"/>
          </a:p>
        </p:txBody>
      </p:sp>
      <p:sp>
        <p:nvSpPr>
          <p:cNvPr id="6" name="TextBox 5">
            <a:extLst>
              <a:ext uri="{FF2B5EF4-FFF2-40B4-BE49-F238E27FC236}">
                <a16:creationId xmlns:a16="http://schemas.microsoft.com/office/drawing/2014/main" id="{533DA0A7-9110-4BFE-8E98-BEDBB66C2920}"/>
              </a:ext>
            </a:extLst>
          </p:cNvPr>
          <p:cNvSpPr txBox="1"/>
          <p:nvPr/>
        </p:nvSpPr>
        <p:spPr>
          <a:xfrm>
            <a:off x="308824" y="5943787"/>
            <a:ext cx="50860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(See proposed § 1187.10 of the proposed rule)</a:t>
            </a:r>
          </a:p>
        </p:txBody>
      </p:sp>
    </p:spTree>
    <p:extLst>
      <p:ext uri="{BB962C8B-B14F-4D97-AF65-F5344CB8AC3E}">
        <p14:creationId xmlns:p14="http://schemas.microsoft.com/office/powerpoint/2010/main" val="197815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34">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603" y="635715"/>
            <a:ext cx="11139292" cy="2482136"/>
            <a:chOff x="409710" y="635715"/>
            <a:chExt cx="11142208" cy="2482136"/>
          </a:xfrm>
        </p:grpSpPr>
        <p:sp>
          <p:nvSpPr>
            <p:cNvPr id="36"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39">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F264AB3-02A0-4E1C-BC9B-98508B778F6D}"/>
              </a:ext>
            </a:extLst>
          </p:cNvPr>
          <p:cNvSpPr>
            <a:spLocks noGrp="1"/>
          </p:cNvSpPr>
          <p:nvPr>
            <p:ph type="title"/>
          </p:nvPr>
        </p:nvSpPr>
        <p:spPr>
          <a:xfrm>
            <a:off x="1047007" y="759805"/>
            <a:ext cx="10303836" cy="1325563"/>
          </a:xfrm>
        </p:spPr>
        <p:txBody>
          <a:bodyPr>
            <a:normAutofit/>
          </a:bodyPr>
          <a:lstStyle/>
          <a:p>
            <a:r>
              <a:rPr lang="en-US" sz="4000">
                <a:solidFill>
                  <a:srgbClr val="FFFFFF"/>
                </a:solidFill>
                <a:cs typeface="Calibri Light"/>
              </a:rPr>
              <a:t>Overview of the IBIP Grant Basics</a:t>
            </a:r>
          </a:p>
        </p:txBody>
      </p:sp>
      <p:sp>
        <p:nvSpPr>
          <p:cNvPr id="3" name="Content Placeholder 2">
            <a:extLst>
              <a:ext uri="{FF2B5EF4-FFF2-40B4-BE49-F238E27FC236}">
                <a16:creationId xmlns:a16="http://schemas.microsoft.com/office/drawing/2014/main" id="{1CF20C7B-F516-4FE7-AEA4-B4C7BC3FFF39}"/>
              </a:ext>
            </a:extLst>
          </p:cNvPr>
          <p:cNvSpPr>
            <a:spLocks noGrp="1"/>
          </p:cNvSpPr>
          <p:nvPr>
            <p:ph idx="1"/>
          </p:nvPr>
        </p:nvSpPr>
        <p:spPr>
          <a:xfrm>
            <a:off x="1424532" y="2494450"/>
            <a:ext cx="4052490" cy="3563159"/>
          </a:xfrm>
        </p:spPr>
        <p:txBody>
          <a:bodyPr vert="horz" lIns="91440" tIns="45720" rIns="91440" bIns="45720" rtlCol="0">
            <a:normAutofit/>
          </a:bodyPr>
          <a:lstStyle/>
          <a:p>
            <a:pPr marL="227965" indent="-227965"/>
            <a:r>
              <a:rPr lang="en-US" sz="2400" b="1">
                <a:latin typeface="Public Sans"/>
                <a:cs typeface="Calibri"/>
              </a:rPr>
              <a:t>Grant Proposal Requirements</a:t>
            </a:r>
          </a:p>
          <a:p>
            <a:pPr marL="227965" indent="-227965"/>
            <a:r>
              <a:rPr lang="en-US" sz="2400" b="1">
                <a:latin typeface="Public Sans"/>
                <a:cs typeface="Calibri"/>
              </a:rPr>
              <a:t>Evaluation Criteria for IBIP Grant Proposals</a:t>
            </a:r>
          </a:p>
          <a:p>
            <a:pPr marL="227965" indent="-227965"/>
            <a:r>
              <a:rPr lang="en-US" sz="2400" b="1">
                <a:latin typeface="Public Sans"/>
                <a:cs typeface="Calibri"/>
              </a:rPr>
              <a:t>Minimum Awardee Requirements</a:t>
            </a:r>
          </a:p>
          <a:p>
            <a:pPr marL="227965" indent="-227965"/>
            <a:r>
              <a:rPr lang="en-US" sz="2400" b="1">
                <a:latin typeface="Public Sans"/>
                <a:cs typeface="Calibri"/>
              </a:rPr>
              <a:t>Grant Administration</a:t>
            </a:r>
            <a:endParaRPr lang="en-US" sz="2400">
              <a:cs typeface="Calibri"/>
            </a:endParaRPr>
          </a:p>
        </p:txBody>
      </p:sp>
      <p:pic>
        <p:nvPicPr>
          <p:cNvPr id="7" name="Picture 6" descr="Grants">
            <a:extLst>
              <a:ext uri="{FF2B5EF4-FFF2-40B4-BE49-F238E27FC236}">
                <a16:creationId xmlns:a16="http://schemas.microsoft.com/office/drawing/2014/main" id="{D0A0D3F2-8757-4F07-958B-DFC2DEBF0A9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33" r="23601" b="2"/>
          <a:stretch/>
        </p:blipFill>
        <p:spPr>
          <a:xfrm>
            <a:off x="6097303" y="2492376"/>
            <a:ext cx="4801154" cy="3563372"/>
          </a:xfrm>
          <a:prstGeom prst="rect">
            <a:avLst/>
          </a:prstGeom>
        </p:spPr>
      </p:pic>
    </p:spTree>
    <p:extLst>
      <p:ext uri="{BB962C8B-B14F-4D97-AF65-F5344CB8AC3E}">
        <p14:creationId xmlns:p14="http://schemas.microsoft.com/office/powerpoint/2010/main" val="386921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104614-2A5F-4ED8-B8C7-14E63493720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234" b="9746"/>
          <a:stretch/>
        </p:blipFill>
        <p:spPr>
          <a:xfrm>
            <a:off x="20" y="10"/>
            <a:ext cx="12188805" cy="6857990"/>
          </a:xfrm>
          <a:prstGeom prst="rect">
            <a:avLst/>
          </a:prstGeom>
        </p:spPr>
      </p:pic>
      <p:sp>
        <p:nvSpPr>
          <p:cNvPr id="43" name="Rectangle 3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796" y="321176"/>
            <a:ext cx="719589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264AB3-02A0-4E1C-BC9B-98508B778F6D}"/>
              </a:ext>
            </a:extLst>
          </p:cNvPr>
          <p:cNvSpPr>
            <a:spLocks noGrp="1"/>
          </p:cNvSpPr>
          <p:nvPr>
            <p:ph type="title"/>
          </p:nvPr>
        </p:nvSpPr>
        <p:spPr>
          <a:xfrm>
            <a:off x="594649" y="640263"/>
            <a:ext cx="6618087" cy="1344975"/>
          </a:xfrm>
        </p:spPr>
        <p:txBody>
          <a:bodyPr>
            <a:normAutofit/>
          </a:bodyPr>
          <a:lstStyle/>
          <a:p>
            <a:r>
              <a:rPr lang="en-US" sz="4000" b="1" dirty="0">
                <a:cs typeface="Calibri Light"/>
              </a:rPr>
              <a:t>Grant Proposal Requirements</a:t>
            </a:r>
            <a:r>
              <a:rPr lang="en-US" sz="4000" dirty="0">
                <a:cs typeface="Calibri Light"/>
              </a:rPr>
              <a:t>	</a:t>
            </a:r>
          </a:p>
        </p:txBody>
      </p:sp>
      <p:sp>
        <p:nvSpPr>
          <p:cNvPr id="3" name="Content Placeholder 2">
            <a:extLst>
              <a:ext uri="{FF2B5EF4-FFF2-40B4-BE49-F238E27FC236}">
                <a16:creationId xmlns:a16="http://schemas.microsoft.com/office/drawing/2014/main" id="{1CF20C7B-F516-4FE7-AEA4-B4C7BC3FFF39}"/>
              </a:ext>
            </a:extLst>
          </p:cNvPr>
          <p:cNvSpPr>
            <a:spLocks noGrp="1"/>
          </p:cNvSpPr>
          <p:nvPr>
            <p:ph idx="1"/>
          </p:nvPr>
        </p:nvSpPr>
        <p:spPr>
          <a:xfrm>
            <a:off x="593954" y="2121763"/>
            <a:ext cx="6618781" cy="3773010"/>
          </a:xfrm>
        </p:spPr>
        <p:txBody>
          <a:bodyPr vert="horz" lIns="91440" tIns="45720" rIns="91440" bIns="45720" rtlCol="0" anchor="t">
            <a:normAutofit/>
          </a:bodyPr>
          <a:lstStyle/>
          <a:p>
            <a:pPr marL="1142365" lvl="2" indent="-227965"/>
            <a:r>
              <a:rPr lang="en-US" sz="1700" b="1">
                <a:cs typeface="Calibri"/>
              </a:rPr>
              <a:t>Certification of eligibility</a:t>
            </a:r>
          </a:p>
          <a:p>
            <a:pPr marL="1142365" lvl="2" indent="-227965"/>
            <a:r>
              <a:rPr lang="en-US" sz="1700" b="1">
                <a:cs typeface="Calibri"/>
              </a:rPr>
              <a:t>Description of tribal communities to be served</a:t>
            </a:r>
          </a:p>
          <a:p>
            <a:pPr marL="1142365" lvl="2" indent="-227965"/>
            <a:r>
              <a:rPr lang="en-US" sz="1700" b="1">
                <a:cs typeface="Calibri"/>
              </a:rPr>
              <a:t>3-year plan for providing services to entrepreneurs</a:t>
            </a:r>
          </a:p>
          <a:p>
            <a:pPr marL="1142365" lvl="2" indent="-227965"/>
            <a:r>
              <a:rPr lang="en-US" sz="1700" b="1">
                <a:cs typeface="Calibri"/>
              </a:rPr>
              <a:t>Detailed budget</a:t>
            </a:r>
          </a:p>
          <a:p>
            <a:pPr marL="1142365" lvl="2" indent="-227965"/>
            <a:r>
              <a:rPr lang="en-US" sz="1700" b="1">
                <a:cs typeface="Calibri"/>
              </a:rPr>
              <a:t>Information demonstrating applicant's experience</a:t>
            </a:r>
          </a:p>
          <a:p>
            <a:pPr marL="1142365" lvl="2" indent="-227965"/>
            <a:r>
              <a:rPr lang="en-US" sz="1700" b="1">
                <a:cs typeface="Calibri"/>
              </a:rPr>
              <a:t>Description of non-Federal contribution of at least 25% of grant amount requested</a:t>
            </a:r>
          </a:p>
          <a:p>
            <a:pPr marL="1599565" lvl="3" indent="-227965"/>
            <a:r>
              <a:rPr lang="en-US" sz="1700" b="1">
                <a:cs typeface="Calibri"/>
              </a:rPr>
              <a:t>IEED </a:t>
            </a:r>
            <a:r>
              <a:rPr lang="en-US" sz="1700" b="1" i="1">
                <a:cs typeface="Calibri"/>
              </a:rPr>
              <a:t>may</a:t>
            </a:r>
            <a:r>
              <a:rPr lang="en-US" sz="1700" b="1">
                <a:cs typeface="Calibri"/>
              </a:rPr>
              <a:t> waive this requirement under 1187.43</a:t>
            </a:r>
          </a:p>
          <a:p>
            <a:pPr marL="1142365" lvl="2" indent="-227965"/>
            <a:r>
              <a:rPr lang="en-US" sz="1700" b="1">
                <a:ea typeface="+mn-lt"/>
                <a:cs typeface="+mn-lt"/>
              </a:rPr>
              <a:t>Site description of place where applicant will provide physical workspace</a:t>
            </a:r>
          </a:p>
          <a:p>
            <a:pPr marL="1142365" lvl="2" indent="-227965"/>
            <a:endParaRPr lang="en-US" sz="1700">
              <a:ea typeface="+mn-lt"/>
              <a:cs typeface="+mn-lt"/>
            </a:endParaRPr>
          </a:p>
          <a:p>
            <a:pPr marL="0" indent="0">
              <a:buNone/>
            </a:pPr>
            <a:r>
              <a:rPr lang="en-US" sz="1700">
                <a:cs typeface="Calibri"/>
              </a:rPr>
              <a:t>(See proposed </a:t>
            </a:r>
            <a:r>
              <a:rPr lang="en-US" sz="1700">
                <a:ea typeface="+mn-lt"/>
                <a:cs typeface="+mn-lt"/>
              </a:rPr>
              <a:t>§§ </a:t>
            </a:r>
            <a:r>
              <a:rPr lang="en-US" sz="1700">
                <a:cs typeface="Calibri"/>
              </a:rPr>
              <a:t>1187.11-12 of the proposed rule)</a:t>
            </a:r>
          </a:p>
          <a:p>
            <a:pPr marL="914400" lvl="2" indent="0">
              <a:buNone/>
            </a:pPr>
            <a:endParaRPr lang="en-US" sz="1700">
              <a:ea typeface="+mn-lt"/>
              <a:cs typeface="+mn-lt"/>
            </a:endParaRPr>
          </a:p>
          <a:p>
            <a:pPr marL="1599565" lvl="3" indent="-227965"/>
            <a:endParaRPr lang="en-US" sz="1700">
              <a:cs typeface="Calibri"/>
            </a:endParaRPr>
          </a:p>
          <a:p>
            <a:pPr marL="0" indent="0">
              <a:buNone/>
            </a:pPr>
            <a:endParaRPr lang="en-US" sz="1700">
              <a:cs typeface="Calibri"/>
            </a:endParaRPr>
          </a:p>
        </p:txBody>
      </p:sp>
      <p:sp>
        <p:nvSpPr>
          <p:cNvPr id="6" name="TextBox 5">
            <a:extLst>
              <a:ext uri="{FF2B5EF4-FFF2-40B4-BE49-F238E27FC236}">
                <a16:creationId xmlns:a16="http://schemas.microsoft.com/office/drawing/2014/main" id="{859AAA95-9D4A-404E-A3A6-B91DF2AFE073}"/>
              </a:ext>
            </a:extLst>
          </p:cNvPr>
          <p:cNvSpPr txBox="1"/>
          <p:nvPr/>
        </p:nvSpPr>
        <p:spPr>
          <a:xfrm>
            <a:off x="9881783"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greenlivingpedia.org/Sustainable_house_design_features_checklis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38686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8889" y="0"/>
            <a:ext cx="626993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88825" cy="6858000"/>
          </a:xfrm>
          <a:prstGeom prst="rect">
            <a:avLst/>
          </a:prstGeom>
        </p:spPr>
      </p:pic>
      <p:sp>
        <p:nvSpPr>
          <p:cNvPr id="2" name="Title 1">
            <a:extLst>
              <a:ext uri="{FF2B5EF4-FFF2-40B4-BE49-F238E27FC236}">
                <a16:creationId xmlns:a16="http://schemas.microsoft.com/office/drawing/2014/main" id="{CF5BE7D0-4B78-4ED7-A02A-74726ABDACEF}"/>
              </a:ext>
            </a:extLst>
          </p:cNvPr>
          <p:cNvSpPr>
            <a:spLocks noGrp="1"/>
          </p:cNvSpPr>
          <p:nvPr>
            <p:ph type="title"/>
          </p:nvPr>
        </p:nvSpPr>
        <p:spPr>
          <a:xfrm>
            <a:off x="458750" y="1056364"/>
            <a:ext cx="5460393" cy="1311664"/>
          </a:xfrm>
        </p:spPr>
        <p:txBody>
          <a:bodyPr>
            <a:noAutofit/>
          </a:bodyPr>
          <a:lstStyle/>
          <a:p>
            <a:pPr marL="227965" indent="-227965"/>
            <a:r>
              <a:rPr lang="en-US" sz="6000" b="1" dirty="0">
                <a:solidFill>
                  <a:srgbClr val="000000"/>
                </a:solidFill>
                <a:latin typeface="Public Sans"/>
                <a:cs typeface="Calibri"/>
              </a:rPr>
              <a:t> Evaluation Criteria for IBIP Grant Proposals</a:t>
            </a:r>
          </a:p>
        </p:txBody>
      </p:sp>
      <p:sp>
        <p:nvSpPr>
          <p:cNvPr id="3" name="Content Placeholder 2">
            <a:extLst>
              <a:ext uri="{FF2B5EF4-FFF2-40B4-BE49-F238E27FC236}">
                <a16:creationId xmlns:a16="http://schemas.microsoft.com/office/drawing/2014/main" id="{09803ED9-A076-48FA-B168-0194FDCDF63B}"/>
              </a:ext>
            </a:extLst>
          </p:cNvPr>
          <p:cNvSpPr>
            <a:spLocks noGrp="1"/>
          </p:cNvSpPr>
          <p:nvPr>
            <p:ph idx="1"/>
          </p:nvPr>
        </p:nvSpPr>
        <p:spPr>
          <a:xfrm>
            <a:off x="804787" y="2860719"/>
            <a:ext cx="5114102" cy="4818580"/>
          </a:xfrm>
        </p:spPr>
        <p:txBody>
          <a:bodyPr vert="horz" lIns="91440" tIns="45720" rIns="91440" bIns="45720" rtlCol="0" anchor="ctr">
            <a:normAutofit/>
          </a:bodyPr>
          <a:lstStyle/>
          <a:p>
            <a:pPr marL="0" indent="0">
              <a:buNone/>
            </a:pPr>
            <a:r>
              <a:rPr lang="en-US" sz="4000">
                <a:solidFill>
                  <a:srgbClr val="000000"/>
                </a:solidFill>
                <a:cs typeface="Calibri"/>
              </a:rPr>
              <a:t>OIED will use the following to develop IBIP proposal evaluation </a:t>
            </a:r>
            <a:r>
              <a:rPr lang="en-US" sz="4400">
                <a:solidFill>
                  <a:srgbClr val="000000"/>
                </a:solidFill>
                <a:cs typeface="Calibri"/>
              </a:rPr>
              <a:t>criteria</a:t>
            </a:r>
            <a:r>
              <a:rPr lang="en-US" sz="4000">
                <a:solidFill>
                  <a:srgbClr val="000000"/>
                </a:solidFill>
                <a:cs typeface="Calibri"/>
              </a:rPr>
              <a:t>:</a:t>
            </a:r>
          </a:p>
          <a:p>
            <a:pPr marL="0" indent="0">
              <a:buNone/>
            </a:pPr>
            <a:endParaRPr lang="en-US" sz="5100" b="1">
              <a:solidFill>
                <a:srgbClr val="000000"/>
              </a:solidFill>
            </a:endParaRPr>
          </a:p>
          <a:p>
            <a:pPr marL="457200" lvl="1" indent="0">
              <a:buNone/>
            </a:pPr>
            <a:endParaRPr lang="en-US" sz="2000">
              <a:solidFill>
                <a:srgbClr val="000000"/>
              </a:solidFill>
              <a:cs typeface="Calibri" panose="020F0502020204030204"/>
            </a:endParaRPr>
          </a:p>
        </p:txBody>
      </p:sp>
      <p:sp>
        <p:nvSpPr>
          <p:cNvPr id="52"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2166" y="590635"/>
            <a:ext cx="5476659"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Voting in red pen">
            <a:extLst>
              <a:ext uri="{FF2B5EF4-FFF2-40B4-BE49-F238E27FC236}">
                <a16:creationId xmlns:a16="http://schemas.microsoft.com/office/drawing/2014/main" id="{01B028ED-CD31-4B1C-B3F4-57647A39B61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1884" r="10559" b="-1"/>
          <a:stretch/>
        </p:blipFill>
        <p:spPr>
          <a:xfrm>
            <a:off x="6891522" y="770037"/>
            <a:ext cx="529730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6" name="TextBox 5">
            <a:extLst>
              <a:ext uri="{FF2B5EF4-FFF2-40B4-BE49-F238E27FC236}">
                <a16:creationId xmlns:a16="http://schemas.microsoft.com/office/drawing/2014/main" id="{2E5F0CA3-002E-458F-AA55-2A44E43AFF8F}"/>
              </a:ext>
            </a:extLst>
          </p:cNvPr>
          <p:cNvSpPr txBox="1"/>
          <p:nvPr/>
        </p:nvSpPr>
        <p:spPr>
          <a:xfrm>
            <a:off x="9729498"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people-equation.com/making-most-of-leadership-assessments/outstanding-evaluat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59024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8889" y="0"/>
            <a:ext cx="626993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88825" cy="6858000"/>
          </a:xfrm>
          <a:prstGeom prst="rect">
            <a:avLst/>
          </a:prstGeom>
        </p:spPr>
      </p:pic>
      <p:sp>
        <p:nvSpPr>
          <p:cNvPr id="2" name="Title 1">
            <a:extLst>
              <a:ext uri="{FF2B5EF4-FFF2-40B4-BE49-F238E27FC236}">
                <a16:creationId xmlns:a16="http://schemas.microsoft.com/office/drawing/2014/main" id="{CF5BE7D0-4B78-4ED7-A02A-74726ABDACEF}"/>
              </a:ext>
            </a:extLst>
          </p:cNvPr>
          <p:cNvSpPr>
            <a:spLocks noGrp="1"/>
          </p:cNvSpPr>
          <p:nvPr>
            <p:ph type="title"/>
          </p:nvPr>
        </p:nvSpPr>
        <p:spPr>
          <a:xfrm>
            <a:off x="719865" y="304802"/>
            <a:ext cx="4802385" cy="1311664"/>
          </a:xfrm>
        </p:spPr>
        <p:txBody>
          <a:bodyPr>
            <a:normAutofit fontScale="90000"/>
          </a:bodyPr>
          <a:lstStyle/>
          <a:p>
            <a:pPr marL="227965" indent="-227965"/>
            <a:r>
              <a:rPr lang="en-US" sz="3700" b="1" dirty="0">
                <a:solidFill>
                  <a:srgbClr val="000000"/>
                </a:solidFill>
                <a:latin typeface="Public Sans"/>
                <a:cs typeface="Calibri"/>
              </a:rPr>
              <a:t>Evaluation Criteria for IBIP Grant Proposals</a:t>
            </a:r>
          </a:p>
        </p:txBody>
      </p:sp>
      <p:sp>
        <p:nvSpPr>
          <p:cNvPr id="3" name="Content Placeholder 2">
            <a:extLst>
              <a:ext uri="{FF2B5EF4-FFF2-40B4-BE49-F238E27FC236}">
                <a16:creationId xmlns:a16="http://schemas.microsoft.com/office/drawing/2014/main" id="{09803ED9-A076-48FA-B168-0194FDCDF63B}"/>
              </a:ext>
            </a:extLst>
          </p:cNvPr>
          <p:cNvSpPr>
            <a:spLocks noGrp="1"/>
          </p:cNvSpPr>
          <p:nvPr>
            <p:ph idx="1"/>
          </p:nvPr>
        </p:nvSpPr>
        <p:spPr>
          <a:xfrm>
            <a:off x="1040" y="1885917"/>
            <a:ext cx="6247594" cy="4369462"/>
          </a:xfrm>
        </p:spPr>
        <p:txBody>
          <a:bodyPr vert="horz" lIns="91440" tIns="45720" rIns="91440" bIns="45720" rtlCol="0" anchor="ctr">
            <a:noAutofit/>
          </a:bodyPr>
          <a:lstStyle/>
          <a:p>
            <a:pPr marL="457200" lvl="1" indent="0">
              <a:buNone/>
            </a:pPr>
            <a:r>
              <a:rPr lang="en-US" sz="2800" b="1">
                <a:solidFill>
                  <a:srgbClr val="000000"/>
                </a:solidFill>
                <a:latin typeface="Public sans"/>
                <a:cs typeface="Calibri"/>
              </a:rPr>
              <a:t>Ability</a:t>
            </a:r>
            <a:r>
              <a:rPr lang="en-US" sz="2800">
                <a:solidFill>
                  <a:srgbClr val="000000"/>
                </a:solidFill>
                <a:latin typeface="Public sans"/>
                <a:cs typeface="Calibri" panose="020F0502020204030204"/>
              </a:rPr>
              <a:t> of eligible applicant to operate a business incubator (as demonstrated by experience/qualifications), begin providing services within 3 months, and provide quality incubation services to significant number of Native businesses/entrepreneurs or in geographically remote locations</a:t>
            </a:r>
            <a:endParaRPr lang="en-US" sz="3600">
              <a:latin typeface="Public sans"/>
            </a:endParaRPr>
          </a:p>
          <a:p>
            <a:pPr marL="457200" lvl="1" indent="0">
              <a:buNone/>
            </a:pPr>
            <a:endParaRPr lang="en-US" sz="2000">
              <a:solidFill>
                <a:srgbClr val="000000"/>
              </a:solidFill>
              <a:cs typeface="Calibri" panose="020F0502020204030204"/>
            </a:endParaRPr>
          </a:p>
        </p:txBody>
      </p:sp>
      <p:sp>
        <p:nvSpPr>
          <p:cNvPr id="52"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2166" y="590635"/>
            <a:ext cx="5476659"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Red pen to vote">
            <a:extLst>
              <a:ext uri="{FF2B5EF4-FFF2-40B4-BE49-F238E27FC236}">
                <a16:creationId xmlns:a16="http://schemas.microsoft.com/office/drawing/2014/main" id="{01B028ED-CD31-4B1C-B3F4-57647A39B61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1884" r="10559" b="-1"/>
          <a:stretch/>
        </p:blipFill>
        <p:spPr>
          <a:xfrm>
            <a:off x="6891522" y="770037"/>
            <a:ext cx="529730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4" name="TextBox 3">
            <a:extLst>
              <a:ext uri="{FF2B5EF4-FFF2-40B4-BE49-F238E27FC236}">
                <a16:creationId xmlns:a16="http://schemas.microsoft.com/office/drawing/2014/main" id="{0341ADFE-C2BA-462D-B1D8-8ECA9F2755DD}"/>
              </a:ext>
            </a:extLst>
          </p:cNvPr>
          <p:cNvSpPr txBox="1"/>
          <p:nvPr/>
        </p:nvSpPr>
        <p:spPr>
          <a:xfrm>
            <a:off x="3580032" y="6329575"/>
            <a:ext cx="53735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(See proposed § 1187.20(a))</a:t>
            </a:r>
          </a:p>
        </p:txBody>
      </p:sp>
      <p:sp>
        <p:nvSpPr>
          <p:cNvPr id="6" name="TextBox 5">
            <a:extLst>
              <a:ext uri="{FF2B5EF4-FFF2-40B4-BE49-F238E27FC236}">
                <a16:creationId xmlns:a16="http://schemas.microsoft.com/office/drawing/2014/main" id="{2E5F0CA3-002E-458F-AA55-2A44E43AFF8F}"/>
              </a:ext>
            </a:extLst>
          </p:cNvPr>
          <p:cNvSpPr txBox="1"/>
          <p:nvPr/>
        </p:nvSpPr>
        <p:spPr>
          <a:xfrm>
            <a:off x="9729498"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people-equation.com/making-most-of-leadership-assessments/outstanding-evaluat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45002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5D4FE-1EA2-4408-ABFE-C3C497941E3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49318"/>
          <a:stretch/>
        </p:blipFill>
        <p:spPr>
          <a:xfrm>
            <a:off x="20" y="10"/>
            <a:ext cx="4634363" cy="6857990"/>
          </a:xfrm>
          <a:prstGeom prst="rect">
            <a:avLst/>
          </a:prstGeom>
          <a:effectLst/>
        </p:spPr>
      </p:pic>
      <p:sp>
        <p:nvSpPr>
          <p:cNvPr id="2" name="Title 1">
            <a:extLst>
              <a:ext uri="{FF2B5EF4-FFF2-40B4-BE49-F238E27FC236}">
                <a16:creationId xmlns:a16="http://schemas.microsoft.com/office/drawing/2014/main" id="{8692DF31-5DE7-4C76-B88E-70A32B513E3E}"/>
              </a:ext>
            </a:extLst>
          </p:cNvPr>
          <p:cNvSpPr>
            <a:spLocks noGrp="1"/>
          </p:cNvSpPr>
          <p:nvPr>
            <p:ph type="title"/>
          </p:nvPr>
        </p:nvSpPr>
        <p:spPr>
          <a:xfrm>
            <a:off x="4964136" y="381336"/>
            <a:ext cx="6584776" cy="1286160"/>
          </a:xfrm>
        </p:spPr>
        <p:txBody>
          <a:bodyPr anchor="b">
            <a:normAutofit/>
          </a:bodyPr>
          <a:lstStyle/>
          <a:p>
            <a:r>
              <a:rPr lang="en-US" dirty="0"/>
              <a:t>Agenda</a:t>
            </a:r>
          </a:p>
        </p:txBody>
      </p:sp>
      <p:sp>
        <p:nvSpPr>
          <p:cNvPr id="3" name="Content Placeholder 2">
            <a:extLst>
              <a:ext uri="{FF2B5EF4-FFF2-40B4-BE49-F238E27FC236}">
                <a16:creationId xmlns:a16="http://schemas.microsoft.com/office/drawing/2014/main" id="{D384738D-2C20-4A1C-81D0-21ECD649B6A2}"/>
              </a:ext>
            </a:extLst>
          </p:cNvPr>
          <p:cNvSpPr>
            <a:spLocks noGrp="1"/>
          </p:cNvSpPr>
          <p:nvPr>
            <p:ph idx="1"/>
          </p:nvPr>
        </p:nvSpPr>
        <p:spPr>
          <a:xfrm>
            <a:off x="4964136" y="2209805"/>
            <a:ext cx="6997675" cy="4571991"/>
          </a:xfrm>
        </p:spPr>
        <p:txBody>
          <a:bodyPr vert="horz" lIns="91440" tIns="45720" rIns="91440" bIns="45720" rtlCol="0" anchor="t">
            <a:normAutofit fontScale="25000" lnSpcReduction="20000"/>
          </a:bodyPr>
          <a:lstStyle/>
          <a:p>
            <a:pPr marL="227965" indent="-227965" fontAlgn="t"/>
            <a:r>
              <a:rPr lang="en-US" sz="8000" b="1">
                <a:latin typeface="+mj-lt"/>
              </a:rPr>
              <a:t>Welcome &amp; Invocation							</a:t>
            </a:r>
            <a:endParaRPr lang="en-US" sz="3200"/>
          </a:p>
          <a:p>
            <a:pPr marL="0" indent="0" fontAlgn="t">
              <a:buNone/>
            </a:pPr>
            <a:r>
              <a:rPr lang="en-US" sz="8000" b="1">
                <a:latin typeface="+mj-lt"/>
              </a:rPr>
              <a:t>1.  The Purpose of Tribal Consultation</a:t>
            </a:r>
            <a:endParaRPr lang="en-US" sz="8000" b="1">
              <a:latin typeface="+mj-lt"/>
              <a:cs typeface="Calibri Light"/>
            </a:endParaRPr>
          </a:p>
          <a:p>
            <a:pPr marL="0" indent="0" fontAlgn="t">
              <a:buNone/>
            </a:pPr>
            <a:r>
              <a:rPr lang="en-US" sz="8000" b="1">
                <a:latin typeface="+mj-lt"/>
              </a:rPr>
              <a:t>2.  Consultation Expectations</a:t>
            </a:r>
            <a:endParaRPr lang="en-US" sz="8000" b="1">
              <a:latin typeface="+mj-lt"/>
              <a:cs typeface="Calibri Light"/>
            </a:endParaRPr>
          </a:p>
          <a:p>
            <a:pPr marL="0" indent="0" fontAlgn="t">
              <a:buNone/>
            </a:pPr>
            <a:r>
              <a:rPr lang="en-US" sz="8000" b="1">
                <a:latin typeface="+mj-lt"/>
              </a:rPr>
              <a:t>3.  Native American Business Incubator Program Act</a:t>
            </a:r>
          </a:p>
          <a:p>
            <a:pPr marL="0" indent="0">
              <a:buNone/>
            </a:pPr>
            <a:r>
              <a:rPr lang="en-US" sz="8000" b="1">
                <a:latin typeface="+mj-lt"/>
              </a:rPr>
              <a:t>4.  Congressional Findings on Tribal Business Development</a:t>
            </a:r>
            <a:endParaRPr lang="en-US" sz="8000" b="1">
              <a:latin typeface="+mj-lt"/>
              <a:cs typeface="Calibri Light"/>
            </a:endParaRPr>
          </a:p>
          <a:p>
            <a:pPr marL="0" indent="0" fontAlgn="t">
              <a:buNone/>
            </a:pPr>
            <a:r>
              <a:rPr lang="en-US" sz="8000" b="1">
                <a:latin typeface="+mj-lt"/>
              </a:rPr>
              <a:t>5.  What is a Business Incubator?</a:t>
            </a:r>
            <a:endParaRPr lang="en-US" sz="8000" b="1">
              <a:latin typeface="+mj-lt"/>
              <a:cs typeface="Calibri Light"/>
            </a:endParaRPr>
          </a:p>
          <a:p>
            <a:pPr marL="0" indent="0" fontAlgn="t">
              <a:buNone/>
            </a:pPr>
            <a:r>
              <a:rPr lang="en-US" sz="8000" b="1">
                <a:latin typeface="+mj-lt"/>
              </a:rPr>
              <a:t>6.  What Services Will Business Incubators Provide?</a:t>
            </a:r>
            <a:endParaRPr lang="en-US" sz="8000" b="1">
              <a:latin typeface="+mj-lt"/>
              <a:cs typeface="Calibri Light"/>
            </a:endParaRPr>
          </a:p>
          <a:p>
            <a:pPr marL="0" indent="0" fontAlgn="t">
              <a:buNone/>
            </a:pPr>
            <a:r>
              <a:rPr lang="en-US" sz="8000" b="1">
                <a:latin typeface="+mj-lt"/>
              </a:rPr>
              <a:t>7.  Overview of IBIP Grant Basics</a:t>
            </a:r>
          </a:p>
          <a:p>
            <a:pPr marL="857250" indent="-857250"/>
            <a:endParaRPr lang="en-US" sz="7200" b="1">
              <a:latin typeface="Calibri Light" panose="020F0302020204030204"/>
              <a:cs typeface="Calibri Light" panose="020F0302020204030204"/>
            </a:endParaRPr>
          </a:p>
          <a:p>
            <a:pPr marL="227965" indent="-227965" fontAlgn="t"/>
            <a:r>
              <a:rPr lang="en-US" sz="7200" b="1"/>
              <a:t>Logistics &amp; Written Responses</a:t>
            </a:r>
          </a:p>
          <a:p>
            <a:pPr marL="227965" indent="-227965"/>
            <a:r>
              <a:rPr lang="en-US" sz="7200" b="1"/>
              <a:t>Government-to-Government Dialogue</a:t>
            </a:r>
            <a:endParaRPr lang="en-US" sz="7200" b="1">
              <a:cs typeface="Calibri" panose="020F0502020204030204"/>
            </a:endParaRPr>
          </a:p>
          <a:p>
            <a:pPr marL="227965" indent="-227965" fontAlgn="t"/>
            <a:r>
              <a:rPr lang="en-US" sz="7200" b="1">
                <a:latin typeface="+mj-lt"/>
              </a:rPr>
              <a:t>Closing</a:t>
            </a:r>
            <a:endParaRPr lang="en-US" sz="7200" b="1">
              <a:latin typeface="+mj-lt"/>
              <a:cs typeface="Calibri Light" panose="020F0302020204030204"/>
            </a:endParaRPr>
          </a:p>
          <a:p>
            <a:pPr marL="0" indent="0" fontAlgn="t">
              <a:buNone/>
            </a:pPr>
            <a:endParaRPr lang="en-US" sz="1100" b="1">
              <a:latin typeface="+mj-lt"/>
            </a:endParaRPr>
          </a:p>
          <a:p>
            <a:pPr marL="227965" indent="-227965"/>
            <a:endParaRPr lang="en-US" sz="1100">
              <a:cs typeface="Calibri" panose="020F0502020204030204"/>
            </a:endParaRPr>
          </a:p>
        </p:txBody>
      </p:sp>
      <p:cxnSp>
        <p:nvCxnSpPr>
          <p:cNvPr id="18"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79610" y="2115117"/>
            <a:ext cx="6307717" cy="0"/>
          </a:xfrm>
          <a:prstGeom prst="line">
            <a:avLst/>
          </a:prstGeom>
          <a:ln w="19050">
            <a:solidFill>
              <a:srgbClr val="78D2B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78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8469" y="0"/>
            <a:ext cx="642004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88825" cy="6858000"/>
          </a:xfrm>
          <a:prstGeom prst="rect">
            <a:avLst/>
          </a:prstGeom>
        </p:spPr>
      </p:pic>
      <p:sp>
        <p:nvSpPr>
          <p:cNvPr id="11" name="Title 1">
            <a:extLst>
              <a:ext uri="{FF2B5EF4-FFF2-40B4-BE49-F238E27FC236}">
                <a16:creationId xmlns:a16="http://schemas.microsoft.com/office/drawing/2014/main" id="{9EF481C5-F711-4DCC-96CB-929E607CD4F8}"/>
              </a:ext>
            </a:extLst>
          </p:cNvPr>
          <p:cNvSpPr txBox="1">
            <a:spLocks noGrp="1"/>
          </p:cNvSpPr>
          <p:nvPr>
            <p:ph type="title" idx="4294967295"/>
          </p:nvPr>
        </p:nvSpPr>
        <p:spPr>
          <a:xfrm>
            <a:off x="801131" y="802955"/>
            <a:ext cx="4765089" cy="14540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227965" marR="0" lvl="0" indent="-227965" algn="l" defTabSz="914400" rtl="0" eaLnBrk="1" fontAlgn="auto" latinLnBrk="0" hangingPunct="1">
              <a:lnSpc>
                <a:spcPct val="90000"/>
              </a:lnSpc>
              <a:spcBef>
                <a:spcPct val="0"/>
              </a:spcBef>
              <a:spcAft>
                <a:spcPts val="60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Public Sans"/>
                <a:ea typeface="+mj-ea"/>
                <a:cs typeface="+mj-cs"/>
              </a:rPr>
              <a:t>Evaluation Criteria for IBIP Grant Proposals (cont.)</a:t>
            </a:r>
          </a:p>
        </p:txBody>
      </p:sp>
      <p:sp>
        <p:nvSpPr>
          <p:cNvPr id="3" name="Content Placeholder 2">
            <a:extLst>
              <a:ext uri="{FF2B5EF4-FFF2-40B4-BE49-F238E27FC236}">
                <a16:creationId xmlns:a16="http://schemas.microsoft.com/office/drawing/2014/main" id="{09803ED9-A076-48FA-B168-0194FDCDF63B}"/>
              </a:ext>
            </a:extLst>
          </p:cNvPr>
          <p:cNvSpPr>
            <a:spLocks noGrp="1"/>
          </p:cNvSpPr>
          <p:nvPr>
            <p:ph idx="1"/>
          </p:nvPr>
        </p:nvSpPr>
        <p:spPr>
          <a:xfrm>
            <a:off x="334456" y="2390368"/>
            <a:ext cx="5704720" cy="3353476"/>
          </a:xfrm>
        </p:spPr>
        <p:txBody>
          <a:bodyPr vert="horz" lIns="91440" tIns="45720" rIns="91440" bIns="45720" rtlCol="0" anchor="t">
            <a:normAutofit fontScale="92500"/>
          </a:bodyPr>
          <a:lstStyle/>
          <a:p>
            <a:pPr marL="0" indent="0" defTabSz="914400">
              <a:buNone/>
            </a:pPr>
            <a:endParaRPr lang="en-US" sz="3300" b="1">
              <a:cs typeface="Calibri"/>
            </a:endParaRPr>
          </a:p>
          <a:p>
            <a:pPr marL="457200" lvl="1" indent="-228600" defTabSz="914400"/>
            <a:r>
              <a:rPr lang="en-US" sz="3300" b="1">
                <a:solidFill>
                  <a:srgbClr val="000000"/>
                </a:solidFill>
              </a:rPr>
              <a:t>Experience</a:t>
            </a:r>
            <a:r>
              <a:rPr lang="en-US" sz="3300">
                <a:solidFill>
                  <a:srgbClr val="000000"/>
                </a:solidFill>
              </a:rPr>
              <a:t> of eligible applicant in providing services in Native American communities, including one or more of the reservation communities described in the application</a:t>
            </a:r>
          </a:p>
          <a:p>
            <a:pPr marL="685165" lvl="1" indent="-228600" defTabSz="914400"/>
            <a:endParaRPr lang="en-US" sz="1800" b="1">
              <a:solidFill>
                <a:srgbClr val="000000"/>
              </a:solidFill>
            </a:endParaRPr>
          </a:p>
          <a:p>
            <a:pPr marL="457200" lvl="1" indent="-228600" defTabSz="914400"/>
            <a:endParaRPr lang="en-US" sz="1800">
              <a:solidFill>
                <a:srgbClr val="000000"/>
              </a:solidFill>
            </a:endParaRPr>
          </a:p>
        </p:txBody>
      </p:sp>
      <p:sp>
        <p:nvSpPr>
          <p:cNvPr id="42"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5369" y="581159"/>
            <a:ext cx="5463456"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Red pen check a box">
            <a:extLst>
              <a:ext uri="{FF2B5EF4-FFF2-40B4-BE49-F238E27FC236}">
                <a16:creationId xmlns:a16="http://schemas.microsoft.com/office/drawing/2014/main" id="{3E133B4C-2F75-411B-9ACD-98D30B72C7D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06384" y="2519015"/>
            <a:ext cx="4141153" cy="2743513"/>
          </a:xfrm>
          <a:prstGeom prst="rect">
            <a:avLst/>
          </a:prstGeom>
        </p:spPr>
      </p:pic>
      <p:sp>
        <p:nvSpPr>
          <p:cNvPr id="2" name="TextBox 1">
            <a:extLst>
              <a:ext uri="{FF2B5EF4-FFF2-40B4-BE49-F238E27FC236}">
                <a16:creationId xmlns:a16="http://schemas.microsoft.com/office/drawing/2014/main" id="{85E80787-A630-4A0F-B9D6-C497C10F4402}"/>
              </a:ext>
            </a:extLst>
          </p:cNvPr>
          <p:cNvSpPr txBox="1"/>
          <p:nvPr/>
        </p:nvSpPr>
        <p:spPr>
          <a:xfrm>
            <a:off x="3580032" y="6329575"/>
            <a:ext cx="53735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(See proposed § 1187.20(b))</a:t>
            </a:r>
          </a:p>
        </p:txBody>
      </p:sp>
    </p:spTree>
    <p:extLst>
      <p:ext uri="{BB962C8B-B14F-4D97-AF65-F5344CB8AC3E}">
        <p14:creationId xmlns:p14="http://schemas.microsoft.com/office/powerpoint/2010/main" val="424205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8469" y="0"/>
            <a:ext cx="642004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88825" cy="6858000"/>
          </a:xfrm>
          <a:prstGeom prst="rect">
            <a:avLst/>
          </a:prstGeom>
        </p:spPr>
      </p:pic>
      <p:sp>
        <p:nvSpPr>
          <p:cNvPr id="11" name="Title 1">
            <a:extLst>
              <a:ext uri="{FF2B5EF4-FFF2-40B4-BE49-F238E27FC236}">
                <a16:creationId xmlns:a16="http://schemas.microsoft.com/office/drawing/2014/main" id="{2E2DA440-ABF9-42D0-A8C3-5EE563F29D3E}"/>
              </a:ext>
            </a:extLst>
          </p:cNvPr>
          <p:cNvSpPr txBox="1">
            <a:spLocks noGrp="1"/>
          </p:cNvSpPr>
          <p:nvPr>
            <p:ph type="title" idx="4294967295"/>
          </p:nvPr>
        </p:nvSpPr>
        <p:spPr>
          <a:xfrm>
            <a:off x="801131" y="802955"/>
            <a:ext cx="4765089" cy="14540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227965" marR="0" lvl="0" indent="-227965" algn="l" defTabSz="914400" rtl="0" eaLnBrk="1" fontAlgn="auto" latinLnBrk="0" hangingPunct="1">
              <a:lnSpc>
                <a:spcPct val="90000"/>
              </a:lnSpc>
              <a:spcBef>
                <a:spcPct val="0"/>
              </a:spcBef>
              <a:spcAft>
                <a:spcPts val="60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Public Sans"/>
                <a:ea typeface="+mj-ea"/>
                <a:cs typeface="+mj-cs"/>
              </a:rPr>
              <a:t>Evaluation Criteria for IBIP Grant Proposals (cont.)</a:t>
            </a:r>
          </a:p>
        </p:txBody>
      </p:sp>
      <p:sp>
        <p:nvSpPr>
          <p:cNvPr id="3" name="Content Placeholder 2">
            <a:extLst>
              <a:ext uri="{FF2B5EF4-FFF2-40B4-BE49-F238E27FC236}">
                <a16:creationId xmlns:a16="http://schemas.microsoft.com/office/drawing/2014/main" id="{09803ED9-A076-48FA-B168-0194FDCDF63B}"/>
              </a:ext>
            </a:extLst>
          </p:cNvPr>
          <p:cNvSpPr>
            <a:spLocks noGrp="1"/>
          </p:cNvSpPr>
          <p:nvPr>
            <p:ph idx="1"/>
          </p:nvPr>
        </p:nvSpPr>
        <p:spPr>
          <a:xfrm>
            <a:off x="700016" y="2609573"/>
            <a:ext cx="5119823" cy="3353476"/>
          </a:xfrm>
        </p:spPr>
        <p:txBody>
          <a:bodyPr vert="horz" lIns="91440" tIns="45720" rIns="91440" bIns="45720" rtlCol="0" anchor="t">
            <a:normAutofit/>
          </a:bodyPr>
          <a:lstStyle/>
          <a:p>
            <a:pPr marL="457200" lvl="1" indent="-228600" defTabSz="914400"/>
            <a:r>
              <a:rPr lang="en-US" sz="3000">
                <a:solidFill>
                  <a:srgbClr val="000000"/>
                </a:solidFill>
              </a:rPr>
              <a:t>Extent to which grant award will enable an entity that is already providing business incubation services to</a:t>
            </a:r>
            <a:r>
              <a:rPr lang="en-US" sz="3000" b="1">
                <a:solidFill>
                  <a:srgbClr val="000000"/>
                </a:solidFill>
              </a:rPr>
              <a:t> appreciably enhance those services</a:t>
            </a:r>
            <a:endParaRPr lang="en-US"/>
          </a:p>
          <a:p>
            <a:pPr marL="457200" lvl="1" indent="-228600" defTabSz="914400"/>
            <a:endParaRPr lang="en-US" sz="1800">
              <a:solidFill>
                <a:srgbClr val="000000"/>
              </a:solidFill>
            </a:endParaRPr>
          </a:p>
        </p:txBody>
      </p:sp>
      <p:sp>
        <p:nvSpPr>
          <p:cNvPr id="42"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5369" y="581159"/>
            <a:ext cx="5463456"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Red pen check box">
            <a:extLst>
              <a:ext uri="{FF2B5EF4-FFF2-40B4-BE49-F238E27FC236}">
                <a16:creationId xmlns:a16="http://schemas.microsoft.com/office/drawing/2014/main" id="{AE08FAE8-32F7-44BE-901B-F9180A9CF2D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06384" y="2519015"/>
            <a:ext cx="4141153" cy="2743513"/>
          </a:xfrm>
          <a:prstGeom prst="rect">
            <a:avLst/>
          </a:prstGeom>
        </p:spPr>
      </p:pic>
      <p:sp>
        <p:nvSpPr>
          <p:cNvPr id="2" name="TextBox 1">
            <a:extLst>
              <a:ext uri="{FF2B5EF4-FFF2-40B4-BE49-F238E27FC236}">
                <a16:creationId xmlns:a16="http://schemas.microsoft.com/office/drawing/2014/main" id="{A09EA61F-1EDB-4FD1-84E4-A1803990A83B}"/>
              </a:ext>
            </a:extLst>
          </p:cNvPr>
          <p:cNvSpPr txBox="1"/>
          <p:nvPr/>
        </p:nvSpPr>
        <p:spPr>
          <a:xfrm>
            <a:off x="3580032" y="6329575"/>
            <a:ext cx="53735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(See proposed § 1187.20(d))</a:t>
            </a:r>
          </a:p>
        </p:txBody>
      </p:sp>
    </p:spTree>
    <p:extLst>
      <p:ext uri="{BB962C8B-B14F-4D97-AF65-F5344CB8AC3E}">
        <p14:creationId xmlns:p14="http://schemas.microsoft.com/office/powerpoint/2010/main" val="10810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8469" y="0"/>
            <a:ext cx="642004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88825" cy="6858000"/>
          </a:xfrm>
          <a:prstGeom prst="rect">
            <a:avLst/>
          </a:prstGeom>
        </p:spPr>
      </p:pic>
      <p:sp>
        <p:nvSpPr>
          <p:cNvPr id="17" name="Title 1">
            <a:extLst>
              <a:ext uri="{FF2B5EF4-FFF2-40B4-BE49-F238E27FC236}">
                <a16:creationId xmlns:a16="http://schemas.microsoft.com/office/drawing/2014/main" id="{6B7EFDC7-7B5E-45DC-B635-0020EA6E8E6E}"/>
              </a:ext>
            </a:extLst>
          </p:cNvPr>
          <p:cNvSpPr txBox="1">
            <a:spLocks noGrp="1"/>
          </p:cNvSpPr>
          <p:nvPr>
            <p:ph type="title" idx="4294967295"/>
          </p:nvPr>
        </p:nvSpPr>
        <p:spPr>
          <a:xfrm>
            <a:off x="728019" y="448051"/>
            <a:ext cx="4765089" cy="14540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227965" marR="0" lvl="0" indent="-227965" algn="l" defTabSz="914400" rtl="0" eaLnBrk="1" fontAlgn="auto" latinLnBrk="0" hangingPunct="1">
              <a:lnSpc>
                <a:spcPct val="90000"/>
              </a:lnSpc>
              <a:spcBef>
                <a:spcPct val="0"/>
              </a:spcBef>
              <a:spcAft>
                <a:spcPts val="60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Public Sans"/>
                <a:ea typeface="+mj-ea"/>
                <a:cs typeface="+mj-cs"/>
              </a:rPr>
              <a:t>Evaluation Criteria for IBIP Grant Proposals (cont.)</a:t>
            </a:r>
          </a:p>
        </p:txBody>
      </p:sp>
      <p:sp>
        <p:nvSpPr>
          <p:cNvPr id="15" name="Content Placeholder 2">
            <a:extLst>
              <a:ext uri="{FF2B5EF4-FFF2-40B4-BE49-F238E27FC236}">
                <a16:creationId xmlns:a16="http://schemas.microsoft.com/office/drawing/2014/main" id="{14F4538F-DBB9-4B65-82D4-EAAA5F0E8DAC}"/>
              </a:ext>
            </a:extLst>
          </p:cNvPr>
          <p:cNvSpPr>
            <a:spLocks noGrp="1"/>
          </p:cNvSpPr>
          <p:nvPr>
            <p:ph idx="1"/>
          </p:nvPr>
        </p:nvSpPr>
        <p:spPr>
          <a:xfrm>
            <a:off x="804462" y="2242629"/>
            <a:ext cx="5195916" cy="4168444"/>
          </a:xfrm>
        </p:spPr>
        <p:txBody>
          <a:bodyPr vert="horz" lIns="91440" tIns="45720" rIns="91440" bIns="45720" rtlCol="0" anchor="t">
            <a:normAutofit fontScale="92500" lnSpcReduction="10000"/>
          </a:bodyPr>
          <a:lstStyle/>
          <a:p>
            <a:pPr marL="0" indent="0" defTabSz="914400">
              <a:buNone/>
            </a:pPr>
            <a:r>
              <a:rPr lang="en-US" sz="2200">
                <a:solidFill>
                  <a:srgbClr val="000000"/>
                </a:solidFill>
                <a:latin typeface="Public Sans"/>
              </a:rPr>
              <a:t>For the </a:t>
            </a:r>
            <a:r>
              <a:rPr lang="en-US" sz="2200" b="1">
                <a:solidFill>
                  <a:srgbClr val="000000"/>
                </a:solidFill>
                <a:latin typeface="Public Sans"/>
              </a:rPr>
              <a:t>Proposed Location OIED will:</a:t>
            </a:r>
          </a:p>
          <a:p>
            <a:pPr marL="0" lvl="0" indent="-228600" defTabSz="914400"/>
            <a:r>
              <a:rPr lang="en-US" sz="2200">
                <a:solidFill>
                  <a:srgbClr val="000000"/>
                </a:solidFill>
                <a:latin typeface="Public Sans"/>
              </a:rPr>
              <a:t>Consider goal of achieving broad geographic distribution of incubators; and</a:t>
            </a:r>
          </a:p>
          <a:p>
            <a:pPr marL="0" lvl="0" indent="-228600" defTabSz="914400"/>
            <a:r>
              <a:rPr lang="en-US" sz="2200">
                <a:solidFill>
                  <a:srgbClr val="000000"/>
                </a:solidFill>
                <a:latin typeface="Public Sans"/>
              </a:rPr>
              <a:t>Give priority to eligible applicants that will provide services </a:t>
            </a:r>
            <a:r>
              <a:rPr lang="en-US" sz="2200" b="1">
                <a:solidFill>
                  <a:srgbClr val="000000"/>
                </a:solidFill>
                <a:latin typeface="Public Sans"/>
              </a:rPr>
              <a:t>on or near the reservation </a:t>
            </a:r>
            <a:r>
              <a:rPr lang="en-US" sz="2200">
                <a:solidFill>
                  <a:srgbClr val="000000"/>
                </a:solidFill>
                <a:latin typeface="Public Sans"/>
              </a:rPr>
              <a:t>unless:</a:t>
            </a:r>
          </a:p>
          <a:p>
            <a:pPr marL="685165" lvl="1" indent="-228600" defTabSz="914400"/>
            <a:r>
              <a:rPr lang="en-US" sz="2200">
                <a:solidFill>
                  <a:srgbClr val="000000"/>
                </a:solidFill>
                <a:latin typeface="Public Sans"/>
              </a:rPr>
              <a:t>Incubator location will not prevent the eligible applicant from providing quality business incubation services to Native businesses/entrepreneurs from one or more reservation communities to be served; and </a:t>
            </a:r>
          </a:p>
          <a:p>
            <a:pPr marL="685165" lvl="1" indent="-228600" defTabSz="914400"/>
            <a:r>
              <a:rPr lang="en-US" sz="2200">
                <a:solidFill>
                  <a:srgbClr val="000000"/>
                </a:solidFill>
                <a:latin typeface="Public Sans"/>
              </a:rPr>
              <a:t>The location will serve the interests of one or more reservation communities</a:t>
            </a:r>
          </a:p>
          <a:p>
            <a:pPr marL="457200" lvl="1" indent="-228600" defTabSz="914400"/>
            <a:endParaRPr lang="en-US" sz="1500">
              <a:solidFill>
                <a:srgbClr val="000000"/>
              </a:solidFill>
            </a:endParaRPr>
          </a:p>
          <a:p>
            <a:pPr marL="457200" lvl="1" indent="-228600" defTabSz="914400"/>
            <a:endParaRPr lang="en-US" sz="1500">
              <a:solidFill>
                <a:srgbClr val="000000"/>
              </a:solidFill>
            </a:endParaRPr>
          </a:p>
        </p:txBody>
      </p:sp>
      <p:sp>
        <p:nvSpPr>
          <p:cNvPr id="42"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5369" y="581159"/>
            <a:ext cx="5463456"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Red pen">
            <a:extLst>
              <a:ext uri="{FF2B5EF4-FFF2-40B4-BE49-F238E27FC236}">
                <a16:creationId xmlns:a16="http://schemas.microsoft.com/office/drawing/2014/main" id="{F14852DB-A06C-4C95-A409-42B70901E54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06384" y="2519015"/>
            <a:ext cx="4141153" cy="2743513"/>
          </a:xfrm>
          <a:prstGeom prst="rect">
            <a:avLst/>
          </a:prstGeom>
        </p:spPr>
      </p:pic>
      <p:sp>
        <p:nvSpPr>
          <p:cNvPr id="2" name="TextBox 1">
            <a:extLst>
              <a:ext uri="{FF2B5EF4-FFF2-40B4-BE49-F238E27FC236}">
                <a16:creationId xmlns:a16="http://schemas.microsoft.com/office/drawing/2014/main" id="{A98EF084-4559-48C2-9258-7961566449A2}"/>
              </a:ext>
            </a:extLst>
          </p:cNvPr>
          <p:cNvSpPr txBox="1"/>
          <p:nvPr/>
        </p:nvSpPr>
        <p:spPr>
          <a:xfrm>
            <a:off x="2580099" y="6300998"/>
            <a:ext cx="53735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(See proposed § 1187.20(c) &amp; </a:t>
            </a:r>
            <a:r>
              <a:rPr lang="en-US">
                <a:ea typeface="+mn-lt"/>
                <a:cs typeface="+mn-lt"/>
              </a:rPr>
              <a:t> § 1187.21</a:t>
            </a:r>
            <a:r>
              <a:rPr lang="en-US"/>
              <a:t>)</a:t>
            </a:r>
          </a:p>
        </p:txBody>
      </p:sp>
    </p:spTree>
    <p:extLst>
      <p:ext uri="{BB962C8B-B14F-4D97-AF65-F5344CB8AC3E}">
        <p14:creationId xmlns:p14="http://schemas.microsoft.com/office/powerpoint/2010/main" val="112762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8469" y="0"/>
            <a:ext cx="642004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88825" cy="6858000"/>
          </a:xfrm>
          <a:prstGeom prst="rect">
            <a:avLst/>
          </a:prstGeom>
        </p:spPr>
      </p:pic>
      <p:sp>
        <p:nvSpPr>
          <p:cNvPr id="17" name="Title 1">
            <a:extLst>
              <a:ext uri="{FF2B5EF4-FFF2-40B4-BE49-F238E27FC236}">
                <a16:creationId xmlns:a16="http://schemas.microsoft.com/office/drawing/2014/main" id="{6B7EFDC7-7B5E-45DC-B635-0020EA6E8E6E}"/>
              </a:ext>
            </a:extLst>
          </p:cNvPr>
          <p:cNvSpPr txBox="1">
            <a:spLocks noGrp="1"/>
          </p:cNvSpPr>
          <p:nvPr>
            <p:ph type="title" idx="4294967295"/>
          </p:nvPr>
        </p:nvSpPr>
        <p:spPr>
          <a:xfrm>
            <a:off x="728019" y="448051"/>
            <a:ext cx="4765089" cy="14540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227965" marR="0" lvl="0" indent="-227965" algn="l" defTabSz="914400" rtl="0" eaLnBrk="1" fontAlgn="auto" latinLnBrk="0" hangingPunct="1">
              <a:lnSpc>
                <a:spcPct val="90000"/>
              </a:lnSpc>
              <a:spcBef>
                <a:spcPct val="0"/>
              </a:spcBef>
              <a:spcAft>
                <a:spcPts val="60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Public Sans"/>
                <a:ea typeface="+mj-ea"/>
                <a:cs typeface="+mj-cs"/>
              </a:rPr>
              <a:t>Evaluation Criteria for IBIP Grant Proposals (cont.)</a:t>
            </a:r>
          </a:p>
        </p:txBody>
      </p:sp>
      <p:sp>
        <p:nvSpPr>
          <p:cNvPr id="2" name="TextBox 1">
            <a:extLst>
              <a:ext uri="{FF2B5EF4-FFF2-40B4-BE49-F238E27FC236}">
                <a16:creationId xmlns:a16="http://schemas.microsoft.com/office/drawing/2014/main" id="{A98EF084-4559-48C2-9258-7961566449A2}"/>
              </a:ext>
            </a:extLst>
          </p:cNvPr>
          <p:cNvSpPr txBox="1"/>
          <p:nvPr/>
        </p:nvSpPr>
        <p:spPr>
          <a:xfrm>
            <a:off x="2580099" y="6300998"/>
            <a:ext cx="53735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(See proposed § 1187.20(c) &amp; </a:t>
            </a:r>
            <a:r>
              <a:rPr lang="en-US">
                <a:ea typeface="+mn-lt"/>
                <a:cs typeface="+mn-lt"/>
              </a:rPr>
              <a:t> § 1187.21</a:t>
            </a:r>
            <a:r>
              <a:rPr lang="en-US"/>
              <a:t>)</a:t>
            </a:r>
          </a:p>
        </p:txBody>
      </p:sp>
      <p:sp>
        <p:nvSpPr>
          <p:cNvPr id="3" name="Content Placeholder 2">
            <a:extLst>
              <a:ext uri="{FF2B5EF4-FFF2-40B4-BE49-F238E27FC236}">
                <a16:creationId xmlns:a16="http://schemas.microsoft.com/office/drawing/2014/main" id="{DEE96831-4E06-4D93-A6C0-0F939078911D}"/>
              </a:ext>
            </a:extLst>
          </p:cNvPr>
          <p:cNvSpPr txBox="1">
            <a:spLocks/>
          </p:cNvSpPr>
          <p:nvPr/>
        </p:nvSpPr>
        <p:spPr>
          <a:xfrm>
            <a:off x="898463" y="1981670"/>
            <a:ext cx="5195916" cy="4168444"/>
          </a:xfrm>
          <a:prstGeom prst="rect">
            <a:avLst/>
          </a:prstGeom>
        </p:spPr>
        <p:txBody>
          <a:bodyPr vert="horz" lIns="91440" tIns="45720" rIns="91440" bIns="45720" rtlCol="0" anchor="t">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4400">
              <a:buFont typeface="Arial" panose="020B0604020202020204" pitchFamily="34" charset="0"/>
              <a:buNone/>
            </a:pPr>
            <a:endParaRPr lang="en-US" sz="2200" b="1">
              <a:solidFill>
                <a:srgbClr val="000000"/>
              </a:solidFill>
              <a:latin typeface="Public Sans"/>
            </a:endParaRPr>
          </a:p>
          <a:p>
            <a:pPr marL="0" indent="0" defTabSz="914400">
              <a:buNone/>
            </a:pPr>
            <a:r>
              <a:rPr lang="en-US" sz="2200" b="1">
                <a:solidFill>
                  <a:srgbClr val="000000"/>
                </a:solidFill>
                <a:latin typeface="public sans"/>
                <a:ea typeface="+mn-lt"/>
                <a:cs typeface="+mn-lt"/>
              </a:rPr>
              <a:t>Proposed Location/Site Evaluation</a:t>
            </a:r>
            <a:endParaRPr lang="en-US" sz="2200">
              <a:latin typeface="public sans"/>
              <a:ea typeface="+mn-lt"/>
              <a:cs typeface="+mn-lt"/>
            </a:endParaRPr>
          </a:p>
          <a:p>
            <a:pPr marL="0" indent="0" defTabSz="914400">
              <a:buNone/>
            </a:pPr>
            <a:r>
              <a:rPr lang="en-US" sz="2200">
                <a:solidFill>
                  <a:srgbClr val="000000"/>
                </a:solidFill>
                <a:latin typeface="public sans"/>
                <a:ea typeface="+mn-lt"/>
                <a:cs typeface="+mn-lt"/>
              </a:rPr>
              <a:t>Before awarding a grant, OIED will evaluate the proposed site.</a:t>
            </a:r>
            <a:endParaRPr lang="en-US" sz="2200">
              <a:latin typeface="public sans"/>
              <a:ea typeface="+mn-lt"/>
              <a:cs typeface="+mn-lt"/>
            </a:endParaRPr>
          </a:p>
          <a:p>
            <a:pPr marL="685165" lvl="1" indent="-228600" defTabSz="914400"/>
            <a:r>
              <a:rPr lang="en-US" sz="2200">
                <a:solidFill>
                  <a:srgbClr val="000000"/>
                </a:solidFill>
                <a:latin typeface="public sans"/>
                <a:ea typeface="+mn-lt"/>
                <a:cs typeface="+mn-lt"/>
              </a:rPr>
              <a:t>If in possession:  OIED conducts site visit or video submission</a:t>
            </a:r>
            <a:endParaRPr lang="en-US" sz="2200">
              <a:latin typeface="public sans"/>
              <a:ea typeface="+mn-lt"/>
              <a:cs typeface="+mn-lt"/>
            </a:endParaRPr>
          </a:p>
          <a:p>
            <a:pPr marL="685165" lvl="1" indent="-228600" defTabSz="914400"/>
            <a:r>
              <a:rPr lang="en-US" sz="2200">
                <a:solidFill>
                  <a:srgbClr val="000000"/>
                </a:solidFill>
                <a:latin typeface="public sans"/>
                <a:ea typeface="+mn-lt"/>
                <a:cs typeface="+mn-lt"/>
              </a:rPr>
              <a:t>If not yet in possession: OIED reviews written site proposal and conducts on-site or video visit one year later</a:t>
            </a:r>
            <a:endParaRPr lang="en-US">
              <a:latin typeface="public sans"/>
            </a:endParaRPr>
          </a:p>
          <a:p>
            <a:pPr marL="457200" lvl="1" indent="-228600" defTabSz="914400"/>
            <a:endParaRPr lang="en-US" sz="1500">
              <a:solidFill>
                <a:srgbClr val="000000"/>
              </a:solidFill>
            </a:endParaRPr>
          </a:p>
          <a:p>
            <a:pPr marL="457200" lvl="1" indent="-228600" defTabSz="914400"/>
            <a:endParaRPr lang="en-US" sz="1500">
              <a:solidFill>
                <a:srgbClr val="000000"/>
              </a:solidFill>
            </a:endParaRPr>
          </a:p>
        </p:txBody>
      </p:sp>
      <p:sp>
        <p:nvSpPr>
          <p:cNvPr id="42"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5369" y="581159"/>
            <a:ext cx="5463456"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Red pen">
            <a:extLst>
              <a:ext uri="{FF2B5EF4-FFF2-40B4-BE49-F238E27FC236}">
                <a16:creationId xmlns:a16="http://schemas.microsoft.com/office/drawing/2014/main" id="{F14852DB-A06C-4C95-A409-42B70901E54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06384" y="2519015"/>
            <a:ext cx="4141153" cy="2743513"/>
          </a:xfrm>
          <a:prstGeom prst="rect">
            <a:avLst/>
          </a:prstGeom>
        </p:spPr>
      </p:pic>
    </p:spTree>
    <p:extLst>
      <p:ext uri="{BB962C8B-B14F-4D97-AF65-F5344CB8AC3E}">
        <p14:creationId xmlns:p14="http://schemas.microsoft.com/office/powerpoint/2010/main" val="22955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6B0EB-0149-4DA9-A8B7-04EC3B6EB68B}"/>
              </a:ext>
            </a:extLst>
          </p:cNvPr>
          <p:cNvSpPr>
            <a:spLocks noGrp="1"/>
          </p:cNvSpPr>
          <p:nvPr>
            <p:ph type="title"/>
          </p:nvPr>
        </p:nvSpPr>
        <p:spPr>
          <a:xfrm>
            <a:off x="655149" y="365125"/>
            <a:ext cx="5118780" cy="1692794"/>
          </a:xfrm>
        </p:spPr>
        <p:txBody>
          <a:bodyPr>
            <a:normAutofit/>
          </a:bodyPr>
          <a:lstStyle/>
          <a:p>
            <a:r>
              <a:rPr lang="en-US" b="1" dirty="0">
                <a:cs typeface="Calibri Light"/>
              </a:rPr>
              <a:t>Minimum Awardee Requirements</a:t>
            </a:r>
            <a:endParaRPr lang="en-US" b="1" dirty="0"/>
          </a:p>
        </p:txBody>
      </p:sp>
      <p:cxnSp>
        <p:nvCxnSpPr>
          <p:cNvPr id="120" name="Straight Arrow Connector 117">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149" y="2316480"/>
            <a:ext cx="4570809"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78CCE5-284D-4263-8879-54ADC2CAC8BE}"/>
              </a:ext>
            </a:extLst>
          </p:cNvPr>
          <p:cNvSpPr>
            <a:spLocks noGrp="1"/>
          </p:cNvSpPr>
          <p:nvPr>
            <p:ph idx="1"/>
          </p:nvPr>
        </p:nvSpPr>
        <p:spPr>
          <a:xfrm>
            <a:off x="655150" y="2393879"/>
            <a:ext cx="5118779" cy="4171305"/>
          </a:xfrm>
        </p:spPr>
        <p:txBody>
          <a:bodyPr vert="horz" lIns="91440" tIns="45720" rIns="91440" bIns="45720" rtlCol="0" anchor="t">
            <a:normAutofit fontScale="85000" lnSpcReduction="20000"/>
          </a:bodyPr>
          <a:lstStyle/>
          <a:p>
            <a:pPr marL="0" indent="0">
              <a:buNone/>
            </a:pPr>
            <a:r>
              <a:rPr lang="en-US" sz="2300" b="1">
                <a:cs typeface="Calibri" panose="020F0502020204030204"/>
              </a:rPr>
              <a:t>Each awardee must:</a:t>
            </a:r>
          </a:p>
          <a:p>
            <a:pPr marL="685165" lvl="1" indent="-227965"/>
            <a:r>
              <a:rPr lang="en-US" sz="2300">
                <a:cs typeface="Calibri" panose="020F0502020204030204"/>
              </a:rPr>
              <a:t>Offer culturally tailored incubation services to Native businesses/entrepreneurs</a:t>
            </a:r>
          </a:p>
          <a:p>
            <a:pPr marL="685165" lvl="1" indent="-227965"/>
            <a:r>
              <a:rPr lang="en-US" sz="2300">
                <a:cs typeface="Calibri" panose="020F0502020204030204"/>
              </a:rPr>
              <a:t>Use competitive process to select participants</a:t>
            </a:r>
          </a:p>
          <a:p>
            <a:pPr marL="685165" lvl="1" indent="-227965"/>
            <a:r>
              <a:rPr lang="en-US" sz="2300">
                <a:cs typeface="Calibri" panose="020F0502020204030204"/>
              </a:rPr>
              <a:t>Provide physical workspace</a:t>
            </a:r>
          </a:p>
          <a:p>
            <a:pPr marL="685165" lvl="1" indent="-227965"/>
            <a:r>
              <a:rPr lang="en-US" sz="2300">
                <a:cs typeface="Calibri" panose="020F0502020204030204"/>
              </a:rPr>
              <a:t>Provide entrepreneurship and business skills training</a:t>
            </a:r>
          </a:p>
          <a:p>
            <a:pPr marL="685165" lvl="1" indent="-227965"/>
            <a:r>
              <a:rPr lang="en-US" sz="2300">
                <a:cs typeface="Calibri" panose="020F0502020204030204"/>
              </a:rPr>
              <a:t>Provide direct mentorship or assistance finding mentors in the industry in which the Native business/entrepreneur operates or intends to operate</a:t>
            </a:r>
          </a:p>
          <a:p>
            <a:pPr marL="685165" lvl="1" indent="-227965"/>
            <a:r>
              <a:rPr lang="en-US" sz="2300">
                <a:cs typeface="Calibri" panose="020F0502020204030204"/>
              </a:rPr>
              <a:t>Provide access to networks of potential investors, etc.</a:t>
            </a:r>
          </a:p>
          <a:p>
            <a:pPr marL="685165" lvl="1" indent="-227965"/>
            <a:r>
              <a:rPr lang="en-US" sz="2300">
                <a:cs typeface="Calibri" panose="020F0502020204030204"/>
              </a:rPr>
              <a:t>Leverage technology </a:t>
            </a:r>
          </a:p>
          <a:p>
            <a:pPr marL="227965" indent="-227965"/>
            <a:endParaRPr lang="en-US" sz="1500">
              <a:ea typeface="+mn-lt"/>
              <a:cs typeface="+mn-lt"/>
            </a:endParaRPr>
          </a:p>
          <a:p>
            <a:pPr marL="457200" lvl="1" indent="0">
              <a:buNone/>
            </a:pPr>
            <a:endParaRPr lang="en-US" sz="1500">
              <a:cs typeface="Calibri"/>
            </a:endParaRPr>
          </a:p>
        </p:txBody>
      </p:sp>
      <p:pic>
        <p:nvPicPr>
          <p:cNvPr id="9" name="Picture 8" descr="Required check two men handshake">
            <a:extLst>
              <a:ext uri="{FF2B5EF4-FFF2-40B4-BE49-F238E27FC236}">
                <a16:creationId xmlns:a16="http://schemas.microsoft.com/office/drawing/2014/main" id="{9BE7EBCF-46D6-4436-9FDF-425980CA577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415" r="20367"/>
          <a:stretch/>
        </p:blipFill>
        <p:spPr>
          <a:xfrm>
            <a:off x="5877318" y="10"/>
            <a:ext cx="6311506"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Box 3">
            <a:extLst>
              <a:ext uri="{FF2B5EF4-FFF2-40B4-BE49-F238E27FC236}">
                <a16:creationId xmlns:a16="http://schemas.microsoft.com/office/drawing/2014/main" id="{E90D56F8-F03A-408D-B841-0760F0D3B431}"/>
              </a:ext>
            </a:extLst>
          </p:cNvPr>
          <p:cNvSpPr txBox="1"/>
          <p:nvPr/>
        </p:nvSpPr>
        <p:spPr>
          <a:xfrm>
            <a:off x="2580099" y="6300998"/>
            <a:ext cx="53735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(See proposed § 1187.44)</a:t>
            </a:r>
          </a:p>
        </p:txBody>
      </p:sp>
    </p:spTree>
    <p:extLst>
      <p:ext uri="{BB962C8B-B14F-4D97-AF65-F5344CB8AC3E}">
        <p14:creationId xmlns:p14="http://schemas.microsoft.com/office/powerpoint/2010/main" val="248022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8889" y="0"/>
            <a:ext cx="626993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88825" cy="6858000"/>
          </a:xfrm>
          <a:prstGeom prst="rect">
            <a:avLst/>
          </a:prstGeom>
        </p:spPr>
      </p:pic>
      <p:sp>
        <p:nvSpPr>
          <p:cNvPr id="2" name="Title 1">
            <a:extLst>
              <a:ext uri="{FF2B5EF4-FFF2-40B4-BE49-F238E27FC236}">
                <a16:creationId xmlns:a16="http://schemas.microsoft.com/office/drawing/2014/main" id="{7FBB974C-1CCC-4099-8548-31EF350B9683}"/>
              </a:ext>
            </a:extLst>
          </p:cNvPr>
          <p:cNvSpPr>
            <a:spLocks noGrp="1"/>
          </p:cNvSpPr>
          <p:nvPr>
            <p:ph type="title"/>
          </p:nvPr>
        </p:nvSpPr>
        <p:spPr>
          <a:xfrm>
            <a:off x="804788" y="798445"/>
            <a:ext cx="4802385" cy="1311664"/>
          </a:xfrm>
        </p:spPr>
        <p:txBody>
          <a:bodyPr>
            <a:normAutofit/>
          </a:bodyPr>
          <a:lstStyle/>
          <a:p>
            <a:r>
              <a:rPr lang="en-US" dirty="0">
                <a:solidFill>
                  <a:srgbClr val="000000"/>
                </a:solidFill>
                <a:latin typeface="Public Sans"/>
                <a:cs typeface="Calibri Light"/>
              </a:rPr>
              <a:t>Grant Administration</a:t>
            </a:r>
            <a:endParaRPr lang="en-US" dirty="0">
              <a:solidFill>
                <a:srgbClr val="000000"/>
              </a:solidFill>
              <a:latin typeface="Public Sans"/>
            </a:endParaRPr>
          </a:p>
        </p:txBody>
      </p:sp>
      <p:sp>
        <p:nvSpPr>
          <p:cNvPr id="3" name="Content Placeholder 2">
            <a:extLst>
              <a:ext uri="{FF2B5EF4-FFF2-40B4-BE49-F238E27FC236}">
                <a16:creationId xmlns:a16="http://schemas.microsoft.com/office/drawing/2014/main" id="{E8E41778-23D6-450A-8EB3-34386B38E04C}"/>
              </a:ext>
            </a:extLst>
          </p:cNvPr>
          <p:cNvSpPr>
            <a:spLocks noGrp="1"/>
          </p:cNvSpPr>
          <p:nvPr>
            <p:ph idx="1"/>
          </p:nvPr>
        </p:nvSpPr>
        <p:spPr>
          <a:xfrm>
            <a:off x="804787" y="2272143"/>
            <a:ext cx="4705577" cy="3788830"/>
          </a:xfrm>
        </p:spPr>
        <p:txBody>
          <a:bodyPr vert="horz" lIns="91440" tIns="45720" rIns="91440" bIns="45720" rtlCol="0" anchor="ctr">
            <a:normAutofit fontScale="92500"/>
          </a:bodyPr>
          <a:lstStyle/>
          <a:p>
            <a:pPr marL="0" indent="0">
              <a:buNone/>
            </a:pPr>
            <a:r>
              <a:rPr lang="en-US" sz="2400" dirty="0">
                <a:cs typeface="Calibri"/>
              </a:rPr>
              <a:t>IBIP Grant Term: 3 years</a:t>
            </a:r>
          </a:p>
          <a:p>
            <a:pPr marL="685165" lvl="1" indent="-227965"/>
            <a:r>
              <a:rPr lang="en-US" sz="2400" dirty="0">
                <a:cs typeface="Calibri"/>
              </a:rPr>
              <a:t>May be renewed for a term up </a:t>
            </a:r>
            <a:r>
              <a:rPr lang="en-US" sz="2400">
                <a:cs typeface="Calibri"/>
              </a:rPr>
              <a:t>to three additional years </a:t>
            </a:r>
            <a:r>
              <a:rPr lang="en-US" sz="2400" dirty="0">
                <a:cs typeface="Calibri"/>
              </a:rPr>
              <a:t>based on evaluation, performance, continued eligibility</a:t>
            </a:r>
          </a:p>
          <a:p>
            <a:pPr marL="685165" lvl="1" indent="-227965"/>
            <a:endParaRPr lang="en-US" sz="2400" dirty="0">
              <a:cs typeface="Calibri"/>
            </a:endParaRPr>
          </a:p>
          <a:p>
            <a:pPr marL="685165" lvl="1" indent="-227965"/>
            <a:r>
              <a:rPr lang="en-US" sz="2400" dirty="0">
                <a:cs typeface="Calibri"/>
              </a:rPr>
              <a:t>Awardees receiving renewals must provide non-Federal contribution of at least 33% of total grant amount, unless OIED waives</a:t>
            </a:r>
          </a:p>
        </p:txBody>
      </p:sp>
      <p:sp>
        <p:nvSpPr>
          <p:cNvPr id="24"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2166" y="590635"/>
            <a:ext cx="5476659"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Words of Administration">
            <a:extLst>
              <a:ext uri="{FF2B5EF4-FFF2-40B4-BE49-F238E27FC236}">
                <a16:creationId xmlns:a16="http://schemas.microsoft.com/office/drawing/2014/main" id="{F3E2DE1B-6A4D-4ECD-8D7A-73627A9E68B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866" r="34143" b="1"/>
          <a:stretch/>
        </p:blipFill>
        <p:spPr>
          <a:xfrm>
            <a:off x="6891522" y="770037"/>
            <a:ext cx="529730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4" name="TextBox 3">
            <a:extLst>
              <a:ext uri="{FF2B5EF4-FFF2-40B4-BE49-F238E27FC236}">
                <a16:creationId xmlns:a16="http://schemas.microsoft.com/office/drawing/2014/main" id="{811EB27B-7D19-473D-AC5B-B132F697D2F7}"/>
              </a:ext>
            </a:extLst>
          </p:cNvPr>
          <p:cNvSpPr txBox="1"/>
          <p:nvPr/>
        </p:nvSpPr>
        <p:spPr>
          <a:xfrm>
            <a:off x="2580099" y="6300998"/>
            <a:ext cx="53735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(See proposed § 1187.41)</a:t>
            </a:r>
          </a:p>
        </p:txBody>
      </p:sp>
      <p:sp>
        <p:nvSpPr>
          <p:cNvPr id="6" name="TextBox 5">
            <a:extLst>
              <a:ext uri="{FF2B5EF4-FFF2-40B4-BE49-F238E27FC236}">
                <a16:creationId xmlns:a16="http://schemas.microsoft.com/office/drawing/2014/main" id="{86055CE2-1558-4D72-90BB-5F14F3719FBE}"/>
              </a:ext>
            </a:extLst>
          </p:cNvPr>
          <p:cNvSpPr txBox="1"/>
          <p:nvPr/>
        </p:nvSpPr>
        <p:spPr>
          <a:xfrm>
            <a:off x="9881783"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thebluediamondgallery.com/a/administratio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11453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8889" y="0"/>
            <a:ext cx="626993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88825" cy="6858000"/>
          </a:xfrm>
          <a:prstGeom prst="rect">
            <a:avLst/>
          </a:prstGeom>
        </p:spPr>
      </p:pic>
      <p:sp>
        <p:nvSpPr>
          <p:cNvPr id="2" name="Title 1">
            <a:extLst>
              <a:ext uri="{FF2B5EF4-FFF2-40B4-BE49-F238E27FC236}">
                <a16:creationId xmlns:a16="http://schemas.microsoft.com/office/drawing/2014/main" id="{7FBB974C-1CCC-4099-8548-31EF350B9683}"/>
              </a:ext>
            </a:extLst>
          </p:cNvPr>
          <p:cNvSpPr>
            <a:spLocks noGrp="1"/>
          </p:cNvSpPr>
          <p:nvPr>
            <p:ph type="title"/>
          </p:nvPr>
        </p:nvSpPr>
        <p:spPr>
          <a:xfrm>
            <a:off x="804788" y="798445"/>
            <a:ext cx="5476659" cy="1311664"/>
          </a:xfrm>
        </p:spPr>
        <p:txBody>
          <a:bodyPr>
            <a:normAutofit fontScale="90000"/>
          </a:bodyPr>
          <a:lstStyle/>
          <a:p>
            <a:r>
              <a:rPr lang="en-US" dirty="0">
                <a:solidFill>
                  <a:srgbClr val="000000"/>
                </a:solidFill>
                <a:latin typeface="Public Sans"/>
                <a:cs typeface="Calibri Light"/>
              </a:rPr>
              <a:t>Grant Administration (cont.)</a:t>
            </a:r>
            <a:endParaRPr lang="en-US" dirty="0">
              <a:solidFill>
                <a:srgbClr val="000000"/>
              </a:solidFill>
              <a:latin typeface="Public Sans"/>
            </a:endParaRPr>
          </a:p>
        </p:txBody>
      </p:sp>
      <p:sp>
        <p:nvSpPr>
          <p:cNvPr id="3" name="Content Placeholder 2">
            <a:extLst>
              <a:ext uri="{FF2B5EF4-FFF2-40B4-BE49-F238E27FC236}">
                <a16:creationId xmlns:a16="http://schemas.microsoft.com/office/drawing/2014/main" id="{E8E41778-23D6-450A-8EB3-34386B38E04C}"/>
              </a:ext>
            </a:extLst>
          </p:cNvPr>
          <p:cNvSpPr>
            <a:spLocks noGrp="1"/>
          </p:cNvSpPr>
          <p:nvPr>
            <p:ph idx="1"/>
          </p:nvPr>
        </p:nvSpPr>
        <p:spPr>
          <a:xfrm>
            <a:off x="804788" y="2853477"/>
            <a:ext cx="4705577" cy="3788830"/>
          </a:xfrm>
        </p:spPr>
        <p:txBody>
          <a:bodyPr vert="horz" lIns="91440" tIns="45720" rIns="91440" bIns="45720" rtlCol="0" anchor="ctr">
            <a:normAutofit/>
          </a:bodyPr>
          <a:lstStyle/>
          <a:p>
            <a:pPr marL="227965" indent="-227965"/>
            <a:r>
              <a:rPr lang="en-US" sz="2400">
                <a:cs typeface="Calibri"/>
              </a:rPr>
              <a:t>Awardees will be required to provide a narrative and financial report annually</a:t>
            </a:r>
          </a:p>
          <a:p>
            <a:pPr marL="227965" indent="-227965"/>
            <a:r>
              <a:rPr lang="en-US" sz="2400">
                <a:cs typeface="Calibri"/>
              </a:rPr>
              <a:t>OIED will evaluate awardee's performance based on awardee’s demonstrated accomplishments</a:t>
            </a:r>
          </a:p>
          <a:p>
            <a:pPr marL="227965" indent="-227965"/>
            <a:r>
              <a:rPr lang="en-US" sz="2400">
                <a:cs typeface="Calibri"/>
              </a:rPr>
              <a:t>Funding will be disbursed annually</a:t>
            </a:r>
          </a:p>
          <a:p>
            <a:pPr marL="227965" indent="-227965"/>
            <a:endParaRPr lang="en-US" sz="2400">
              <a:cs typeface="Calibri"/>
            </a:endParaRPr>
          </a:p>
          <a:p>
            <a:pPr marL="227965" indent="-227965"/>
            <a:endParaRPr lang="en-US" sz="2400">
              <a:cs typeface="Calibri"/>
            </a:endParaRPr>
          </a:p>
          <a:p>
            <a:pPr marL="0" indent="0">
              <a:buNone/>
            </a:pPr>
            <a:endParaRPr lang="en-US" sz="2400">
              <a:cs typeface="Calibri"/>
            </a:endParaRPr>
          </a:p>
          <a:p>
            <a:pPr marL="0" indent="0">
              <a:buNone/>
            </a:pPr>
            <a:endParaRPr lang="en-US" sz="2400">
              <a:cs typeface="Calibri"/>
            </a:endParaRPr>
          </a:p>
        </p:txBody>
      </p:sp>
      <p:sp>
        <p:nvSpPr>
          <p:cNvPr id="24"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2166" y="590635"/>
            <a:ext cx="5476659"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8BA6E181-F1C5-4C2B-A937-1512BC5B5453}"/>
              </a:ext>
            </a:extLst>
          </p:cNvPr>
          <p:cNvSpPr txBox="1"/>
          <p:nvPr/>
        </p:nvSpPr>
        <p:spPr>
          <a:xfrm>
            <a:off x="2580099" y="6300998"/>
            <a:ext cx="53735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(See proposed §</a:t>
            </a:r>
            <a:r>
              <a:rPr lang="en-US">
                <a:ea typeface="+mn-lt"/>
                <a:cs typeface="+mn-lt"/>
              </a:rPr>
              <a:t>§</a:t>
            </a:r>
            <a:r>
              <a:rPr lang="en-US"/>
              <a:t> 1187.41-1187.50)</a:t>
            </a:r>
          </a:p>
        </p:txBody>
      </p:sp>
      <p:sp>
        <p:nvSpPr>
          <p:cNvPr id="6" name="TextBox 5">
            <a:extLst>
              <a:ext uri="{FF2B5EF4-FFF2-40B4-BE49-F238E27FC236}">
                <a16:creationId xmlns:a16="http://schemas.microsoft.com/office/drawing/2014/main" id="{86055CE2-1558-4D72-90BB-5F14F3719FBE}"/>
              </a:ext>
            </a:extLst>
          </p:cNvPr>
          <p:cNvSpPr txBox="1"/>
          <p:nvPr/>
        </p:nvSpPr>
        <p:spPr>
          <a:xfrm>
            <a:off x="9881783"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thebluediamondgallery.com/a/administratio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5" name="Picture 4" descr="Continue words of Administration">
            <a:extLst>
              <a:ext uri="{FF2B5EF4-FFF2-40B4-BE49-F238E27FC236}">
                <a16:creationId xmlns:a16="http://schemas.microsoft.com/office/drawing/2014/main" id="{F3E2DE1B-6A4D-4ECD-8D7A-73627A9E68BE}"/>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866" r="34143" b="1"/>
          <a:stretch/>
        </p:blipFill>
        <p:spPr>
          <a:xfrm>
            <a:off x="6891522" y="770037"/>
            <a:ext cx="529730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90569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B974C-1CCC-4099-8548-31EF350B9683}"/>
              </a:ext>
            </a:extLst>
          </p:cNvPr>
          <p:cNvSpPr>
            <a:spLocks noGrp="1"/>
          </p:cNvSpPr>
          <p:nvPr>
            <p:ph type="title"/>
          </p:nvPr>
        </p:nvSpPr>
        <p:spPr>
          <a:xfrm>
            <a:off x="655149" y="365125"/>
            <a:ext cx="5118780" cy="1692794"/>
          </a:xfrm>
        </p:spPr>
        <p:txBody>
          <a:bodyPr>
            <a:normAutofit/>
          </a:bodyPr>
          <a:lstStyle/>
          <a:p>
            <a:r>
              <a:rPr lang="en-US" dirty="0">
                <a:latin typeface="Public Sans"/>
                <a:cs typeface="Calibri Light"/>
              </a:rPr>
              <a:t>Partnerships</a:t>
            </a:r>
            <a:endParaRPr lang="en-US" dirty="0">
              <a:latin typeface="Public Sans"/>
            </a:endParaRPr>
          </a:p>
        </p:txBody>
      </p:sp>
      <p:cxnSp>
        <p:nvCxnSpPr>
          <p:cNvPr id="31" name="Straight Arrow Connector 3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149" y="2316480"/>
            <a:ext cx="4570809"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8E41778-23D6-450A-8EB3-34386B38E04C}"/>
              </a:ext>
            </a:extLst>
          </p:cNvPr>
          <p:cNvSpPr>
            <a:spLocks noGrp="1"/>
          </p:cNvSpPr>
          <p:nvPr>
            <p:ph idx="1"/>
          </p:nvPr>
        </p:nvSpPr>
        <p:spPr>
          <a:xfrm>
            <a:off x="655150" y="2575034"/>
            <a:ext cx="5118779" cy="3462228"/>
          </a:xfrm>
        </p:spPr>
        <p:txBody>
          <a:bodyPr vert="horz" lIns="91440" tIns="45720" rIns="91440" bIns="45720" rtlCol="0" anchor="t">
            <a:normAutofit fontScale="92500" lnSpcReduction="10000"/>
          </a:bodyPr>
          <a:lstStyle/>
          <a:p>
            <a:pPr marL="227965" indent="-227965"/>
            <a:r>
              <a:rPr lang="en-US" sz="2800">
                <a:cs typeface="Calibri" panose="020F0502020204030204"/>
              </a:rPr>
              <a:t>OIED will facilitate relationships between awardees and education institutions serving Native American communities (e.g., TCUs)</a:t>
            </a:r>
          </a:p>
          <a:p>
            <a:pPr marL="227965" indent="-227965"/>
            <a:r>
              <a:rPr lang="en-US" sz="2800">
                <a:cs typeface="Calibri" panose="020F0502020204030204"/>
              </a:rPr>
              <a:t>OIED will coordinate with other agencies to ensure awardees have information needed to provide Native businesses/entrepreneurs for assistance in applying for agency programs</a:t>
            </a:r>
          </a:p>
        </p:txBody>
      </p:sp>
      <p:pic>
        <p:nvPicPr>
          <p:cNvPr id="16" name="Picture 15" descr="Gears and people pushing them">
            <a:extLst>
              <a:ext uri="{FF2B5EF4-FFF2-40B4-BE49-F238E27FC236}">
                <a16:creationId xmlns:a16="http://schemas.microsoft.com/office/drawing/2014/main" id="{D85EDB94-11E0-4042-9C89-5AB4B570B37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716" r="21066"/>
          <a:stretch/>
        </p:blipFill>
        <p:spPr>
          <a:xfrm>
            <a:off x="5877318" y="10"/>
            <a:ext cx="6311506"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Box 3">
            <a:extLst>
              <a:ext uri="{FF2B5EF4-FFF2-40B4-BE49-F238E27FC236}">
                <a16:creationId xmlns:a16="http://schemas.microsoft.com/office/drawing/2014/main" id="{5BB6812F-6DC9-44B8-B62E-F16B9DD3358F}"/>
              </a:ext>
            </a:extLst>
          </p:cNvPr>
          <p:cNvSpPr txBox="1"/>
          <p:nvPr/>
        </p:nvSpPr>
        <p:spPr>
          <a:xfrm>
            <a:off x="2580099" y="6300998"/>
            <a:ext cx="53735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(See proposed § 1187.52)</a:t>
            </a:r>
          </a:p>
        </p:txBody>
      </p:sp>
      <p:sp>
        <p:nvSpPr>
          <p:cNvPr id="17" name="TextBox 16">
            <a:extLst>
              <a:ext uri="{FF2B5EF4-FFF2-40B4-BE49-F238E27FC236}">
                <a16:creationId xmlns:a16="http://schemas.microsoft.com/office/drawing/2014/main" id="{2F874784-9506-48EE-AB95-511FDD3E5C1C}"/>
              </a:ext>
            </a:extLst>
          </p:cNvPr>
          <p:cNvSpPr txBox="1"/>
          <p:nvPr/>
        </p:nvSpPr>
        <p:spPr>
          <a:xfrm>
            <a:off x="9748734"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duperrin.com/english/2015/04/07/leverage-partnerships-increase-experienc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91545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453CDE-C204-4BBC-812C-4A900DC0105F}"/>
              </a:ext>
            </a:extLst>
          </p:cNvPr>
          <p:cNvSpPr>
            <a:spLocks noGrp="1"/>
          </p:cNvSpPr>
          <p:nvPr>
            <p:ph type="title"/>
          </p:nvPr>
        </p:nvSpPr>
        <p:spPr>
          <a:xfrm>
            <a:off x="837982" y="-1325563"/>
            <a:ext cx="10512862" cy="1325563"/>
          </a:xfrm>
        </p:spPr>
        <p:txBody>
          <a:bodyPr vert="horz" lIns="91440" tIns="45720" rIns="91440" bIns="45720" rtlCol="0" anchor="b">
            <a:normAutofit/>
          </a:bodyPr>
          <a:lstStyle/>
          <a:p>
            <a:r>
              <a:rPr lang="en-US" dirty="0"/>
              <a:t>IBIP Grant Award</a:t>
            </a:r>
          </a:p>
        </p:txBody>
      </p:sp>
      <p:sp>
        <p:nvSpPr>
          <p:cNvPr id="7" name="Rectangle 6">
            <a:extLst>
              <a:ext uri="{FF2B5EF4-FFF2-40B4-BE49-F238E27FC236}">
                <a16:creationId xmlns:a16="http://schemas.microsoft.com/office/drawing/2014/main" id="{0B97823A-7312-4F35-BD4D-137AC5168647}"/>
              </a:ext>
            </a:extLst>
          </p:cNvPr>
          <p:cNvSpPr/>
          <p:nvPr/>
        </p:nvSpPr>
        <p:spPr>
          <a:xfrm>
            <a:off x="520558" y="800160"/>
            <a:ext cx="6092825" cy="5663089"/>
          </a:xfrm>
          <a:prstGeom prst="rect">
            <a:avLst/>
          </a:prstGeom>
        </p:spPr>
        <p:txBody>
          <a:bodyPr lIns="91440" tIns="45720" rIns="91440" bIns="45720" anchor="t">
            <a:spAutoFit/>
          </a:bodyPr>
          <a:lstStyle/>
          <a:p>
            <a:pPr lvl="0"/>
            <a:r>
              <a:rPr lang="en-US" sz="3200"/>
              <a:t>An IBIP grant award, and the services it provides, may not duplicate existing Federal funding from another source. </a:t>
            </a:r>
          </a:p>
          <a:p>
            <a:pPr lvl="0"/>
            <a:endParaRPr lang="en-US" sz="1000"/>
          </a:p>
          <a:p>
            <a:pPr marL="285750" indent="-285750">
              <a:buFont typeface="Arial" panose="020B0604020202020204" pitchFamily="34" charset="0"/>
              <a:buChar char="•"/>
            </a:pPr>
            <a:r>
              <a:rPr lang="en-US" sz="3200"/>
              <a:t>This means that an IBIP award may not provide services that are already being provided by other Federal funding </a:t>
            </a:r>
            <a:endParaRPr lang="en-US" sz="3200">
              <a:cs typeface="Calibri"/>
            </a:endParaRPr>
          </a:p>
          <a:p>
            <a:pPr marL="285750" indent="-285750">
              <a:buFont typeface="Arial" panose="020B0604020202020204" pitchFamily="34" charset="0"/>
              <a:buChar char="•"/>
            </a:pPr>
            <a:r>
              <a:rPr lang="en-US" sz="3200" b="1"/>
              <a:t>Same activities</a:t>
            </a:r>
            <a:r>
              <a:rPr lang="en-US" sz="3200"/>
              <a:t> from other Federal funding sources are not allowed </a:t>
            </a:r>
            <a:endParaRPr lang="en-US" sz="3200">
              <a:cs typeface="Calibri"/>
            </a:endParaRPr>
          </a:p>
        </p:txBody>
      </p:sp>
      <p:pic>
        <p:nvPicPr>
          <p:cNvPr id="11" name="Picture 10" descr="Duplication of the word Duplication">
            <a:extLst>
              <a:ext uri="{FF2B5EF4-FFF2-40B4-BE49-F238E27FC236}">
                <a16:creationId xmlns:a16="http://schemas.microsoft.com/office/drawing/2014/main" id="{3C7E9951-C7F6-4603-A8EA-E8517B5B7EC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0024" b="16900"/>
          <a:stretch/>
        </p:blipFill>
        <p:spPr>
          <a:xfrm>
            <a:off x="6992669" y="107879"/>
            <a:ext cx="4953000" cy="3225242"/>
          </a:xfrm>
          <a:prstGeom prst="rect">
            <a:avLst/>
          </a:prstGeom>
        </p:spPr>
      </p:pic>
      <p:pic>
        <p:nvPicPr>
          <p:cNvPr id="15" name="Picture 14" descr="Duplication word">
            <a:extLst>
              <a:ext uri="{FF2B5EF4-FFF2-40B4-BE49-F238E27FC236}">
                <a16:creationId xmlns:a16="http://schemas.microsoft.com/office/drawing/2014/main" id="{BF13374B-3F15-4E4F-9951-8C5CB241726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0024" b="16900"/>
          <a:stretch/>
        </p:blipFill>
        <p:spPr>
          <a:xfrm>
            <a:off x="6992669" y="3524879"/>
            <a:ext cx="4953000" cy="3225242"/>
          </a:xfrm>
          <a:prstGeom prst="rect">
            <a:avLst/>
          </a:prstGeom>
        </p:spPr>
      </p:pic>
      <p:sp>
        <p:nvSpPr>
          <p:cNvPr id="2" name="TextBox 1">
            <a:extLst>
              <a:ext uri="{FF2B5EF4-FFF2-40B4-BE49-F238E27FC236}">
                <a16:creationId xmlns:a16="http://schemas.microsoft.com/office/drawing/2014/main" id="{3C555093-4428-40C4-BA65-D8F0C44CB027}"/>
              </a:ext>
            </a:extLst>
          </p:cNvPr>
          <p:cNvSpPr txBox="1"/>
          <p:nvPr/>
        </p:nvSpPr>
        <p:spPr>
          <a:xfrm>
            <a:off x="2580099" y="6300998"/>
            <a:ext cx="53735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(See proposed § 1187.31)</a:t>
            </a:r>
          </a:p>
        </p:txBody>
      </p:sp>
    </p:spTree>
    <p:extLst>
      <p:ext uri="{BB962C8B-B14F-4D97-AF65-F5344CB8AC3E}">
        <p14:creationId xmlns:p14="http://schemas.microsoft.com/office/powerpoint/2010/main" val="151113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6D49-BA69-4521-9CC7-895D31AAC4BD}"/>
              </a:ext>
            </a:extLst>
          </p:cNvPr>
          <p:cNvSpPr>
            <a:spLocks noGrp="1"/>
          </p:cNvSpPr>
          <p:nvPr>
            <p:ph type="title"/>
          </p:nvPr>
        </p:nvSpPr>
        <p:spPr>
          <a:xfrm>
            <a:off x="831633" y="-2852737"/>
            <a:ext cx="10512862" cy="2852737"/>
          </a:xfrm>
        </p:spPr>
        <p:txBody>
          <a:bodyPr vert="horz" lIns="91440" tIns="45720" rIns="91440" bIns="45720" rtlCol="0" anchor="b">
            <a:normAutofit/>
          </a:bodyPr>
          <a:lstStyle/>
          <a:p>
            <a:r>
              <a:rPr lang="en-US" dirty="0"/>
              <a:t>Comments</a:t>
            </a:r>
          </a:p>
        </p:txBody>
      </p:sp>
      <p:sp>
        <p:nvSpPr>
          <p:cNvPr id="9" name="Content Placeholder 5">
            <a:extLst>
              <a:ext uri="{FF2B5EF4-FFF2-40B4-BE49-F238E27FC236}">
                <a16:creationId xmlns:a16="http://schemas.microsoft.com/office/drawing/2014/main" id="{86BAD5FE-4DA8-492F-9077-4934AACA277B}"/>
              </a:ext>
            </a:extLst>
          </p:cNvPr>
          <p:cNvSpPr txBox="1">
            <a:spLocks/>
          </p:cNvSpPr>
          <p:nvPr/>
        </p:nvSpPr>
        <p:spPr>
          <a:xfrm>
            <a:off x="411399" y="1000876"/>
            <a:ext cx="10512862" cy="5118570"/>
          </a:xfrm>
          <a:prstGeom prst="rect">
            <a:avLst/>
          </a:prstGeom>
        </p:spPr>
        <p:txBody>
          <a:bodyPr vert="horz" lIns="91440" tIns="45720" rIns="91440" bIns="45720" rtlCol="0" anchor="t">
            <a:noAutofit/>
          </a:bodyPr>
          <a:lstStyle>
            <a:lvl1pPr marL="0" indent="0" algn="l" defTabSz="914126" rtl="0" eaLnBrk="1" latinLnBrk="0" hangingPunct="1">
              <a:lnSpc>
                <a:spcPct val="90000"/>
              </a:lnSpc>
              <a:spcBef>
                <a:spcPts val="1000"/>
              </a:spcBef>
              <a:buFont typeface="Arial" panose="020B0604020202020204" pitchFamily="34" charset="0"/>
              <a:buNone/>
              <a:defRPr sz="2399" kern="1200">
                <a:solidFill>
                  <a:schemeClr val="tx1">
                    <a:tint val="75000"/>
                  </a:schemeClr>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999" kern="1200">
                <a:solidFill>
                  <a:schemeClr val="tx1">
                    <a:tint val="75000"/>
                  </a:schemeClr>
                </a:solidFill>
                <a:latin typeface="+mn-lt"/>
                <a:ea typeface="+mn-ea"/>
                <a:cs typeface="+mn-cs"/>
              </a:defRPr>
            </a:lvl2pPr>
            <a:lvl3pPr marL="914126" indent="0" algn="l" defTabSz="914126" rtl="0" eaLnBrk="1" latinLnBrk="0" hangingPunct="1">
              <a:lnSpc>
                <a:spcPct val="90000"/>
              </a:lnSpc>
              <a:spcBef>
                <a:spcPts val="500"/>
              </a:spcBef>
              <a:buFont typeface="Arial" panose="020B0604020202020204" pitchFamily="34" charset="0"/>
              <a:buNone/>
              <a:defRPr sz="1799" kern="1200">
                <a:solidFill>
                  <a:schemeClr val="tx1">
                    <a:tint val="75000"/>
                  </a:schemeClr>
                </a:solidFill>
                <a:latin typeface="+mn-lt"/>
                <a:ea typeface="+mn-ea"/>
                <a:cs typeface="+mn-cs"/>
              </a:defRPr>
            </a:lvl3pPr>
            <a:lvl4pPr marL="1371189"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251"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314"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2377"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199440"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6503"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400">
                <a:solidFill>
                  <a:schemeClr val="tx1"/>
                </a:solidFill>
              </a:rPr>
              <a:t>The proposed rule for the Indian Business Incubator Program was published in the Federal Register (FR) on April 13, 2021. Google search “Indian Business Incubator Program” to read the FR publication.</a:t>
            </a:r>
          </a:p>
          <a:p>
            <a:endParaRPr lang="en-US" sz="2400">
              <a:solidFill>
                <a:schemeClr val="tx1"/>
              </a:solidFill>
            </a:endParaRPr>
          </a:p>
          <a:p>
            <a:r>
              <a:rPr lang="en-US" sz="2400">
                <a:solidFill>
                  <a:schemeClr val="tx1"/>
                </a:solidFill>
              </a:rPr>
              <a:t>Please submit comments by June 14, 2021 to either:</a:t>
            </a:r>
          </a:p>
          <a:p>
            <a:pPr marL="342900" indent="-342900">
              <a:buChar char="•"/>
            </a:pPr>
            <a:r>
              <a:rPr lang="en-US" sz="2400">
                <a:solidFill>
                  <a:schemeClr val="tx1"/>
                </a:solidFill>
                <a:hlinkClick r:id="rId3">
                  <a:extLst>
                    <a:ext uri="{A12FA001-AC4F-418D-AE19-62706E023703}">
                      <ahyp:hlinkClr xmlns:ahyp="http://schemas.microsoft.com/office/drawing/2018/hyperlinkcolor" val="tx"/>
                    </a:ext>
                  </a:extLst>
                </a:hlinkClick>
              </a:rPr>
              <a:t>www.regulations.gov</a:t>
            </a:r>
            <a:r>
              <a:rPr lang="en-US" sz="2400">
                <a:solidFill>
                  <a:schemeClr val="tx1"/>
                </a:solidFill>
              </a:rPr>
              <a:t> or </a:t>
            </a:r>
            <a:endParaRPr lang="en-US" sz="2400">
              <a:solidFill>
                <a:schemeClr val="tx1"/>
              </a:solidFill>
              <a:cs typeface="Calibri"/>
            </a:endParaRPr>
          </a:p>
          <a:p>
            <a:pPr marL="342900" indent="-342900">
              <a:buChar char="•"/>
            </a:pPr>
            <a:r>
              <a:rPr lang="en-US" sz="2400">
                <a:solidFill>
                  <a:schemeClr val="tx1"/>
                </a:solidFill>
                <a:hlinkClick r:id="rId4">
                  <a:extLst>
                    <a:ext uri="{A12FA001-AC4F-418D-AE19-62706E023703}">
                      <ahyp:hlinkClr xmlns:ahyp="http://schemas.microsoft.com/office/drawing/2018/hyperlinkcolor" val="tx"/>
                    </a:ext>
                  </a:extLst>
                </a:hlinkClick>
              </a:rPr>
              <a:t>consultation@bia.gov</a:t>
            </a:r>
            <a:r>
              <a:rPr lang="en-US" sz="2400">
                <a:solidFill>
                  <a:schemeClr val="tx1"/>
                </a:solidFill>
              </a:rPr>
              <a:t> </a:t>
            </a:r>
            <a:endParaRPr lang="en-US" sz="2400">
              <a:solidFill>
                <a:schemeClr val="tx1"/>
              </a:solidFill>
              <a:cs typeface="Calibri"/>
            </a:endParaRPr>
          </a:p>
          <a:p>
            <a:endParaRPr lang="en-US" sz="2400">
              <a:solidFill>
                <a:schemeClr val="tx1"/>
              </a:solidFill>
            </a:endParaRPr>
          </a:p>
          <a:p>
            <a:r>
              <a:rPr lang="en-US" sz="2400" b="1">
                <a:solidFill>
                  <a:schemeClr val="tx1"/>
                </a:solidFill>
              </a:rPr>
              <a:t>FOR FURTHER INFORMATION CONTACT:</a:t>
            </a:r>
          </a:p>
          <a:p>
            <a:r>
              <a:rPr lang="en-US" sz="2400">
                <a:solidFill>
                  <a:schemeClr val="tx1"/>
                </a:solidFill>
              </a:rPr>
              <a:t>Elizabeth Appel, Office of Regulatory Affairs &amp; Collaborative Action, telephone (202) 273-4680, </a:t>
            </a:r>
            <a:r>
              <a:rPr lang="en-US" sz="2400" i="1">
                <a:solidFill>
                  <a:schemeClr val="tx1"/>
                </a:solidFill>
                <a:hlinkClick r:id="rId5">
                  <a:extLst>
                    <a:ext uri="{A12FA001-AC4F-418D-AE19-62706E023703}">
                      <ahyp:hlinkClr xmlns:ahyp="http://schemas.microsoft.com/office/drawing/2018/hyperlinkcolor" val="tx"/>
                    </a:ext>
                  </a:extLst>
                </a:hlinkClick>
              </a:rPr>
              <a:t>elizabeth.appel@bia.gov</a:t>
            </a:r>
            <a:r>
              <a:rPr lang="en-US" sz="2400" i="1">
                <a:solidFill>
                  <a:schemeClr val="tx1"/>
                </a:solidFill>
              </a:rPr>
              <a:t>.</a:t>
            </a:r>
            <a:endParaRPr lang="en-US" sz="2400">
              <a:solidFill>
                <a:schemeClr val="tx1"/>
              </a:solidFill>
            </a:endParaRPr>
          </a:p>
        </p:txBody>
      </p:sp>
      <p:pic>
        <p:nvPicPr>
          <p:cNvPr id="4" name="Picture 3" descr="Comment button">
            <a:extLst>
              <a:ext uri="{FF2B5EF4-FFF2-40B4-BE49-F238E27FC236}">
                <a16:creationId xmlns:a16="http://schemas.microsoft.com/office/drawing/2014/main" id="{2F5386B2-2D5A-4A9F-B41D-1619B930D8B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702672" y="1950458"/>
            <a:ext cx="3989320" cy="2957084"/>
          </a:xfrm>
          <a:prstGeom prst="rect">
            <a:avLst/>
          </a:prstGeom>
        </p:spPr>
      </p:pic>
    </p:spTree>
    <p:extLst>
      <p:ext uri="{BB962C8B-B14F-4D97-AF65-F5344CB8AC3E}">
        <p14:creationId xmlns:p14="http://schemas.microsoft.com/office/powerpoint/2010/main" val="2630557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ky, outdoor, person, dancer">
            <a:extLst>
              <a:ext uri="{FF2B5EF4-FFF2-40B4-BE49-F238E27FC236}">
                <a16:creationId xmlns:a16="http://schemas.microsoft.com/office/drawing/2014/main" id="{C22B2CD8-1906-4DDF-AB15-3AF932D88317}"/>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3318"/>
          <a:stretch/>
        </p:blipFill>
        <p:spPr>
          <a:xfrm>
            <a:off x="3522570" y="10"/>
            <a:ext cx="8666255" cy="6857990"/>
          </a:xfrm>
          <a:prstGeom prst="rect">
            <a:avLst/>
          </a:prstGeom>
        </p:spPr>
      </p:pic>
      <p:sp>
        <p:nvSpPr>
          <p:cNvPr id="53" name="Rectangle 5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DA8BF02-A276-49A6-9689-7041400EEB37}"/>
              </a:ext>
            </a:extLst>
          </p:cNvPr>
          <p:cNvSpPr>
            <a:spLocks noGrp="1"/>
          </p:cNvSpPr>
          <p:nvPr>
            <p:ph type="title"/>
          </p:nvPr>
        </p:nvSpPr>
        <p:spPr>
          <a:xfrm>
            <a:off x="356092" y="1230319"/>
            <a:ext cx="4989631" cy="1325563"/>
          </a:xfrm>
        </p:spPr>
        <p:txBody>
          <a:bodyPr>
            <a:normAutofit fontScale="90000"/>
          </a:bodyPr>
          <a:lstStyle/>
          <a:p>
            <a:r>
              <a:rPr lang="en-US" sz="4400" b="1" dirty="0"/>
              <a:t>The Purpose of Tribal Consultation</a:t>
            </a:r>
            <a:br>
              <a:rPr lang="en-US" sz="4400" b="1" dirty="0"/>
            </a:br>
            <a:endParaRPr lang="en-US" dirty="0"/>
          </a:p>
        </p:txBody>
      </p:sp>
      <p:sp>
        <p:nvSpPr>
          <p:cNvPr id="23" name="Rectangle 22">
            <a:extLst>
              <a:ext uri="{FF2B5EF4-FFF2-40B4-BE49-F238E27FC236}">
                <a16:creationId xmlns:a16="http://schemas.microsoft.com/office/drawing/2014/main" id="{A3B9D2F3-1ABC-40EE-B493-38E0BC63D787}"/>
              </a:ext>
            </a:extLst>
          </p:cNvPr>
          <p:cNvSpPr/>
          <p:nvPr/>
        </p:nvSpPr>
        <p:spPr>
          <a:xfrm>
            <a:off x="356093" y="2555882"/>
            <a:ext cx="5952240" cy="4247317"/>
          </a:xfrm>
          <a:prstGeom prst="rect">
            <a:avLst/>
          </a:prstGeom>
        </p:spPr>
        <p:txBody>
          <a:bodyPr wrap="square">
            <a:spAutoFit/>
          </a:bodyPr>
          <a:lstStyle/>
          <a:p>
            <a:r>
              <a:rPr lang="en-US" sz="3600" dirty="0">
                <a:latin typeface="Public Sans"/>
              </a:rPr>
              <a:t>Tribal consultation is used to facilitate dialogue with Tribal leaders and their communities to foster communication and collaboration with Tribal Nations.</a:t>
            </a:r>
            <a:endParaRPr lang="en-US" sz="4400" dirty="0">
              <a:solidFill>
                <a:srgbClr val="333333"/>
              </a:solidFill>
              <a:latin typeface="Public Sans"/>
            </a:endParaRPr>
          </a:p>
          <a:p>
            <a:endParaRPr lang="en-US" dirty="0">
              <a:solidFill>
                <a:srgbClr val="333333"/>
              </a:solidFill>
              <a:latin typeface="Public Sans"/>
            </a:endParaRPr>
          </a:p>
        </p:txBody>
      </p:sp>
      <p:sp>
        <p:nvSpPr>
          <p:cNvPr id="55" name="Rectangle 5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7" name="Rectangle 5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01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rummers drumming">
            <a:extLst>
              <a:ext uri="{FF2B5EF4-FFF2-40B4-BE49-F238E27FC236}">
                <a16:creationId xmlns:a16="http://schemas.microsoft.com/office/drawing/2014/main" id="{3815B0B8-4686-476D-9255-B2FC6531E1C8}"/>
              </a:ext>
            </a:extLst>
          </p:cNvPr>
          <p:cNvPicPr>
            <a:picLocks noChangeAspect="1"/>
          </p:cNvPicPr>
          <p:nvPr/>
        </p:nvPicPr>
        <p:blipFill rotWithShape="1">
          <a:blip r:embed="rId2">
            <a:extLst>
              <a:ext uri="{28A0092B-C50C-407E-A947-70E740481C1C}">
                <a14:useLocalDpi xmlns:a14="http://schemas.microsoft.com/office/drawing/2010/main" val="0"/>
              </a:ext>
            </a:extLst>
          </a:blip>
          <a:srcRect t="306" r="23318" b="8785"/>
          <a:stretch/>
        </p:blipFill>
        <p:spPr>
          <a:xfrm>
            <a:off x="3582672" y="10"/>
            <a:ext cx="8666255" cy="6857990"/>
          </a:xfrm>
          <a:prstGeom prst="rect">
            <a:avLst/>
          </a:prstGeom>
        </p:spPr>
      </p:pic>
      <p:sp>
        <p:nvSpPr>
          <p:cNvPr id="71" name="Rectangle 7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92DF31-5DE7-4C76-B88E-70A32B513E3E}"/>
              </a:ext>
            </a:extLst>
          </p:cNvPr>
          <p:cNvSpPr>
            <a:spLocks noGrp="1"/>
          </p:cNvSpPr>
          <p:nvPr>
            <p:ph type="title"/>
          </p:nvPr>
        </p:nvSpPr>
        <p:spPr>
          <a:xfrm>
            <a:off x="392500" y="1255014"/>
            <a:ext cx="4343400" cy="1124712"/>
          </a:xfrm>
        </p:spPr>
        <p:txBody>
          <a:bodyPr anchor="b">
            <a:normAutofit fontScale="90000"/>
          </a:bodyPr>
          <a:lstStyle/>
          <a:p>
            <a:r>
              <a:rPr lang="en-US" sz="3600" b="1" dirty="0"/>
              <a:t>Government to Government Dialogue</a:t>
            </a:r>
            <a:br>
              <a:rPr lang="en-US" sz="2800" dirty="0"/>
            </a:br>
            <a:endParaRPr lang="en-US" sz="2800" b="1" dirty="0"/>
          </a:p>
        </p:txBody>
      </p:sp>
      <p:sp>
        <p:nvSpPr>
          <p:cNvPr id="73" name="Rectangle 7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384738D-2C20-4A1C-81D0-21ECD649B6A2}"/>
              </a:ext>
            </a:extLst>
          </p:cNvPr>
          <p:cNvSpPr>
            <a:spLocks noGrp="1"/>
          </p:cNvSpPr>
          <p:nvPr>
            <p:ph idx="1"/>
          </p:nvPr>
        </p:nvSpPr>
        <p:spPr>
          <a:xfrm>
            <a:off x="698952" y="2718054"/>
            <a:ext cx="4633459" cy="3207258"/>
          </a:xfrm>
        </p:spPr>
        <p:txBody>
          <a:bodyPr anchor="t">
            <a:normAutofit/>
          </a:bodyPr>
          <a:lstStyle/>
          <a:p>
            <a:pPr marL="0" indent="0">
              <a:buNone/>
            </a:pPr>
            <a:r>
              <a:rPr lang="en-US" sz="1700"/>
              <a:t>	</a:t>
            </a:r>
          </a:p>
        </p:txBody>
      </p:sp>
    </p:spTree>
    <p:extLst>
      <p:ext uri="{BB962C8B-B14F-4D97-AF65-F5344CB8AC3E}">
        <p14:creationId xmlns:p14="http://schemas.microsoft.com/office/powerpoint/2010/main" val="42444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841CBFB-A2CF-4196-A335-3FB60820B843}"/>
              </a:ext>
            </a:extLst>
          </p:cNvPr>
          <p:cNvSpPr txBox="1">
            <a:spLocks noGrp="1"/>
          </p:cNvSpPr>
          <p:nvPr>
            <p:ph type="title" idx="4294967295"/>
          </p:nvPr>
        </p:nvSpPr>
        <p:spPr>
          <a:xfrm>
            <a:off x="370997" y="1161288"/>
            <a:ext cx="6256815" cy="1124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The Purpose for Tribal Consultation (cont.)</a:t>
            </a:r>
          </a:p>
        </p:txBody>
      </p:sp>
      <p:sp>
        <p:nvSpPr>
          <p:cNvPr id="2" name="TextBox 1">
            <a:extLst>
              <a:ext uri="{FF2B5EF4-FFF2-40B4-BE49-F238E27FC236}">
                <a16:creationId xmlns:a16="http://schemas.microsoft.com/office/drawing/2014/main" id="{7217494C-A4B6-46F2-BA74-7C20D81A8EDA}"/>
              </a:ext>
            </a:extLst>
          </p:cNvPr>
          <p:cNvSpPr txBox="1"/>
          <p:nvPr/>
        </p:nvSpPr>
        <p:spPr>
          <a:xfrm>
            <a:off x="424704" y="2753862"/>
            <a:ext cx="5933671" cy="3046988"/>
          </a:xfrm>
          <a:prstGeom prst="rect">
            <a:avLst/>
          </a:prstGeom>
          <a:noFill/>
        </p:spPr>
        <p:txBody>
          <a:bodyPr wrap="square" rtlCol="0">
            <a:spAutoFit/>
          </a:bodyPr>
          <a:lstStyle/>
          <a:p>
            <a:r>
              <a:rPr lang="en-US" sz="3200" b="1">
                <a:latin typeface="Public Sans"/>
              </a:rPr>
              <a:t>“It is a priority of my Administration to make…regular, meaningful, robust consultation with Tribal Nations cornerstones of Federal Indian policy.”</a:t>
            </a:r>
          </a:p>
          <a:p>
            <a:r>
              <a:rPr lang="en-US" sz="3200" b="1">
                <a:latin typeface="Public Sans"/>
              </a:rPr>
              <a:t>	             President Joe Biden</a:t>
            </a:r>
          </a:p>
        </p:txBody>
      </p:sp>
      <p:pic>
        <p:nvPicPr>
          <p:cNvPr id="8" name="Picture 7" descr="Joe Biden">
            <a:extLst>
              <a:ext uri="{FF2B5EF4-FFF2-40B4-BE49-F238E27FC236}">
                <a16:creationId xmlns:a16="http://schemas.microsoft.com/office/drawing/2014/main" id="{1FFEBA89-6E4E-4F2C-8B4E-64C97D241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1090" y="-35560"/>
            <a:ext cx="5464454" cy="6893560"/>
          </a:xfrm>
          <a:prstGeom prst="rect">
            <a:avLst/>
          </a:prstGeom>
        </p:spPr>
      </p:pic>
    </p:spTree>
    <p:extLst>
      <p:ext uri="{BB962C8B-B14F-4D97-AF65-F5344CB8AC3E}">
        <p14:creationId xmlns:p14="http://schemas.microsoft.com/office/powerpoint/2010/main" val="385158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Handshake two men&#10;">
            <a:extLst>
              <a:ext uri="{FF2B5EF4-FFF2-40B4-BE49-F238E27FC236}">
                <a16:creationId xmlns:a16="http://schemas.microsoft.com/office/drawing/2014/main" id="{22E43D5F-2B30-4860-99E4-3D35415C36B0}"/>
              </a:ext>
            </a:extLst>
          </p:cNvPr>
          <p:cNvPicPr>
            <a:picLocks noChangeAspect="1"/>
          </p:cNvPicPr>
          <p:nvPr/>
        </p:nvPicPr>
        <p:blipFill rotWithShape="1">
          <a:blip r:embed="rId2">
            <a:extLst>
              <a:ext uri="{28A0092B-C50C-407E-A947-70E740481C1C}">
                <a14:useLocalDpi xmlns:a14="http://schemas.microsoft.com/office/drawing/2010/main" val="0"/>
              </a:ext>
            </a:extLst>
          </a:blip>
          <a:srcRect l="21291" t="9091" r="23854" b="-1"/>
          <a:stretch/>
        </p:blipFill>
        <p:spPr>
          <a:xfrm>
            <a:off x="3522570" y="18288"/>
            <a:ext cx="8666255" cy="6687302"/>
          </a:xfrm>
          <a:prstGeom prst="rect">
            <a:avLst/>
          </a:prstGeom>
        </p:spPr>
      </p:pic>
      <p:sp>
        <p:nvSpPr>
          <p:cNvPr id="42" name="Rectangle 4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92DF31-5DE7-4C76-B88E-70A32B513E3E}"/>
              </a:ext>
            </a:extLst>
          </p:cNvPr>
          <p:cNvSpPr>
            <a:spLocks noGrp="1"/>
          </p:cNvSpPr>
          <p:nvPr>
            <p:ph type="title"/>
          </p:nvPr>
        </p:nvSpPr>
        <p:spPr>
          <a:xfrm>
            <a:off x="378932" y="1146906"/>
            <a:ext cx="6714015" cy="1124712"/>
          </a:xfrm>
        </p:spPr>
        <p:txBody>
          <a:bodyPr anchor="b">
            <a:noAutofit/>
          </a:bodyPr>
          <a:lstStyle/>
          <a:p>
            <a:pPr defTabSz="914400">
              <a:spcAft>
                <a:spcPts val="600"/>
              </a:spcAft>
            </a:pPr>
            <a:r>
              <a:rPr lang="en-US" sz="4000" b="1" dirty="0"/>
              <a:t>The Purpose of Tribal Consultation (cont.)</a:t>
            </a:r>
          </a:p>
        </p:txBody>
      </p:sp>
      <p:sp>
        <p:nvSpPr>
          <p:cNvPr id="44" name="Rectangle 4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6" name="Rectangle 4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CE5FD20-54C5-49E0-A443-45C726DF3B42}"/>
              </a:ext>
            </a:extLst>
          </p:cNvPr>
          <p:cNvSpPr/>
          <p:nvPr/>
        </p:nvSpPr>
        <p:spPr>
          <a:xfrm>
            <a:off x="370996" y="2196889"/>
            <a:ext cx="6335221" cy="4154984"/>
          </a:xfrm>
          <a:prstGeom prst="rect">
            <a:avLst/>
          </a:prstGeom>
        </p:spPr>
        <p:txBody>
          <a:bodyPr wrap="square">
            <a:spAutoFit/>
          </a:bodyPr>
          <a:lstStyle/>
          <a:p>
            <a:endParaRPr lang="en-US" sz="2400">
              <a:solidFill>
                <a:srgbClr val="333333"/>
              </a:solidFill>
              <a:latin typeface="Public Sans"/>
            </a:endParaRPr>
          </a:p>
          <a:p>
            <a:pPr>
              <a:buFont typeface="Arial" panose="020B0604020202020204" pitchFamily="34" charset="0"/>
              <a:buChar char="•"/>
            </a:pPr>
            <a:r>
              <a:rPr lang="en-US" sz="2400" b="1">
                <a:solidFill>
                  <a:srgbClr val="333333"/>
                </a:solidFill>
                <a:latin typeface="Public Sans"/>
              </a:rPr>
              <a:t>Honor</a:t>
            </a:r>
            <a:r>
              <a:rPr lang="en-US" sz="2400">
                <a:solidFill>
                  <a:srgbClr val="333333"/>
                </a:solidFill>
                <a:latin typeface="Public Sans"/>
              </a:rPr>
              <a:t> our nation-to-nation relationship;</a:t>
            </a:r>
          </a:p>
          <a:p>
            <a:pPr>
              <a:buFont typeface="Arial" panose="020B0604020202020204" pitchFamily="34" charset="0"/>
              <a:buChar char="•"/>
            </a:pPr>
            <a:endParaRPr lang="en-US" sz="2400">
              <a:solidFill>
                <a:srgbClr val="333333"/>
              </a:solidFill>
              <a:latin typeface="Public Sans"/>
            </a:endParaRPr>
          </a:p>
          <a:p>
            <a:pPr>
              <a:buFont typeface="Arial" panose="020B0604020202020204" pitchFamily="34" charset="0"/>
              <a:buChar char="•"/>
            </a:pPr>
            <a:r>
              <a:rPr lang="en-US" sz="2400" b="1">
                <a:solidFill>
                  <a:srgbClr val="333333"/>
                </a:solidFill>
                <a:latin typeface="Public Sans"/>
              </a:rPr>
              <a:t>Hear</a:t>
            </a:r>
            <a:r>
              <a:rPr lang="en-US" sz="2400">
                <a:solidFill>
                  <a:srgbClr val="333333"/>
                </a:solidFill>
                <a:latin typeface="Public Sans"/>
              </a:rPr>
              <a:t> directly from Tribal leaders as we address the health, economic, racial justice, and climate crises — all of which disproportionately impact American Indians and Alaska Natives; and</a:t>
            </a:r>
          </a:p>
          <a:p>
            <a:pPr>
              <a:buFont typeface="Arial" panose="020B0604020202020204" pitchFamily="34" charset="0"/>
              <a:buChar char="•"/>
            </a:pPr>
            <a:endParaRPr lang="en-US" sz="2400">
              <a:solidFill>
                <a:srgbClr val="333333"/>
              </a:solidFill>
              <a:latin typeface="Public Sans"/>
            </a:endParaRPr>
          </a:p>
          <a:p>
            <a:pPr>
              <a:buFont typeface="Arial" panose="020B0604020202020204" pitchFamily="34" charset="0"/>
              <a:buChar char="•"/>
            </a:pPr>
            <a:r>
              <a:rPr lang="en-US" sz="2400" b="1">
                <a:solidFill>
                  <a:srgbClr val="333333"/>
                </a:solidFill>
                <a:latin typeface="Public Sans"/>
              </a:rPr>
              <a:t>Commit</a:t>
            </a:r>
            <a:r>
              <a:rPr lang="en-US" sz="2400">
                <a:solidFill>
                  <a:srgbClr val="333333"/>
                </a:solidFill>
                <a:latin typeface="Public Sans"/>
              </a:rPr>
              <a:t> ourselves to a process that addresses Tribal needs and ensures we respect and take input to heart.</a:t>
            </a:r>
            <a:endParaRPr lang="en-US" sz="2400" b="0" i="0">
              <a:solidFill>
                <a:srgbClr val="333333"/>
              </a:solidFill>
              <a:effectLst/>
              <a:latin typeface="Public Sans"/>
            </a:endParaRPr>
          </a:p>
        </p:txBody>
      </p:sp>
    </p:spTree>
    <p:extLst>
      <p:ext uri="{BB962C8B-B14F-4D97-AF65-F5344CB8AC3E}">
        <p14:creationId xmlns:p14="http://schemas.microsoft.com/office/powerpoint/2010/main" val="37257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ectations magnifying glass">
            <a:extLst>
              <a:ext uri="{FF2B5EF4-FFF2-40B4-BE49-F238E27FC236}">
                <a16:creationId xmlns:a16="http://schemas.microsoft.com/office/drawing/2014/main" id="{CA9390E6-F3AC-4E71-B650-2819FABABD7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0083" r="18397" b="-1"/>
          <a:stretch/>
        </p:blipFill>
        <p:spPr>
          <a:xfrm>
            <a:off x="5796033" y="10"/>
            <a:ext cx="6392487" cy="6857990"/>
          </a:xfrm>
          <a:prstGeom prst="rect">
            <a:avLst/>
          </a:prstGeom>
        </p:spPr>
      </p:pic>
      <p:pic>
        <p:nvPicPr>
          <p:cNvPr id="40" name="Picture 3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88825" cy="6858000"/>
          </a:xfrm>
          <a:prstGeom prst="rect">
            <a:avLst/>
          </a:prstGeom>
        </p:spPr>
      </p:pic>
      <p:sp>
        <p:nvSpPr>
          <p:cNvPr id="11" name="Title 1">
            <a:extLst>
              <a:ext uri="{FF2B5EF4-FFF2-40B4-BE49-F238E27FC236}">
                <a16:creationId xmlns:a16="http://schemas.microsoft.com/office/drawing/2014/main" id="{35FF69D2-711C-4604-AB42-B83B351D37A0}"/>
              </a:ext>
            </a:extLst>
          </p:cNvPr>
          <p:cNvSpPr txBox="1">
            <a:spLocks noGrp="1"/>
          </p:cNvSpPr>
          <p:nvPr>
            <p:ph type="title" idx="4294967295"/>
          </p:nvPr>
        </p:nvSpPr>
        <p:spPr>
          <a:xfrm>
            <a:off x="379412" y="608111"/>
            <a:ext cx="7727096" cy="1311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mj-lt"/>
                <a:ea typeface="+mj-ea"/>
                <a:cs typeface="+mj-cs"/>
              </a:rPr>
              <a:t>Indian Business Incubator Program Consultation Expectations</a:t>
            </a:r>
          </a:p>
        </p:txBody>
      </p:sp>
      <p:sp>
        <p:nvSpPr>
          <p:cNvPr id="16" name="Rectangle 15">
            <a:extLst>
              <a:ext uri="{FF2B5EF4-FFF2-40B4-BE49-F238E27FC236}">
                <a16:creationId xmlns:a16="http://schemas.microsoft.com/office/drawing/2014/main" id="{F1B665BB-5205-431B-820B-3ACF5FEEF4B6}"/>
              </a:ext>
            </a:extLst>
          </p:cNvPr>
          <p:cNvSpPr/>
          <p:nvPr/>
        </p:nvSpPr>
        <p:spPr>
          <a:xfrm>
            <a:off x="303212" y="1719734"/>
            <a:ext cx="6335221" cy="4524315"/>
          </a:xfrm>
          <a:prstGeom prst="rect">
            <a:avLst/>
          </a:prstGeom>
        </p:spPr>
        <p:txBody>
          <a:bodyPr wrap="square" lIns="91440" tIns="45720" rIns="91440" bIns="45720" anchor="t">
            <a:spAutoFit/>
          </a:bodyPr>
          <a:lstStyle/>
          <a:p>
            <a:endParaRPr lang="en-US" sz="2400">
              <a:solidFill>
                <a:srgbClr val="333333"/>
              </a:solidFill>
              <a:latin typeface="Public Sans"/>
            </a:endParaRPr>
          </a:p>
          <a:p>
            <a:pPr>
              <a:buFont typeface="Arial" panose="020B0604020202020204" pitchFamily="34" charset="0"/>
              <a:buChar char="•"/>
            </a:pPr>
            <a:r>
              <a:rPr lang="en-US" sz="2400" b="1">
                <a:solidFill>
                  <a:srgbClr val="333333"/>
                </a:solidFill>
                <a:latin typeface="Public Sans"/>
              </a:rPr>
              <a:t>Provide </a:t>
            </a:r>
            <a:r>
              <a:rPr lang="en-US" sz="2400">
                <a:solidFill>
                  <a:srgbClr val="333333"/>
                </a:solidFill>
                <a:latin typeface="Public Sans"/>
              </a:rPr>
              <a:t>an overview of the Indian Business Incubator Program (IBIP) proposed rule</a:t>
            </a:r>
          </a:p>
          <a:p>
            <a:pPr>
              <a:buFont typeface="Arial" panose="020B0604020202020204" pitchFamily="34" charset="0"/>
              <a:buChar char="•"/>
            </a:pPr>
            <a:endParaRPr lang="en-US" sz="2400">
              <a:solidFill>
                <a:srgbClr val="333333"/>
              </a:solidFill>
              <a:latin typeface="Public Sans"/>
            </a:endParaRPr>
          </a:p>
          <a:p>
            <a:pPr>
              <a:buFont typeface="Arial" panose="020B0604020202020204" pitchFamily="34" charset="0"/>
              <a:buChar char="•"/>
            </a:pPr>
            <a:r>
              <a:rPr lang="en-US" sz="2400" b="1">
                <a:solidFill>
                  <a:srgbClr val="333333"/>
                </a:solidFill>
                <a:latin typeface="Public Sans"/>
              </a:rPr>
              <a:t>Listen </a:t>
            </a:r>
            <a:r>
              <a:rPr lang="en-US" sz="2400">
                <a:solidFill>
                  <a:srgbClr val="333333"/>
                </a:solidFill>
                <a:latin typeface="Public Sans"/>
              </a:rPr>
              <a:t>to participants' questions about the proposed IBIP rule (regulations)</a:t>
            </a:r>
          </a:p>
          <a:p>
            <a:pPr>
              <a:buFont typeface="Arial" panose="020B0604020202020204" pitchFamily="34" charset="0"/>
              <a:buChar char="•"/>
            </a:pPr>
            <a:endParaRPr lang="en-US" sz="2400">
              <a:solidFill>
                <a:srgbClr val="333333"/>
              </a:solidFill>
              <a:latin typeface="Public Sans"/>
            </a:endParaRPr>
          </a:p>
          <a:p>
            <a:pPr>
              <a:buFont typeface="Arial" panose="020B0604020202020204" pitchFamily="34" charset="0"/>
              <a:buChar char="•"/>
            </a:pPr>
            <a:r>
              <a:rPr lang="en-US" sz="2400">
                <a:solidFill>
                  <a:srgbClr val="333333"/>
                </a:solidFill>
                <a:latin typeface="Public Sans"/>
              </a:rPr>
              <a:t> </a:t>
            </a:r>
            <a:r>
              <a:rPr lang="en-US" sz="2400" b="1">
                <a:solidFill>
                  <a:srgbClr val="333333"/>
                </a:solidFill>
                <a:latin typeface="Public Sans"/>
              </a:rPr>
              <a:t>Record </a:t>
            </a:r>
            <a:r>
              <a:rPr lang="en-US" sz="2400">
                <a:solidFill>
                  <a:srgbClr val="333333"/>
                </a:solidFill>
                <a:latin typeface="Public Sans"/>
              </a:rPr>
              <a:t>comments and questions from participants</a:t>
            </a:r>
          </a:p>
          <a:p>
            <a:pPr>
              <a:buFont typeface="Arial" panose="020B0604020202020204" pitchFamily="34" charset="0"/>
              <a:buChar char="•"/>
            </a:pPr>
            <a:endParaRPr lang="en-US" sz="2400">
              <a:solidFill>
                <a:srgbClr val="333333"/>
              </a:solidFill>
              <a:latin typeface="Public Sans"/>
            </a:endParaRPr>
          </a:p>
          <a:p>
            <a:pPr>
              <a:buFont typeface="Arial" panose="020B0604020202020204" pitchFamily="34" charset="0"/>
              <a:buChar char="•"/>
            </a:pPr>
            <a:r>
              <a:rPr lang="en-US" sz="2400" b="1">
                <a:solidFill>
                  <a:srgbClr val="333333"/>
                </a:solidFill>
                <a:ea typeface="+mn-lt"/>
                <a:cs typeface="+mn-lt"/>
              </a:rPr>
              <a:t>Respond </a:t>
            </a:r>
            <a:r>
              <a:rPr lang="en-US" sz="2400">
                <a:solidFill>
                  <a:srgbClr val="333333"/>
                </a:solidFill>
                <a:ea typeface="+mn-lt"/>
                <a:cs typeface="+mn-lt"/>
              </a:rPr>
              <a:t>to questions and provide answers to the best of our ability</a:t>
            </a:r>
            <a:endParaRPr lang="en-US" sz="2400">
              <a:solidFill>
                <a:srgbClr val="333333"/>
              </a:solidFill>
              <a:latin typeface="Public Sans"/>
            </a:endParaRPr>
          </a:p>
        </p:txBody>
      </p:sp>
    </p:spTree>
    <p:extLst>
      <p:ext uri="{BB962C8B-B14F-4D97-AF65-F5344CB8AC3E}">
        <p14:creationId xmlns:p14="http://schemas.microsoft.com/office/powerpoint/2010/main" val="63356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otem pole&#10;">
            <a:extLst>
              <a:ext uri="{FF2B5EF4-FFF2-40B4-BE49-F238E27FC236}">
                <a16:creationId xmlns:a16="http://schemas.microsoft.com/office/drawing/2014/main" id="{5F3B9D2B-353B-49C3-BF73-B60B0FC14942}"/>
              </a:ext>
            </a:extLst>
          </p:cNvPr>
          <p:cNvPicPr>
            <a:picLocks noChangeAspect="1"/>
          </p:cNvPicPr>
          <p:nvPr/>
        </p:nvPicPr>
        <p:blipFill rotWithShape="1">
          <a:blip r:embed="rId2">
            <a:extLst>
              <a:ext uri="{28A0092B-C50C-407E-A947-70E740481C1C}">
                <a14:useLocalDpi xmlns:a14="http://schemas.microsoft.com/office/drawing/2010/main" val="0"/>
              </a:ext>
            </a:extLst>
          </a:blip>
          <a:srcRect l="11432" r="1513" b="-2"/>
          <a:stretch/>
        </p:blipFill>
        <p:spPr>
          <a:xfrm>
            <a:off x="4697525" y="-1"/>
            <a:ext cx="7491299"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29" name="Freeform: Shape 28">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4511"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5370"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92DF31-5DE7-4C76-B88E-70A32B513E3E}"/>
              </a:ext>
            </a:extLst>
          </p:cNvPr>
          <p:cNvSpPr>
            <a:spLocks noGrp="1"/>
          </p:cNvSpPr>
          <p:nvPr>
            <p:ph type="title"/>
          </p:nvPr>
        </p:nvSpPr>
        <p:spPr>
          <a:xfrm>
            <a:off x="370996" y="1069594"/>
            <a:ext cx="4504215" cy="1239012"/>
          </a:xfrm>
        </p:spPr>
        <p:txBody>
          <a:bodyPr anchor="ctr">
            <a:normAutofit fontScale="90000"/>
          </a:bodyPr>
          <a:lstStyle/>
          <a:p>
            <a:r>
              <a:rPr lang="en-US" sz="2800" b="1" dirty="0"/>
              <a:t>Overview of the Native American Business Incubator Act of 2020       (P.L. 116-174) </a:t>
            </a:r>
          </a:p>
        </p:txBody>
      </p:sp>
      <p:sp>
        <p:nvSpPr>
          <p:cNvPr id="33" name="Rectangle 32">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798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073" y="2443480"/>
            <a:ext cx="338239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384738D-2C20-4A1C-81D0-21ECD649B6A2}"/>
              </a:ext>
            </a:extLst>
          </p:cNvPr>
          <p:cNvSpPr>
            <a:spLocks noGrp="1"/>
          </p:cNvSpPr>
          <p:nvPr>
            <p:ph idx="1"/>
          </p:nvPr>
        </p:nvSpPr>
        <p:spPr>
          <a:xfrm>
            <a:off x="370996" y="2718054"/>
            <a:ext cx="4885215" cy="3207258"/>
          </a:xfrm>
        </p:spPr>
        <p:txBody>
          <a:bodyPr anchor="t">
            <a:normAutofit fontScale="92500" lnSpcReduction="10000"/>
          </a:bodyPr>
          <a:lstStyle/>
          <a:p>
            <a:pPr fontAlgn="t"/>
            <a:r>
              <a:rPr lang="en-US" sz="2800">
                <a:latin typeface="+mj-lt"/>
              </a:rPr>
              <a:t>The Native American Business Incubator Act of 2020 (P.L. 116-174) was passed to establish and operate business incubators that serve entrepreneurs (start-up and early-stage businesses) who will provide products or services to tribal reservation communities.</a:t>
            </a:r>
          </a:p>
          <a:p>
            <a:pPr fontAlgn="t"/>
            <a:endParaRPr lang="en-US" sz="1700" b="1">
              <a:latin typeface="+mj-lt"/>
            </a:endParaRPr>
          </a:p>
          <a:p>
            <a:endParaRPr lang="en-US" sz="1700"/>
          </a:p>
        </p:txBody>
      </p:sp>
    </p:spTree>
    <p:extLst>
      <p:ext uri="{BB962C8B-B14F-4D97-AF65-F5344CB8AC3E}">
        <p14:creationId xmlns:p14="http://schemas.microsoft.com/office/powerpoint/2010/main" val="284898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7A66BA-0CAD-4581-B4AF-DA702CA29CA8}"/>
              </a:ext>
              <a:ext uri="{C183D7F6-B498-43B3-948B-1728B52AA6E4}">
                <adec:decorative xmlns:adec="http://schemas.microsoft.com/office/drawing/2017/decorative" val="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39" r="37341" b="-1"/>
          <a:stretch/>
        </p:blipFill>
        <p:spPr>
          <a:xfrm>
            <a:off x="5796033" y="10"/>
            <a:ext cx="6392487" cy="6857990"/>
          </a:xfrm>
          <a:prstGeom prst="rect">
            <a:avLst/>
          </a:prstGeom>
        </p:spPr>
      </p:pic>
      <p:pic>
        <p:nvPicPr>
          <p:cNvPr id="45" name="Picture 4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88825" cy="6858000"/>
          </a:xfrm>
          <a:prstGeom prst="rect">
            <a:avLst/>
          </a:prstGeom>
        </p:spPr>
      </p:pic>
      <p:sp>
        <p:nvSpPr>
          <p:cNvPr id="2" name="Title 1">
            <a:extLst>
              <a:ext uri="{FF2B5EF4-FFF2-40B4-BE49-F238E27FC236}">
                <a16:creationId xmlns:a16="http://schemas.microsoft.com/office/drawing/2014/main" id="{8692DF31-5DE7-4C76-B88E-70A32B513E3E}"/>
              </a:ext>
            </a:extLst>
          </p:cNvPr>
          <p:cNvSpPr>
            <a:spLocks noGrp="1"/>
          </p:cNvSpPr>
          <p:nvPr>
            <p:ph type="title"/>
          </p:nvPr>
        </p:nvSpPr>
        <p:spPr>
          <a:xfrm>
            <a:off x="810187" y="480239"/>
            <a:ext cx="4802385" cy="1311664"/>
          </a:xfrm>
        </p:spPr>
        <p:txBody>
          <a:bodyPr>
            <a:normAutofit/>
          </a:bodyPr>
          <a:lstStyle/>
          <a:p>
            <a:r>
              <a:rPr lang="en-US" b="1" dirty="0">
                <a:solidFill>
                  <a:srgbClr val="000000"/>
                </a:solidFill>
                <a:latin typeface="Public Sans"/>
              </a:rPr>
              <a:t>Congressional Findings: </a:t>
            </a:r>
          </a:p>
        </p:txBody>
      </p:sp>
      <p:sp>
        <p:nvSpPr>
          <p:cNvPr id="3" name="Content Placeholder 2">
            <a:extLst>
              <a:ext uri="{FF2B5EF4-FFF2-40B4-BE49-F238E27FC236}">
                <a16:creationId xmlns:a16="http://schemas.microsoft.com/office/drawing/2014/main" id="{D384738D-2C20-4A1C-81D0-21ECD649B6A2}"/>
              </a:ext>
            </a:extLst>
          </p:cNvPr>
          <p:cNvSpPr>
            <a:spLocks noGrp="1"/>
          </p:cNvSpPr>
          <p:nvPr>
            <p:ph idx="1"/>
          </p:nvPr>
        </p:nvSpPr>
        <p:spPr>
          <a:xfrm>
            <a:off x="570921" y="1814005"/>
            <a:ext cx="5280916" cy="4802552"/>
          </a:xfrm>
        </p:spPr>
        <p:txBody>
          <a:bodyPr anchor="ctr">
            <a:normAutofit/>
          </a:bodyPr>
          <a:lstStyle/>
          <a:p>
            <a:pPr marL="227965" indent="-227965" fontAlgn="t"/>
            <a:r>
              <a:rPr lang="en-US" sz="1800">
                <a:solidFill>
                  <a:srgbClr val="000000"/>
                </a:solidFill>
                <a:latin typeface="Public Sans"/>
              </a:rPr>
              <a:t>All entrepreneurs face challenges when transforming ideas into profitable business enterprises.</a:t>
            </a:r>
          </a:p>
          <a:p>
            <a:pPr marL="227965" indent="-227965"/>
            <a:r>
              <a:rPr lang="en-US" sz="1800">
                <a:solidFill>
                  <a:srgbClr val="000000"/>
                </a:solidFill>
                <a:latin typeface="Public Sans"/>
              </a:rPr>
              <a:t>Entrepreneurs that want to provide products and services to tribal reservation communities face an additional set of challenges that require special knowledge. </a:t>
            </a:r>
            <a:endParaRPr lang="en-US" sz="1800">
              <a:solidFill>
                <a:srgbClr val="000000"/>
              </a:solidFill>
              <a:latin typeface="Public Sans"/>
              <a:cs typeface="Calibri"/>
            </a:endParaRPr>
          </a:p>
          <a:p>
            <a:pPr marL="227965" indent="-227965" fontAlgn="t"/>
            <a:r>
              <a:rPr lang="en-US" sz="1800">
                <a:solidFill>
                  <a:srgbClr val="000000"/>
                </a:solidFill>
                <a:latin typeface="Public Sans"/>
              </a:rPr>
              <a:t>The business incubator model is suited to:</a:t>
            </a:r>
            <a:endParaRPr lang="en-US" sz="1800" b="1">
              <a:solidFill>
                <a:srgbClr val="000000"/>
              </a:solidFill>
              <a:latin typeface="Public Sans"/>
              <a:cs typeface="Calibri Light" panose="020F0302020204030204"/>
            </a:endParaRPr>
          </a:p>
          <a:p>
            <a:pPr marL="685165" lvl="1" indent="-227965"/>
            <a:r>
              <a:rPr lang="en-US" sz="1800">
                <a:solidFill>
                  <a:srgbClr val="000000"/>
                </a:solidFill>
                <a:latin typeface="Public Sans"/>
              </a:rPr>
              <a:t>Accelerating entrepreneurship in reservation communities, </a:t>
            </a:r>
            <a:endParaRPr lang="en-US" sz="1800" b="1">
              <a:solidFill>
                <a:srgbClr val="000000"/>
              </a:solidFill>
              <a:latin typeface="Public Sans"/>
              <a:cs typeface="Calibri Light" panose="020F0302020204030204"/>
            </a:endParaRPr>
          </a:p>
          <a:p>
            <a:pPr marL="685165" lvl="1" indent="-227965"/>
            <a:r>
              <a:rPr lang="en-US" sz="1800">
                <a:solidFill>
                  <a:srgbClr val="000000"/>
                </a:solidFill>
                <a:latin typeface="Public Sans"/>
              </a:rPr>
              <a:t>Promoting collaboration to address challenges, </a:t>
            </a:r>
            <a:endParaRPr lang="en-US" sz="1800" b="1">
              <a:solidFill>
                <a:srgbClr val="000000"/>
              </a:solidFill>
              <a:latin typeface="Public Sans"/>
              <a:cs typeface="Calibri Light" panose="020F0302020204030204"/>
            </a:endParaRPr>
          </a:p>
          <a:p>
            <a:pPr marL="685165" lvl="1" indent="-227965"/>
            <a:r>
              <a:rPr lang="en-US" sz="1800">
                <a:solidFill>
                  <a:srgbClr val="000000"/>
                </a:solidFill>
                <a:latin typeface="Public Sans"/>
              </a:rPr>
              <a:t>Providing individually tailored services to overcome obstacles that are unique to each participating business,</a:t>
            </a:r>
            <a:endParaRPr lang="en-US" sz="1800" b="1">
              <a:solidFill>
                <a:srgbClr val="000000"/>
              </a:solidFill>
              <a:latin typeface="Public Sans"/>
              <a:cs typeface="Calibri Light" panose="020F0302020204030204"/>
            </a:endParaRPr>
          </a:p>
          <a:p>
            <a:pPr marL="685165" lvl="1" indent="-227965"/>
            <a:r>
              <a:rPr lang="en-US" sz="1800">
                <a:solidFill>
                  <a:srgbClr val="000000"/>
                </a:solidFill>
                <a:latin typeface="Public Sans"/>
              </a:rPr>
              <a:t>Stimulating economic development in reservation communities.</a:t>
            </a:r>
            <a:endParaRPr lang="en-US" sz="1800" b="1">
              <a:solidFill>
                <a:srgbClr val="000000"/>
              </a:solidFill>
              <a:latin typeface="Public Sans"/>
              <a:cs typeface="Calibri Light" panose="020F0302020204030204"/>
            </a:endParaRPr>
          </a:p>
          <a:p>
            <a:pPr marL="227965" indent="-227965"/>
            <a:endParaRPr lang="en-US" sz="1600">
              <a:solidFill>
                <a:srgbClr val="000000"/>
              </a:solidFill>
              <a:cs typeface="Calibri" panose="020F0502020204030204"/>
            </a:endParaRPr>
          </a:p>
        </p:txBody>
      </p:sp>
    </p:spTree>
    <p:extLst>
      <p:ext uri="{BB962C8B-B14F-4D97-AF65-F5344CB8AC3E}">
        <p14:creationId xmlns:p14="http://schemas.microsoft.com/office/powerpoint/2010/main" val="420712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rizona sunset&#10;">
            <a:extLst>
              <a:ext uri="{FF2B5EF4-FFF2-40B4-BE49-F238E27FC236}">
                <a16:creationId xmlns:a16="http://schemas.microsoft.com/office/drawing/2014/main" id="{9DF34A6A-AF80-4CEC-9529-65C5293EBA3E}"/>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7338" b="-1"/>
          <a:stretch/>
        </p:blipFill>
        <p:spPr>
          <a:xfrm>
            <a:off x="3656012" y="10"/>
            <a:ext cx="8532813" cy="6857990"/>
          </a:xfrm>
          <a:prstGeom prst="rect">
            <a:avLst/>
          </a:prstGeom>
        </p:spPr>
      </p:pic>
      <p:sp>
        <p:nvSpPr>
          <p:cNvPr id="53" name="Rectangle 5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406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92DF31-5DE7-4C76-B88E-70A32B513E3E}"/>
              </a:ext>
            </a:extLst>
          </p:cNvPr>
          <p:cNvSpPr>
            <a:spLocks noGrp="1"/>
          </p:cNvSpPr>
          <p:nvPr>
            <p:ph type="title"/>
          </p:nvPr>
        </p:nvSpPr>
        <p:spPr>
          <a:xfrm>
            <a:off x="523397" y="1117727"/>
            <a:ext cx="5037615" cy="1124712"/>
          </a:xfrm>
        </p:spPr>
        <p:txBody>
          <a:bodyPr vert="horz" lIns="91440" tIns="45720" rIns="91440" bIns="45720" rtlCol="0" anchor="b">
            <a:noAutofit/>
          </a:bodyPr>
          <a:lstStyle/>
          <a:p>
            <a:pPr defTabSz="914400"/>
            <a:r>
              <a:rPr lang="en-US" sz="4000" b="1" dirty="0"/>
              <a:t>What is a Business Incubator?</a:t>
            </a:r>
          </a:p>
        </p:txBody>
      </p:sp>
      <p:sp>
        <p:nvSpPr>
          <p:cNvPr id="55" name="Rectangle 5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377"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7" name="Rectangle 5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32" y="2443480"/>
            <a:ext cx="330012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384738D-2C20-4A1C-81D0-21ECD649B6A2}"/>
              </a:ext>
            </a:extLst>
          </p:cNvPr>
          <p:cNvSpPr>
            <a:spLocks noGrp="1"/>
          </p:cNvSpPr>
          <p:nvPr>
            <p:ph idx="1"/>
          </p:nvPr>
        </p:nvSpPr>
        <p:spPr>
          <a:xfrm>
            <a:off x="715758" y="2798645"/>
            <a:ext cx="4845254" cy="3207258"/>
          </a:xfrm>
        </p:spPr>
        <p:txBody>
          <a:bodyPr vert="horz" lIns="91440" tIns="45720" rIns="91440" bIns="45720" rtlCol="0" anchor="t">
            <a:normAutofit/>
          </a:bodyPr>
          <a:lstStyle/>
          <a:p>
            <a:pPr marL="0" indent="0" defTabSz="914400" fontAlgn="t">
              <a:buNone/>
            </a:pPr>
            <a:r>
              <a:rPr lang="en-US" sz="3600"/>
              <a:t>A business incubator is an organization that assists entrepreneurs in developing viable businesses.  </a:t>
            </a:r>
          </a:p>
          <a:p>
            <a:pPr marL="0" indent="0" defTabSz="914400" fontAlgn="t">
              <a:buNone/>
            </a:pPr>
            <a:endParaRPr lang="en-US" sz="2800"/>
          </a:p>
        </p:txBody>
      </p:sp>
    </p:spTree>
    <p:extLst>
      <p:ext uri="{BB962C8B-B14F-4D97-AF65-F5344CB8AC3E}">
        <p14:creationId xmlns:p14="http://schemas.microsoft.com/office/powerpoint/2010/main" val="208516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1676</Words>
  <Application>Microsoft Office PowerPoint</Application>
  <PresentationFormat>Custom</PresentationFormat>
  <Paragraphs>186</Paragraphs>
  <Slides>30</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Century Gothic</vt:lpstr>
      <vt:lpstr>public sans</vt:lpstr>
      <vt:lpstr>public sans</vt:lpstr>
      <vt:lpstr>public sans</vt:lpstr>
      <vt:lpstr>Times New Roman</vt:lpstr>
      <vt:lpstr>Office Theme</vt:lpstr>
      <vt:lpstr>Tribal Consultation</vt:lpstr>
      <vt:lpstr>Agenda</vt:lpstr>
      <vt:lpstr>The Purpose of Tribal Consultation </vt:lpstr>
      <vt:lpstr>The Purpose for Tribal Consultation (cont.)</vt:lpstr>
      <vt:lpstr>The Purpose of Tribal Consultation (cont.)</vt:lpstr>
      <vt:lpstr>Indian Business Incubator Program Consultation Expectations</vt:lpstr>
      <vt:lpstr>Overview of the Native American Business Incubator Act of 2020       (P.L. 116-174) </vt:lpstr>
      <vt:lpstr>Congressional Findings: </vt:lpstr>
      <vt:lpstr>What is a Business Incubator?</vt:lpstr>
      <vt:lpstr>A Business Incubator provides:</vt:lpstr>
      <vt:lpstr>A successful Indian Business Incubator will:</vt:lpstr>
      <vt:lpstr>What other services will the business incubators provide?</vt:lpstr>
      <vt:lpstr>Who is eligible to apply for the IBIP grant?</vt:lpstr>
      <vt:lpstr>Who is eligible to apply for the IBIP grant? (continued)  (b) Be one of the following entities: </vt:lpstr>
      <vt:lpstr>How to Apply </vt:lpstr>
      <vt:lpstr>Overview of the IBIP Grant Basics</vt:lpstr>
      <vt:lpstr>Grant Proposal Requirements </vt:lpstr>
      <vt:lpstr> Evaluation Criteria for IBIP Grant Proposals</vt:lpstr>
      <vt:lpstr>Evaluation Criteria for IBIP Grant Proposals</vt:lpstr>
      <vt:lpstr>Evaluation Criteria for IBIP Grant Proposals (cont.)</vt:lpstr>
      <vt:lpstr>Evaluation Criteria for IBIP Grant Proposals (cont.)</vt:lpstr>
      <vt:lpstr>Evaluation Criteria for IBIP Grant Proposals (cont.)</vt:lpstr>
      <vt:lpstr>Evaluation Criteria for IBIP Grant Proposals (cont.)</vt:lpstr>
      <vt:lpstr>Minimum Awardee Requirements</vt:lpstr>
      <vt:lpstr>Grant Administration</vt:lpstr>
      <vt:lpstr>Grant Administration (cont.)</vt:lpstr>
      <vt:lpstr>Partnerships</vt:lpstr>
      <vt:lpstr>IBIP Grant Award</vt:lpstr>
      <vt:lpstr>Comments</vt:lpstr>
      <vt:lpstr>Government to Government Dialogue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West, James R</dc:creator>
  <cp:lastModifiedBy>West, James R</cp:lastModifiedBy>
  <cp:revision>10</cp:revision>
  <dcterms:created xsi:type="dcterms:W3CDTF">2021-03-18T01:50:53Z</dcterms:created>
  <dcterms:modified xsi:type="dcterms:W3CDTF">2021-05-13T18:25:20Z</dcterms:modified>
</cp:coreProperties>
</file>