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60" r:id="rId5"/>
    <p:sldId id="258" r:id="rId6"/>
    <p:sldId id="259" r:id="rId7"/>
    <p:sldId id="261" r:id="rId8"/>
    <p:sldId id="262" r:id="rId9"/>
    <p:sldId id="263" r:id="rId10"/>
    <p:sldId id="264" r:id="rId11"/>
    <p:sldId id="267" r:id="rId12"/>
    <p:sldId id="268" r:id="rId13"/>
    <p:sldId id="269" r:id="rId14"/>
    <p:sldId id="270" r:id="rId15"/>
    <p:sldId id="271" r:id="rId16"/>
    <p:sldId id="273" r:id="rId17"/>
    <p:sldId id="275" r:id="rId18"/>
    <p:sldId id="284" r:id="rId19"/>
    <p:sldId id="274" r:id="rId20"/>
    <p:sldId id="276" r:id="rId21"/>
    <p:sldId id="280" r:id="rId22"/>
    <p:sldId id="277" r:id="rId23"/>
    <p:sldId id="278" r:id="rId24"/>
    <p:sldId id="288" r:id="rId25"/>
    <p:sldId id="285" r:id="rId26"/>
    <p:sldId id="286" r:id="rId27"/>
    <p:sldId id="287" r:id="rId28"/>
    <p:sldId id="279" r:id="rId29"/>
    <p:sldId id="290" r:id="rId30"/>
    <p:sldId id="281" r:id="rId31"/>
    <p:sldId id="282" r:id="rId32"/>
    <p:sldId id="283" r:id="rId33"/>
    <p:sldId id="28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9C7D96-D4F3-40C4-BE98-1A6AA706CB51}">
          <p14:sldIdLst>
            <p14:sldId id="256"/>
            <p14:sldId id="272"/>
            <p14:sldId id="257"/>
            <p14:sldId id="260"/>
            <p14:sldId id="258"/>
            <p14:sldId id="259"/>
            <p14:sldId id="261"/>
            <p14:sldId id="262"/>
            <p14:sldId id="263"/>
            <p14:sldId id="264"/>
            <p14:sldId id="267"/>
            <p14:sldId id="268"/>
            <p14:sldId id="269"/>
            <p14:sldId id="270"/>
            <p14:sldId id="271"/>
            <p14:sldId id="273"/>
            <p14:sldId id="275"/>
            <p14:sldId id="284"/>
            <p14:sldId id="274"/>
            <p14:sldId id="276"/>
            <p14:sldId id="280"/>
            <p14:sldId id="277"/>
            <p14:sldId id="278"/>
            <p14:sldId id="288"/>
            <p14:sldId id="285"/>
            <p14:sldId id="286"/>
            <p14:sldId id="287"/>
            <p14:sldId id="279"/>
            <p14:sldId id="290"/>
            <p14:sldId id="281"/>
            <p14:sldId id="282"/>
            <p14:sldId id="283"/>
            <p14:sldId id="28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1350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4E64-77E7-4B55-9E3F-5F177C533BEB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1C982-3704-418B-8A60-01247C96758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2" y="25400"/>
            <a:ext cx="899505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147" y="25399"/>
            <a:ext cx="911225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2817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4E64-77E7-4B55-9E3F-5F177C533BEB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1C982-3704-418B-8A60-01247C967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57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4E64-77E7-4B55-9E3F-5F177C533BEB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1C982-3704-418B-8A60-01247C967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14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4E64-77E7-4B55-9E3F-5F177C533BEB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1C982-3704-418B-8A60-01247C967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817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4E64-77E7-4B55-9E3F-5F177C533BEB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1C982-3704-418B-8A60-01247C967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1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4E64-77E7-4B55-9E3F-5F177C533BEB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1C982-3704-418B-8A60-01247C967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519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4E64-77E7-4B55-9E3F-5F177C533BEB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1C982-3704-418B-8A60-01247C967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633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4E64-77E7-4B55-9E3F-5F177C533BEB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1C982-3704-418B-8A60-01247C967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65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4E64-77E7-4B55-9E3F-5F177C533BEB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1C982-3704-418B-8A60-01247C967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9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4E64-77E7-4B55-9E3F-5F177C533BEB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1C982-3704-418B-8A60-01247C967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319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4E64-77E7-4B55-9E3F-5F177C533BEB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1C982-3704-418B-8A60-01247C967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55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F4E64-77E7-4B55-9E3F-5F177C533BEB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1C982-3704-418B-8A60-01247C967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87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4_6hamxqq0&amp;index=2&amp;list=PLVRVMPUOKO3KhzdY4aIn4cE6Ib4SOtIle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dirty="0" smtClean="0"/>
              <a:t>Weather Forecasting and Hazardous Weather in the Field</a:t>
            </a:r>
            <a:endParaRPr lang="en-US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John </a:t>
            </a:r>
            <a:r>
              <a:rPr lang="en-US" b="1" dirty="0" err="1" smtClean="0">
                <a:solidFill>
                  <a:srgbClr val="002060"/>
                </a:solidFill>
              </a:rPr>
              <a:t>Wetenkamp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sz="2000" b="1" dirty="0" smtClean="0">
                <a:solidFill>
                  <a:srgbClr val="002060"/>
                </a:solidFill>
              </a:rPr>
              <a:t>National Weather Service La Crosse Wisconsin 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90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Examples of Weather Patterns That Could Lead To Red Flag Conditions (Spring Fire Season, Pre green-up) </a:t>
            </a:r>
            <a:endParaRPr lang="en-US" sz="24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6" b="7809"/>
          <a:stretch/>
        </p:blipFill>
        <p:spPr>
          <a:xfrm>
            <a:off x="559461" y="1295400"/>
            <a:ext cx="7974939" cy="5340058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345" y="3039640"/>
            <a:ext cx="1143001" cy="990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89170">
            <a:off x="3565851" y="2357737"/>
            <a:ext cx="1531304" cy="21746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752600"/>
            <a:ext cx="704850" cy="733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38425">
            <a:off x="4574654" y="3440626"/>
            <a:ext cx="813749" cy="4480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38425">
            <a:off x="4974750" y="3685265"/>
            <a:ext cx="813749" cy="4480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3400" y="1271238"/>
            <a:ext cx="3657600" cy="120032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As the front draws closer winds increase and combine with the dry conditions to potentially create dangerous wildfire conditions.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6569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Examples of Weather Patterns That Could Lead To Red Flag Conditions (Spring Fire Season, Pre green-up) </a:t>
            </a:r>
            <a:endParaRPr lang="en-US" sz="24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6" b="7809"/>
          <a:stretch/>
        </p:blipFill>
        <p:spPr>
          <a:xfrm>
            <a:off x="559461" y="1295400"/>
            <a:ext cx="7974939" cy="5340058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89170">
            <a:off x="4449427" y="2545961"/>
            <a:ext cx="1531304" cy="21746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970278"/>
            <a:ext cx="704850" cy="733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64517">
            <a:off x="4334210" y="3409256"/>
            <a:ext cx="813749" cy="4480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1760">
            <a:off x="4629424" y="2953681"/>
            <a:ext cx="813749" cy="4480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400" y="1284491"/>
            <a:ext cx="3657600" cy="120032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Strong northwest winds can develop  on the back side of the front . </a:t>
            </a:r>
            <a:r>
              <a:rPr lang="en-US" b="1" dirty="0"/>
              <a:t> </a:t>
            </a:r>
            <a:r>
              <a:rPr lang="en-US" b="1" dirty="0" smtClean="0"/>
              <a:t> These strong winds can also create dangerous wildfire conditions.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8026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Hazardous Weather in the Field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Thunderstorm Hazards</a:t>
            </a:r>
          </a:p>
          <a:p>
            <a:pPr lvl="1"/>
            <a:r>
              <a:rPr lang="en-US" dirty="0" smtClean="0"/>
              <a:t>Lightning</a:t>
            </a:r>
          </a:p>
          <a:p>
            <a:pPr lvl="1"/>
            <a:r>
              <a:rPr lang="en-US" dirty="0" smtClean="0"/>
              <a:t>Severe Thunderstorm</a:t>
            </a:r>
            <a:r>
              <a:rPr lang="en-US" dirty="0"/>
              <a:t> </a:t>
            </a:r>
            <a:r>
              <a:rPr lang="en-US" dirty="0" smtClean="0"/>
              <a:t>Winds</a:t>
            </a:r>
          </a:p>
          <a:p>
            <a:pPr lvl="1"/>
            <a:r>
              <a:rPr lang="en-US" dirty="0" smtClean="0"/>
              <a:t>Tornadoes</a:t>
            </a:r>
          </a:p>
          <a:p>
            <a:pPr lvl="1"/>
            <a:r>
              <a:rPr lang="en-US" dirty="0" smtClean="0"/>
              <a:t>Hail</a:t>
            </a:r>
          </a:p>
          <a:p>
            <a:pPr lvl="1"/>
            <a:r>
              <a:rPr lang="en-US" dirty="0" smtClean="0"/>
              <a:t>Flash Flooding</a:t>
            </a:r>
          </a:p>
        </p:txBody>
      </p:sp>
      <p:pic>
        <p:nvPicPr>
          <p:cNvPr id="1026" name="Picture 2" descr="http://www.nssl.noaa.gov/education/svrwx101/lightning/img/Lightning_hits_tr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47800"/>
            <a:ext cx="3156719" cy="315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pc.noaa.gov/misc/AbtDerechos/images/1999jul04-05/horizontaltreesbw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046" y="4291149"/>
            <a:ext cx="1928606" cy="25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63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Lightning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Kills an average of 49 people in the United States each year with hundreds severely injured</a:t>
            </a:r>
          </a:p>
          <a:p>
            <a:r>
              <a:rPr lang="en-US" dirty="0" smtClean="0"/>
              <a:t>If you can hear thunder you are close enough to be struck by lightning </a:t>
            </a:r>
          </a:p>
          <a:p>
            <a:pPr lvl="1"/>
            <a:r>
              <a:rPr lang="en-US" dirty="0" smtClean="0"/>
              <a:t>If outdoors</a:t>
            </a:r>
          </a:p>
          <a:p>
            <a:pPr lvl="2"/>
            <a:r>
              <a:rPr lang="en-US" dirty="0" smtClean="0"/>
              <a:t>Go to your vehicle</a:t>
            </a:r>
          </a:p>
          <a:p>
            <a:pPr lvl="2"/>
            <a:r>
              <a:rPr lang="en-US" dirty="0" smtClean="0"/>
              <a:t>If you don’t have  a vehicle nearby </a:t>
            </a:r>
          </a:p>
          <a:p>
            <a:pPr lvl="3"/>
            <a:r>
              <a:rPr lang="en-US" dirty="0" smtClean="0"/>
              <a:t>Avoid tall objects such as trees and assume the lightning position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368" y="5638799"/>
            <a:ext cx="1457631" cy="1228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349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Severe Thunderstorm Winds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Winds ≥ 58 mph</a:t>
            </a:r>
          </a:p>
          <a:p>
            <a:r>
              <a:rPr lang="en-US" dirty="0" smtClean="0"/>
              <a:t>Can cause extensive tree and property damage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53" y="3465362"/>
            <a:ext cx="4123866" cy="30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www.weather.gov/images/arx/jul2512/NashuaStorm6252012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577" y="3451915"/>
            <a:ext cx="4008574" cy="300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41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Cases of Extreme Winds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July 4</a:t>
            </a:r>
            <a:r>
              <a:rPr lang="en-US" baseline="30000" dirty="0" smtClean="0"/>
              <a:t>th</a:t>
            </a:r>
            <a:r>
              <a:rPr lang="en-US" dirty="0" smtClean="0"/>
              <a:t> 1977 across northern Wisconsin</a:t>
            </a:r>
          </a:p>
          <a:p>
            <a:pPr lvl="1"/>
            <a:r>
              <a:rPr lang="en-US" dirty="0" smtClean="0"/>
              <a:t>Winds estimated at 113 to 157 mph</a:t>
            </a:r>
          </a:p>
          <a:p>
            <a:pPr lvl="1"/>
            <a:r>
              <a:rPr lang="en-US" dirty="0" smtClean="0"/>
              <a:t>A damage path of 17 miles wide and 166 miles long</a:t>
            </a:r>
          </a:p>
          <a:p>
            <a:pPr lvl="1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70268"/>
            <a:ext cx="3514725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030" y="3548760"/>
            <a:ext cx="555307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82893" y="6192564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Radar Representation of a Bow Echo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77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Cases of Extreme Winds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July 4</a:t>
            </a:r>
            <a:r>
              <a:rPr lang="en-US" baseline="30000" dirty="0" smtClean="0"/>
              <a:t>th</a:t>
            </a:r>
            <a:r>
              <a:rPr lang="en-US" dirty="0" smtClean="0"/>
              <a:t> 1999 Boundary Waters Canoe Area</a:t>
            </a:r>
          </a:p>
          <a:p>
            <a:pPr lvl="1"/>
            <a:r>
              <a:rPr lang="en-US" dirty="0" smtClean="0"/>
              <a:t>Winds estimated at 80 to 100 mph</a:t>
            </a:r>
          </a:p>
          <a:p>
            <a:pPr lvl="1"/>
            <a:r>
              <a:rPr lang="en-US" dirty="0" smtClean="0"/>
              <a:t>Tens of millions of trees blown down</a:t>
            </a:r>
          </a:p>
          <a:p>
            <a:pPr lvl="1"/>
            <a:r>
              <a:rPr lang="en-US" dirty="0" smtClean="0"/>
              <a:t>60 people injured by falling trees, some serious</a:t>
            </a:r>
          </a:p>
          <a:p>
            <a:pPr lvl="1"/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1"/>
          <a:stretch/>
        </p:blipFill>
        <p:spPr bwMode="auto">
          <a:xfrm>
            <a:off x="1434548" y="3750363"/>
            <a:ext cx="6324600" cy="266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6848" y="6465247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Percentage of trees blown down in northeast Minnesota (USDA Forest Service)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Tornadoes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Tornadoes can occur anytime but are most common in the afternoon and evenings</a:t>
            </a:r>
          </a:p>
          <a:p>
            <a:r>
              <a:rPr lang="en-US" dirty="0" smtClean="0"/>
              <a:t>Can last for a few seconds or hours</a:t>
            </a:r>
          </a:p>
          <a:p>
            <a:r>
              <a:rPr lang="en-US" dirty="0" smtClean="0"/>
              <a:t>Winds speeds of 65 to over 200 mph. </a:t>
            </a:r>
          </a:p>
          <a:p>
            <a:pPr lvl="1"/>
            <a:r>
              <a:rPr lang="en-US" dirty="0" smtClean="0"/>
              <a:t>Longest tornado track: 212 miles/ 3.5 hours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524" y="3969096"/>
            <a:ext cx="3631648" cy="2723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353" y="1527108"/>
            <a:ext cx="3630819" cy="228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244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Tornadoes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8458200" cy="1477963"/>
          </a:xfrm>
        </p:spPr>
        <p:txBody>
          <a:bodyPr/>
          <a:lstStyle/>
          <a:p>
            <a:r>
              <a:rPr lang="en-US" dirty="0" smtClean="0"/>
              <a:t>Tornadoes aren’t always visible</a:t>
            </a:r>
          </a:p>
          <a:p>
            <a:pPr lvl="1"/>
            <a:r>
              <a:rPr lang="en-US" dirty="0" smtClean="0"/>
              <a:t>Can be obscured by rain, hail, trees, hills 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9859"/>
            <a:ext cx="6781800" cy="417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6248400" y="2514600"/>
            <a:ext cx="1295400" cy="3733800"/>
          </a:xfrm>
          <a:prstGeom prst="straightConnector1">
            <a:avLst/>
          </a:prstGeom>
          <a:ln w="476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477000" y="17526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What would you see if you were here?</a:t>
            </a:r>
            <a:endParaRPr lang="en-US" b="1" dirty="0"/>
          </a:p>
        </p:txBody>
      </p:sp>
      <p:sp>
        <p:nvSpPr>
          <p:cNvPr id="10" name="Right Arrow 9"/>
          <p:cNvSpPr/>
          <p:nvPr/>
        </p:nvSpPr>
        <p:spPr>
          <a:xfrm>
            <a:off x="0" y="6019800"/>
            <a:ext cx="2209800" cy="838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625423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Storm Movement</a:t>
            </a:r>
            <a:endParaRPr lang="en-US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650" y="2392305"/>
            <a:ext cx="6558350" cy="20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899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 Hail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6414" y="1828800"/>
            <a:ext cx="4038600" cy="4525963"/>
          </a:xfrm>
        </p:spPr>
        <p:txBody>
          <a:bodyPr/>
          <a:lstStyle/>
          <a:p>
            <a:r>
              <a:rPr lang="en-US" dirty="0" smtClean="0"/>
              <a:t>Severe hail</a:t>
            </a:r>
          </a:p>
          <a:p>
            <a:pPr lvl="1"/>
            <a:r>
              <a:rPr lang="en-US" dirty="0" smtClean="0"/>
              <a:t>Hail </a:t>
            </a:r>
            <a:r>
              <a:rPr lang="en-US" dirty="0"/>
              <a:t> ≥ </a:t>
            </a:r>
            <a:r>
              <a:rPr lang="en-US" dirty="0" smtClean="0"/>
              <a:t>1” in diameter (Quarter Size)</a:t>
            </a:r>
          </a:p>
          <a:p>
            <a:pPr lvl="1"/>
            <a:r>
              <a:rPr lang="en-US" dirty="0" smtClean="0"/>
              <a:t>Can grow to the size of softballs or larger!</a:t>
            </a:r>
          </a:p>
          <a:p>
            <a:pPr lvl="1"/>
            <a:r>
              <a:rPr lang="en-US" dirty="0" smtClean="0"/>
              <a:t>Vivian, SD record hail stone was 8” in diameter</a:t>
            </a:r>
          </a:p>
          <a:p>
            <a:pPr lvl="1"/>
            <a:r>
              <a:rPr lang="en-US" dirty="0" smtClean="0"/>
              <a:t>Weight was nearly 2 pounds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070" y="2667000"/>
            <a:ext cx="4626168" cy="341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41884" y="2165866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Record Hail Stone From Vivian, SD July 23, 2010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55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Overview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Red Flag Warnings</a:t>
            </a:r>
          </a:p>
          <a:p>
            <a:pPr lvl="1"/>
            <a:r>
              <a:rPr lang="en-US" dirty="0" smtClean="0"/>
              <a:t>Weather Factors</a:t>
            </a:r>
          </a:p>
          <a:p>
            <a:pPr lvl="1"/>
            <a:r>
              <a:rPr lang="en-US" dirty="0" smtClean="0"/>
              <a:t>Common Weather Patterns for Red Flag Warnings in the western Great Lakes Region</a:t>
            </a:r>
          </a:p>
          <a:p>
            <a:r>
              <a:rPr lang="en-US" dirty="0" smtClean="0"/>
              <a:t>Hazardous Weather in the Field</a:t>
            </a:r>
          </a:p>
          <a:p>
            <a:pPr lvl="1"/>
            <a:r>
              <a:rPr lang="en-US" dirty="0" smtClean="0"/>
              <a:t>Lightning</a:t>
            </a:r>
          </a:p>
          <a:p>
            <a:pPr lvl="1"/>
            <a:r>
              <a:rPr lang="en-US" dirty="0" smtClean="0"/>
              <a:t>Damaging Thunderstorm Winds</a:t>
            </a:r>
          </a:p>
          <a:p>
            <a:pPr lvl="1"/>
            <a:r>
              <a:rPr lang="en-US" dirty="0" smtClean="0"/>
              <a:t>Tornadoes</a:t>
            </a:r>
          </a:p>
          <a:p>
            <a:pPr lvl="1"/>
            <a:r>
              <a:rPr lang="en-US" dirty="0" smtClean="0"/>
              <a:t>Hail </a:t>
            </a:r>
          </a:p>
          <a:p>
            <a:pPr lvl="1"/>
            <a:r>
              <a:rPr lang="en-US" dirty="0" smtClean="0"/>
              <a:t>Flash Flooding</a:t>
            </a:r>
          </a:p>
          <a:p>
            <a:r>
              <a:rPr lang="en-US" dirty="0" smtClean="0"/>
              <a:t>New NWS Webpage</a:t>
            </a:r>
          </a:p>
          <a:p>
            <a:r>
              <a:rPr lang="en-US" dirty="0" smtClean="0"/>
              <a:t>New NWS Spot Forecast Page (Coming Soon) </a:t>
            </a:r>
          </a:p>
        </p:txBody>
      </p:sp>
    </p:spTree>
    <p:extLst>
      <p:ext uri="{BB962C8B-B14F-4D97-AF65-F5344CB8AC3E}">
        <p14:creationId xmlns:p14="http://schemas.microsoft.com/office/powerpoint/2010/main" val="336361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Flash Flooding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8699" y="1941443"/>
            <a:ext cx="4038600" cy="4525963"/>
          </a:xfrm>
        </p:spPr>
        <p:txBody>
          <a:bodyPr/>
          <a:lstStyle/>
          <a:p>
            <a:r>
              <a:rPr lang="en-US" dirty="0" smtClean="0"/>
              <a:t>Causes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</a:t>
            </a:r>
            <a:r>
              <a:rPr lang="en-US" dirty="0" smtClean="0"/>
              <a:t> deaths than any other thunderstorm related hazard! 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6568"/>
            <a:ext cx="1600200" cy="153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55852"/>
            <a:ext cx="3983899" cy="261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953000" y="19050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Don’t drive or walk into flood waters</a:t>
            </a:r>
          </a:p>
          <a:p>
            <a:r>
              <a:rPr lang="en-US" dirty="0" smtClean="0"/>
              <a:t>It only takes 12 inches of flowing water to wash away a small car</a:t>
            </a:r>
          </a:p>
          <a:p>
            <a:r>
              <a:rPr lang="en-US" dirty="0" smtClean="0"/>
              <a:t>6 inches of fast flowing flood water can knock you off your feet 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222250"/>
            <a:ext cx="1603375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472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/>
              <a:t>S</a:t>
            </a:r>
            <a:r>
              <a:rPr lang="en-US" sz="3600" b="1" i="1" dirty="0" smtClean="0"/>
              <a:t>evere Weather Preparedness in the Field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8534400" cy="4525963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 smtClean="0"/>
              <a:t>Ensure you and your staff  are weather aware</a:t>
            </a:r>
          </a:p>
          <a:p>
            <a:r>
              <a:rPr lang="en-US" sz="8000" dirty="0" smtClean="0"/>
              <a:t>Have a means of receiving weather alerts</a:t>
            </a:r>
          </a:p>
          <a:p>
            <a:pPr lvl="1"/>
            <a:r>
              <a:rPr lang="en-US" sz="8000" dirty="0" smtClean="0"/>
              <a:t>Have a NOAA Weather Radio with you and make sure it is properly programmed</a:t>
            </a:r>
          </a:p>
          <a:p>
            <a:r>
              <a:rPr lang="en-US" sz="8000" dirty="0" smtClean="0"/>
              <a:t>If you are caught outdoors during  a storm</a:t>
            </a:r>
          </a:p>
          <a:p>
            <a:pPr lvl="1"/>
            <a:r>
              <a:rPr lang="en-US" sz="8000" dirty="0" smtClean="0"/>
              <a:t>Stay away from trees during lightning and high winds</a:t>
            </a:r>
          </a:p>
          <a:p>
            <a:pPr lvl="2"/>
            <a:r>
              <a:rPr lang="en-US" sz="7600" dirty="0" smtClean="0"/>
              <a:t>Your vehicle (with windows up)  is a safe place to shelter from lightning  </a:t>
            </a:r>
          </a:p>
          <a:p>
            <a:pPr lvl="1"/>
            <a:r>
              <a:rPr lang="en-US" sz="8000" dirty="0" smtClean="0"/>
              <a:t>If no shelter is available during a tornado, lie flat in a low spot or ditch and cover your head with your hands</a:t>
            </a:r>
          </a:p>
          <a:p>
            <a:pPr lvl="1"/>
            <a:r>
              <a:rPr lang="en-US" sz="8000" dirty="0" smtClean="0"/>
              <a:t>Be alert for flash flooding during and after heavy rainfall. Never cross water of unknown depth and watch out for roads that may have been washed out.	</a:t>
            </a:r>
          </a:p>
          <a:p>
            <a:pPr lvl="2"/>
            <a:r>
              <a:rPr lang="en-US" sz="8000" dirty="0" smtClean="0"/>
              <a:t>Road/bridge washouts can be narrow and difficult to see, especially when approaching these areas with your vehicle.  People have been killed driving into narrow washouts on paved and unpaved roads.</a:t>
            </a:r>
          </a:p>
          <a:p>
            <a:pPr lvl="1"/>
            <a:endParaRPr lang="en-US" sz="5100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222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NWS Webpage 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65531"/>
            <a:ext cx="6819900" cy="476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96009" y="1219199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weather.gov  (National View) You can click on your location</a:t>
            </a:r>
          </a:p>
          <a:p>
            <a:r>
              <a:rPr lang="en-US" b="1" dirty="0" smtClean="0"/>
              <a:t>weather.gov/lacrosse   (weather.gov/”</a:t>
            </a:r>
            <a:r>
              <a:rPr lang="en-US" b="1" i="1" dirty="0" smtClean="0"/>
              <a:t>enter you local office here</a:t>
            </a:r>
            <a:r>
              <a:rPr lang="en-US" b="1" dirty="0" smtClean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4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95" y="304800"/>
            <a:ext cx="9146143" cy="6380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645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3" y="516421"/>
            <a:ext cx="8630556" cy="632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067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95" y="304800"/>
            <a:ext cx="9146143" cy="6380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8502" y="1295400"/>
            <a:ext cx="8978348" cy="5390322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257800" y="1295400"/>
            <a:ext cx="3505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(Local NWS Information)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8946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95" y="304800"/>
            <a:ext cx="9146143" cy="6380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8502" y="914400"/>
            <a:ext cx="8978348" cy="3810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867400" y="533400"/>
            <a:ext cx="2971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(National Information)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0000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6443" y="152400"/>
            <a:ext cx="9159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Accessing Fire Weather Information</a:t>
            </a:r>
            <a:endParaRPr lang="en-US" sz="3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8487"/>
            <a:ext cx="9144000" cy="596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4320209" y="3200400"/>
            <a:ext cx="762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9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2" t="9275" r="16619" b="19228"/>
          <a:stretch/>
        </p:blipFill>
        <p:spPr bwMode="auto">
          <a:xfrm>
            <a:off x="-41900" y="874229"/>
            <a:ext cx="9185900" cy="5983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36443" y="152400"/>
            <a:ext cx="9159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Accessing Fire Weather Information</a:t>
            </a:r>
            <a:endParaRPr lang="en-US" sz="3600" b="1" dirty="0"/>
          </a:p>
        </p:txBody>
      </p:sp>
      <p:sp>
        <p:nvSpPr>
          <p:cNvPr id="9" name="Oval 8"/>
          <p:cNvSpPr/>
          <p:nvPr/>
        </p:nvSpPr>
        <p:spPr>
          <a:xfrm>
            <a:off x="4320208" y="4572000"/>
            <a:ext cx="1013791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86400" y="55626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Takes you to your local NWS Offices Fire Weather Page.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1645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Mobile Phone Friendly Page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0" y="1143000"/>
            <a:ext cx="4038600" cy="533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m</a:t>
            </a:r>
            <a:r>
              <a:rPr lang="en-US" dirty="0" smtClean="0"/>
              <a:t>obile.weather.gov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94516"/>
            <a:ext cx="8918089" cy="187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3776" y="1905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Zip, City or Place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722" y="3502623"/>
            <a:ext cx="6089444" cy="3345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06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Red Flag Warnings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Issued when weather and “fuel” conditions are conducive for explosive fire growth potential</a:t>
            </a:r>
          </a:p>
          <a:p>
            <a:pPr lvl="1"/>
            <a:r>
              <a:rPr lang="en-US" dirty="0" smtClean="0"/>
              <a:t>Extreme Fire Danger</a:t>
            </a:r>
          </a:p>
          <a:p>
            <a:r>
              <a:rPr lang="en-US" dirty="0" smtClean="0"/>
              <a:t>NWS works closely with land managers to determine the need for a Red Flag Warning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00200"/>
            <a:ext cx="332812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987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NWS La Crosse Fire Weather Page</a:t>
            </a:r>
            <a:br>
              <a:rPr lang="en-US" b="1" i="1" dirty="0" smtClean="0"/>
            </a:br>
            <a:r>
              <a:rPr lang="en-US" sz="2200" b="1" i="1" dirty="0" smtClean="0"/>
              <a:t>(Standardized Local Pages in the near future) </a:t>
            </a:r>
            <a:endParaRPr lang="en-US" sz="2200" b="1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739" y="1398014"/>
            <a:ext cx="6934200" cy="541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23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New Spot Page (Coming Soon)</a:t>
            </a:r>
            <a:endParaRPr lang="en-US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4114800" cy="4751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24000"/>
            <a:ext cx="4648200" cy="3611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66800" y="6019800"/>
            <a:ext cx="7078476" cy="707886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http://www.weather.gov/</a:t>
            </a:r>
            <a:r>
              <a:rPr lang="en-US" sz="4000" dirty="0" smtClean="0">
                <a:solidFill>
                  <a:srgbClr val="FFFF00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spotnws</a:t>
            </a:r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02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sp.yimg.com/ib/th?id=HN.608024811054433233&amp;pid=15.1&amp;P=0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5" t="15058" r="18542" b="13899"/>
          <a:stretch/>
        </p:blipFill>
        <p:spPr bwMode="auto">
          <a:xfrm>
            <a:off x="824909" y="1657315"/>
            <a:ext cx="2649543" cy="17287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457887" y="1648636"/>
            <a:ext cx="4801198" cy="1676401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5400" b="1" dirty="0" smtClean="0">
                <a:solidFill>
                  <a:prstClr val="white"/>
                </a:solidFill>
              </a:rPr>
              <a:t>Training Video</a:t>
            </a:r>
            <a:br>
              <a:rPr lang="en-US" sz="5400" b="1" dirty="0" smtClean="0">
                <a:solidFill>
                  <a:prstClr val="white"/>
                </a:solidFill>
              </a:rPr>
            </a:br>
            <a:r>
              <a:rPr lang="en-US" sz="5400" b="1" dirty="0" smtClean="0">
                <a:solidFill>
                  <a:prstClr val="white"/>
                </a:solidFill>
              </a:rPr>
              <a:t>Available (8 min)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49597" y="3654651"/>
            <a:ext cx="6643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Lots of great new features with the new SPOT site!</a:t>
            </a:r>
            <a:endParaRPr lang="en-US" sz="2000" i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20078" y="4572000"/>
            <a:ext cx="5867400" cy="95410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YouTube Channel</a:t>
            </a:r>
            <a:b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://www.youtube.com/user/NWSDuluth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New Spot Page (Coming Soon)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6590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Thank You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514600"/>
            <a:ext cx="8229600" cy="1371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dirty="0" smtClean="0"/>
              <a:t>Questions?</a:t>
            </a:r>
          </a:p>
          <a:p>
            <a:pPr marL="0" indent="0" algn="ctr">
              <a:buNone/>
            </a:pPr>
            <a:r>
              <a:rPr lang="en-US" dirty="0" smtClean="0"/>
              <a:t>Contact information: </a:t>
            </a:r>
            <a:r>
              <a:rPr lang="en-US" b="1" dirty="0" smtClean="0"/>
              <a:t>john.wetenkamp@noaa.gov</a:t>
            </a:r>
          </a:p>
        </p:txBody>
      </p:sp>
    </p:spTree>
    <p:extLst>
      <p:ext uri="{BB962C8B-B14F-4D97-AF65-F5344CB8AC3E}">
        <p14:creationId xmlns:p14="http://schemas.microsoft.com/office/powerpoint/2010/main" val="33694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Weather Factors </a:t>
            </a:r>
            <a:endParaRPr lang="en-US" b="1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Key weather factors:</a:t>
            </a:r>
          </a:p>
          <a:p>
            <a:pPr lvl="1"/>
            <a:r>
              <a:rPr lang="en-US" dirty="0" smtClean="0"/>
              <a:t>Relative Humidity (≤25% WI, MN, IA) </a:t>
            </a:r>
          </a:p>
          <a:p>
            <a:pPr lvl="1"/>
            <a:r>
              <a:rPr lang="en-US" dirty="0" smtClean="0"/>
              <a:t>Wind </a:t>
            </a:r>
          </a:p>
          <a:p>
            <a:pPr lvl="2"/>
            <a:r>
              <a:rPr lang="en-US" dirty="0" smtClean="0"/>
              <a:t>WI: 15 mph RAWS (Sensor at 20 </a:t>
            </a:r>
            <a:r>
              <a:rPr lang="en-US" dirty="0" err="1" smtClean="0"/>
              <a:t>ft</a:t>
            </a:r>
            <a:r>
              <a:rPr lang="en-US" dirty="0" smtClean="0"/>
              <a:t>) , 17 mph ASOS (Sensor at 33 </a:t>
            </a:r>
            <a:r>
              <a:rPr lang="en-US" dirty="0" err="1" smtClean="0"/>
              <a:t>ft</a:t>
            </a:r>
            <a:r>
              <a:rPr lang="en-US" dirty="0" smtClean="0"/>
              <a:t>) </a:t>
            </a:r>
          </a:p>
          <a:p>
            <a:pPr lvl="2"/>
            <a:r>
              <a:rPr lang="en-US" dirty="0" smtClean="0"/>
              <a:t>MN and IA: 20 mph </a:t>
            </a:r>
          </a:p>
          <a:p>
            <a:pPr lvl="2"/>
            <a:r>
              <a:rPr lang="en-US" dirty="0" smtClean="0"/>
              <a:t>Frequent winds gusts also factored into determining the need for the Red Flag Warning</a:t>
            </a:r>
          </a:p>
          <a:p>
            <a:pPr lvl="1"/>
            <a:r>
              <a:rPr lang="en-US" dirty="0" smtClean="0"/>
              <a:t>Temperatures considered </a:t>
            </a:r>
          </a:p>
          <a:p>
            <a:pPr lvl="1"/>
            <a:r>
              <a:rPr lang="en-US" dirty="0" smtClean="0"/>
              <a:t>Amount of time since last rainfall (Dryness)</a:t>
            </a:r>
          </a:p>
          <a:p>
            <a:pPr lvl="2"/>
            <a:r>
              <a:rPr lang="en-US" dirty="0" smtClean="0"/>
              <a:t>Fuels status determined by land managers.</a:t>
            </a:r>
          </a:p>
          <a:p>
            <a:pPr lvl="3"/>
            <a:r>
              <a:rPr lang="en-US" dirty="0" smtClean="0"/>
              <a:t>Canadian Forest Fire Danger Rating System (CFFDRS)</a:t>
            </a:r>
          </a:p>
          <a:p>
            <a:pPr lvl="3"/>
            <a:r>
              <a:rPr lang="en-US" dirty="0" smtClean="0"/>
              <a:t>National Fire Danger Rating System (NFDRS) 	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64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Red Flag Warning Climatology in the Western Great Lakes/Upper Mississippi River Valley</a:t>
            </a:r>
            <a:endParaRPr lang="en-US" sz="2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Climatology:</a:t>
            </a:r>
          </a:p>
          <a:p>
            <a:pPr lvl="1"/>
            <a:r>
              <a:rPr lang="en-US" sz="2800" dirty="0" smtClean="0"/>
              <a:t>1) Spring before Green-up (April and early May)</a:t>
            </a:r>
          </a:p>
          <a:p>
            <a:pPr lvl="2"/>
            <a:r>
              <a:rPr lang="en-US" sz="2800" dirty="0" smtClean="0"/>
              <a:t>Warm and dry air masses fairly common</a:t>
            </a:r>
          </a:p>
          <a:p>
            <a:pPr lvl="2"/>
            <a:r>
              <a:rPr lang="en-US" sz="2800" dirty="0" smtClean="0"/>
              <a:t>Weather systems can produce strong winds</a:t>
            </a:r>
          </a:p>
          <a:p>
            <a:pPr lvl="1"/>
            <a:r>
              <a:rPr lang="en-US" sz="2800" dirty="0" smtClean="0"/>
              <a:t>2) Fall after a killing frost</a:t>
            </a:r>
          </a:p>
          <a:p>
            <a:pPr lvl="2"/>
            <a:r>
              <a:rPr lang="en-US" sz="2800" dirty="0" smtClean="0"/>
              <a:t>Again, strong winds possible with weather systems</a:t>
            </a:r>
          </a:p>
          <a:p>
            <a:pPr lvl="1"/>
            <a:r>
              <a:rPr lang="en-US" sz="2800" dirty="0" smtClean="0"/>
              <a:t>After a period of prolonged drought (below normal precipitation for 3-8 months) </a:t>
            </a:r>
          </a:p>
        </p:txBody>
      </p:sp>
    </p:spTree>
    <p:extLst>
      <p:ext uri="{BB962C8B-B14F-4D97-AF65-F5344CB8AC3E}">
        <p14:creationId xmlns:p14="http://schemas.microsoft.com/office/powerpoint/2010/main" val="281292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Examples of Weather Patterns That Could Lead To Red Flag Conditions (Spring Fire Season, Pre green-up) </a:t>
            </a:r>
            <a:endParaRPr lang="en-US" sz="24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6" b="7809"/>
          <a:stretch/>
        </p:blipFill>
        <p:spPr>
          <a:xfrm>
            <a:off x="609600" y="1295400"/>
            <a:ext cx="7974939" cy="5340058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564" y="1614780"/>
            <a:ext cx="1143001" cy="990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10000" y="1447800"/>
            <a:ext cx="1676400" cy="646331"/>
          </a:xfrm>
          <a:prstGeom prst="rect">
            <a:avLst/>
          </a:prstGeom>
          <a:solidFill>
            <a:schemeClr val="bg2">
              <a:lumMod val="50000"/>
              <a:alpha val="9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(Dry Canadian High Pressure)</a:t>
            </a:r>
            <a:endParaRPr lang="en-US" b="1" dirty="0"/>
          </a:p>
        </p:txBody>
      </p:sp>
      <p:sp>
        <p:nvSpPr>
          <p:cNvPr id="3" name="Down Arrow 2"/>
          <p:cNvSpPr/>
          <p:nvPr/>
        </p:nvSpPr>
        <p:spPr>
          <a:xfrm rot="1192933">
            <a:off x="5641492" y="2690970"/>
            <a:ext cx="457200" cy="51882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4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Examples of Weather Patterns That Could Lead To Red Flag Conditions (Spring Fire Season, Pre green-up) </a:t>
            </a:r>
            <a:endParaRPr lang="en-US" sz="24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6" b="7809"/>
          <a:stretch/>
        </p:blipFill>
        <p:spPr>
          <a:xfrm>
            <a:off x="559461" y="1295400"/>
            <a:ext cx="7974939" cy="5340058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438400"/>
            <a:ext cx="1143001" cy="99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91000" y="1371600"/>
            <a:ext cx="3657600" cy="92333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high may sit over the region </a:t>
            </a:r>
          </a:p>
          <a:p>
            <a:r>
              <a:rPr lang="en-US" b="1" dirty="0"/>
              <a:t>f</a:t>
            </a:r>
            <a:r>
              <a:rPr lang="en-US" b="1" dirty="0" smtClean="0"/>
              <a:t>or a few days drying the </a:t>
            </a:r>
            <a:r>
              <a:rPr lang="en-US" b="1" dirty="0" err="1" smtClean="0"/>
              <a:t>wildland</a:t>
            </a:r>
            <a:r>
              <a:rPr lang="en-US" b="1" dirty="0" smtClean="0"/>
              <a:t> fuels.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0745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Examples of Weather Patterns That Could Lead To Red Flag Conditions (Spring Fire Season, Pre green-up) </a:t>
            </a:r>
            <a:endParaRPr lang="en-US" sz="24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6" b="7809"/>
          <a:stretch/>
        </p:blipFill>
        <p:spPr>
          <a:xfrm>
            <a:off x="559461" y="1295400"/>
            <a:ext cx="7974939" cy="5340058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345" y="3039640"/>
            <a:ext cx="1143001" cy="990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89170">
            <a:off x="2337766" y="1776100"/>
            <a:ext cx="1531304" cy="21746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8" y="1295400"/>
            <a:ext cx="704850" cy="73342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409054" y="3403600"/>
            <a:ext cx="1506735" cy="1519251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Warm &amp; Dry Air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1532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Examples of Weather Patterns That Could Lead To Red Flag Conditions (Spring Fire Season, Pre green-up) </a:t>
            </a:r>
            <a:endParaRPr lang="en-US" sz="24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6" b="7809"/>
          <a:stretch/>
        </p:blipFill>
        <p:spPr>
          <a:xfrm>
            <a:off x="559461" y="1295400"/>
            <a:ext cx="7974939" cy="5340058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345" y="3039640"/>
            <a:ext cx="1143001" cy="990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89170">
            <a:off x="3044346" y="2108356"/>
            <a:ext cx="1531304" cy="21746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48" y="1524000"/>
            <a:ext cx="704850" cy="73342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146257" y="3039640"/>
            <a:ext cx="1506735" cy="1519251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Warm &amp; Dry Air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1848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1182</TotalTime>
  <Words>1003</Words>
  <Application>Microsoft Office PowerPoint</Application>
  <PresentationFormat>On-screen Show (4:3)</PresentationFormat>
  <Paragraphs>138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Weather Forecasting and Hazardous Weather in the Field</vt:lpstr>
      <vt:lpstr>Overview</vt:lpstr>
      <vt:lpstr>Red Flag Warnings</vt:lpstr>
      <vt:lpstr>Weather Factors </vt:lpstr>
      <vt:lpstr>Red Flag Warning Climatology in the Western Great Lakes/Upper Mississippi River Valley</vt:lpstr>
      <vt:lpstr>Examples of Weather Patterns That Could Lead To Red Flag Conditions (Spring Fire Season, Pre green-up) </vt:lpstr>
      <vt:lpstr>Examples of Weather Patterns That Could Lead To Red Flag Conditions (Spring Fire Season, Pre green-up) </vt:lpstr>
      <vt:lpstr>Examples of Weather Patterns That Could Lead To Red Flag Conditions (Spring Fire Season, Pre green-up) </vt:lpstr>
      <vt:lpstr>Examples of Weather Patterns That Could Lead To Red Flag Conditions (Spring Fire Season, Pre green-up) </vt:lpstr>
      <vt:lpstr>Examples of Weather Patterns That Could Lead To Red Flag Conditions (Spring Fire Season, Pre green-up) </vt:lpstr>
      <vt:lpstr>Examples of Weather Patterns That Could Lead To Red Flag Conditions (Spring Fire Season, Pre green-up) </vt:lpstr>
      <vt:lpstr>Hazardous Weather in the Field </vt:lpstr>
      <vt:lpstr>Lightning</vt:lpstr>
      <vt:lpstr>Severe Thunderstorm Winds</vt:lpstr>
      <vt:lpstr>Cases of Extreme Winds</vt:lpstr>
      <vt:lpstr>Cases of Extreme Winds</vt:lpstr>
      <vt:lpstr>Tornadoes </vt:lpstr>
      <vt:lpstr>Tornadoes</vt:lpstr>
      <vt:lpstr>Large Hail </vt:lpstr>
      <vt:lpstr>Flash Flooding </vt:lpstr>
      <vt:lpstr>Severe Weather Preparedness in the Field</vt:lpstr>
      <vt:lpstr>NWS Webpage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Mobile Phone Friendly Page</vt:lpstr>
      <vt:lpstr>NWS La Crosse Fire Weather Page (Standardized Local Pages in the near future) </vt:lpstr>
      <vt:lpstr>New Spot Page (Coming Soon)</vt:lpstr>
      <vt:lpstr>New Spot Page (Coming Soon)</vt:lpstr>
      <vt:lpstr>Thank You</vt:lpstr>
    </vt:vector>
  </TitlesOfParts>
  <Company>NWS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Wetenkamp</dc:creator>
  <cp:lastModifiedBy>Owner</cp:lastModifiedBy>
  <cp:revision>105</cp:revision>
  <dcterms:created xsi:type="dcterms:W3CDTF">2015-06-04T15:33:15Z</dcterms:created>
  <dcterms:modified xsi:type="dcterms:W3CDTF">2015-06-23T21:20:58Z</dcterms:modified>
</cp:coreProperties>
</file>