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3" r:id="rId3"/>
    <p:sldId id="264" r:id="rId4"/>
    <p:sldId id="265" r:id="rId5"/>
    <p:sldId id="266" r:id="rId6"/>
    <p:sldId id="267" r:id="rId7"/>
    <p:sldId id="262" r:id="rId8"/>
    <p:sldId id="268" r:id="rId9"/>
    <p:sldId id="269" r:id="rId10"/>
    <p:sldId id="270" r:id="rId11"/>
    <p:sldId id="271" r:id="rId12"/>
    <p:sldId id="272" r:id="rId13"/>
    <p:sldId id="273"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9" r:id="rId28"/>
    <p:sldId id="288" r:id="rId29"/>
    <p:sldId id="290" r:id="rId30"/>
    <p:sldId id="291" r:id="rId31"/>
    <p:sldId id="292" r:id="rId32"/>
    <p:sldId id="293" r:id="rId33"/>
    <p:sldId id="294" r:id="rId34"/>
    <p:sldId id="295" r:id="rId35"/>
    <p:sldId id="296" r:id="rId36"/>
    <p:sldId id="297" r:id="rId37"/>
    <p:sldId id="298" r:id="rId38"/>
    <p:sldId id="29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22" autoAdjust="0"/>
  </p:normalViewPr>
  <p:slideViewPr>
    <p:cSldViewPr>
      <p:cViewPr varScale="1">
        <p:scale>
          <a:sx n="66" d="100"/>
          <a:sy n="66" d="100"/>
        </p:scale>
        <p:origin x="-552" y="-96"/>
      </p:cViewPr>
      <p:guideLst>
        <p:guide orient="horz" pos="2160"/>
        <p:guide pos="2880"/>
      </p:guideLst>
    </p:cSldViewPr>
  </p:slideViewPr>
  <p:outlineViewPr>
    <p:cViewPr>
      <p:scale>
        <a:sx n="33" d="100"/>
        <a:sy n="33" d="100"/>
      </p:scale>
      <p:origin x="0" y="753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AD3D3-0FB9-44DE-8B1F-0EFF81DD28DE}" type="datetimeFigureOut">
              <a:rPr lang="en-US" smtClean="0"/>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4C893-324E-4AB9-A9F1-120C610C3D2F}" type="slidenum">
              <a:rPr lang="en-US" smtClean="0"/>
              <a:pPr/>
              <a:t>‹#›</a:t>
            </a:fld>
            <a:endParaRPr lang="en-US"/>
          </a:p>
        </p:txBody>
      </p:sp>
    </p:spTree>
    <p:extLst>
      <p:ext uri="{BB962C8B-B14F-4D97-AF65-F5344CB8AC3E}">
        <p14:creationId xmlns:p14="http://schemas.microsoft.com/office/powerpoint/2010/main" val="401523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p>
        </p:txBody>
      </p:sp>
      <p:sp>
        <p:nvSpPr>
          <p:cNvPr id="149508" name="Slide Number Placeholder 3"/>
          <p:cNvSpPr>
            <a:spLocks noGrp="1"/>
          </p:cNvSpPr>
          <p:nvPr>
            <p:ph type="sldNum" sz="quarter" idx="5"/>
          </p:nvPr>
        </p:nvSpPr>
        <p:spPr>
          <a:noFill/>
        </p:spPr>
        <p:txBody>
          <a:bodyPr/>
          <a:lstStyle/>
          <a:p>
            <a:fld id="{209F3227-E3D7-411D-A6FA-0AE0CACC259F}"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833C779-28C9-447D-9B79-32175AFF0388}" type="slidenum">
              <a:rPr lang="en-US" smtClean="0"/>
              <a:pPr/>
              <a:t>6</a:t>
            </a:fld>
            <a:endParaRPr lang="en-US" smtClean="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65AD8E2-E604-4F0E-8A83-F8C1CCC86B3A}" type="datetimeFigureOut">
              <a:rPr lang="en-US" smtClean="0"/>
              <a:pPr/>
              <a:t>7/10/2013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65AD8E2-E604-4F0E-8A83-F8C1CCC86B3A}" type="datetimeFigureOut">
              <a:rPr lang="en-US" smtClean="0"/>
              <a:pPr/>
              <a:t>7/10/2013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404ACD8-C924-4E53-8125-E6A100A1675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04ACD8-C924-4E53-8125-E6A100A1675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5AD8E2-E604-4F0E-8A83-F8C1CCC86B3A}" type="datetimeFigureOut">
              <a:rPr lang="en-US" smtClean="0"/>
              <a:pPr/>
              <a:t>7/10/2013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04ACD8-C924-4E53-8125-E6A100A167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65AD8E2-E604-4F0E-8A83-F8C1CCC86B3A}" type="datetimeFigureOut">
              <a:rPr lang="en-US" smtClean="0"/>
              <a:pPr/>
              <a:t>7/10/2013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65AD8E2-E604-4F0E-8A83-F8C1CCC86B3A}" type="datetimeFigureOut">
              <a:rPr lang="en-US" smtClean="0"/>
              <a:pPr/>
              <a:t>7/10/2013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404ACD8-C924-4E53-8125-E6A100A1675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65AD8E2-E604-4F0E-8A83-F8C1CCC86B3A}" type="datetimeFigureOut">
              <a:rPr lang="en-US" smtClean="0"/>
              <a:pPr/>
              <a:t>7/10/2013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404ACD8-C924-4E53-8125-E6A100A1675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mailto:Debra.peebles@bia.gov/Fax"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Contract Support Costs</a:t>
            </a:r>
            <a:br>
              <a:rPr lang="en-US" dirty="0" smtClean="0"/>
            </a:br>
            <a:r>
              <a:rPr lang="en-US" dirty="0" smtClean="0"/>
              <a:t>Self-determination Agreements</a:t>
            </a:r>
            <a:endParaRPr lang="en-US" dirty="0"/>
          </a:p>
        </p:txBody>
      </p:sp>
      <p:sp>
        <p:nvSpPr>
          <p:cNvPr id="3" name="Subtitle 2"/>
          <p:cNvSpPr>
            <a:spLocks noGrp="1"/>
          </p:cNvSpPr>
          <p:nvPr>
            <p:ph type="subTitle" idx="1"/>
          </p:nvPr>
        </p:nvSpPr>
        <p:spPr/>
        <p:txBody>
          <a:bodyPr/>
          <a:lstStyle/>
          <a:p>
            <a:r>
              <a:rPr lang="en-US" dirty="0" smtClean="0"/>
              <a:t>Pre-Award and Start-up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p:txBody>
          <a:bodyPr/>
          <a:lstStyle/>
          <a:p>
            <a:r>
              <a:rPr lang="en-US" dirty="0" smtClean="0"/>
              <a:t>“Start-up” costs may be those costs that occur “after” the award of the agreement. </a:t>
            </a:r>
          </a:p>
          <a:p>
            <a:pPr>
              <a:buNone/>
            </a:pPr>
            <a:r>
              <a:rPr lang="en-US" dirty="0" smtClean="0"/>
              <a:t>  </a:t>
            </a:r>
          </a:p>
          <a:p>
            <a:pPr lvl="1"/>
            <a:r>
              <a:rPr lang="en-US" dirty="0" smtClean="0"/>
              <a:t>These can be costs that the tribe incurs within the first year of the agreements administration.  </a:t>
            </a:r>
          </a:p>
          <a:p>
            <a:pPr lvl="1"/>
            <a:r>
              <a:rPr lang="en-US" dirty="0" smtClean="0"/>
              <a:t>These costs are deemed necessary to plan, prepare and assume full operation of the agreement.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p:txBody>
          <a:bodyPr/>
          <a:lstStyle/>
          <a:p>
            <a:r>
              <a:rPr lang="en-US" dirty="0" smtClean="0"/>
              <a:t>Start-up costs cannot be </a:t>
            </a:r>
            <a:r>
              <a:rPr lang="en-US" dirty="0" smtClean="0"/>
              <a:t>used </a:t>
            </a:r>
            <a:r>
              <a:rPr lang="en-US" dirty="0" smtClean="0"/>
              <a:t>for costs that are otherwise provided for within program funding or for expanding program activities already in operation.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a:xfrm>
            <a:off x="457200" y="1905000"/>
            <a:ext cx="8229600" cy="4526280"/>
          </a:xfrm>
        </p:spPr>
        <p:txBody>
          <a:bodyPr/>
          <a:lstStyle/>
          <a:p>
            <a:r>
              <a:rPr lang="en-US" dirty="0" smtClean="0"/>
              <a:t>Section 106 (a)(6), Costs incurred before the initial year is in effect, will not be considered for reimbursement unless there has been provided written notification and document prior to the date costs are incurred.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a:t>
            </a:r>
            <a:endParaRPr lang="en-US" dirty="0"/>
          </a:p>
        </p:txBody>
      </p:sp>
      <p:sp>
        <p:nvSpPr>
          <p:cNvPr id="3" name="Content Placeholder 2"/>
          <p:cNvSpPr>
            <a:spLocks noGrp="1"/>
          </p:cNvSpPr>
          <p:nvPr>
            <p:ph idx="1"/>
          </p:nvPr>
        </p:nvSpPr>
        <p:spPr/>
        <p:txBody>
          <a:bodyPr/>
          <a:lstStyle/>
          <a:p>
            <a:r>
              <a:rPr lang="en-US" dirty="0" smtClean="0"/>
              <a:t>The BIA has determined that the payment of start-up costs, including cost already incurred, is contingent on the contract being awarded.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r>
              <a:rPr lang="en-US" dirty="0" smtClean="0"/>
              <a:t>Start-up Request</a:t>
            </a:r>
            <a:endParaRPr lang="en-US" dirty="0"/>
          </a:p>
        </p:txBody>
      </p:sp>
      <p:sp>
        <p:nvSpPr>
          <p:cNvPr id="3" name="Content Placeholder 2"/>
          <p:cNvSpPr>
            <a:spLocks noGrp="1"/>
          </p:cNvSpPr>
          <p:nvPr>
            <p:ph idx="1"/>
          </p:nvPr>
        </p:nvSpPr>
        <p:spPr>
          <a:xfrm>
            <a:off x="457200" y="1371600"/>
            <a:ext cx="8229600" cy="5257799"/>
          </a:xfrm>
        </p:spPr>
        <p:txBody>
          <a:bodyPr>
            <a:normAutofit fontScale="92500" lnSpcReduction="10000"/>
          </a:bodyPr>
          <a:lstStyle/>
          <a:p>
            <a:r>
              <a:rPr lang="en-US" dirty="0" smtClean="0"/>
              <a:t>Risk to a tribe that costs will be incurred in preparing to operate the contract that may not be reimbursed if:</a:t>
            </a:r>
          </a:p>
          <a:p>
            <a:pPr lvl="1"/>
            <a:r>
              <a:rPr lang="en-US" dirty="0" smtClean="0"/>
              <a:t>If the tribe fails to notify the Awarding Official in writing of these costs prior to being incurred.</a:t>
            </a:r>
          </a:p>
          <a:p>
            <a:pPr lvl="1"/>
            <a:r>
              <a:rPr lang="en-US" dirty="0" smtClean="0"/>
              <a:t>Congress fails to appropriate sufficient CSC</a:t>
            </a:r>
          </a:p>
          <a:p>
            <a:pPr lvl="1"/>
            <a:r>
              <a:rPr lang="en-US" dirty="0" smtClean="0"/>
              <a:t>Congress prohibits BIA from paying these costs</a:t>
            </a:r>
          </a:p>
          <a:p>
            <a:pPr lvl="1"/>
            <a:r>
              <a:rPr lang="en-US" dirty="0" smtClean="0"/>
              <a:t>Tribe expends funds that are outside “reasonable” or the nature of these funds.</a:t>
            </a:r>
          </a:p>
          <a:p>
            <a:pPr lvl="1"/>
            <a:r>
              <a:rPr lang="en-US" dirty="0" smtClean="0"/>
              <a:t>Tribe cannot provide documentation detailing costs.</a:t>
            </a:r>
          </a:p>
          <a:p>
            <a:pPr lvl="1"/>
            <a:r>
              <a:rPr lang="en-US" dirty="0" smtClean="0"/>
              <a:t>The proposed agreement is not awarded</a:t>
            </a:r>
          </a:p>
          <a:p>
            <a:pPr lvl="1"/>
            <a:r>
              <a:rPr lang="en-US" dirty="0" smtClean="0"/>
              <a:t>The requested costs are already paid through other grants or contracts.</a:t>
            </a:r>
          </a:p>
          <a:p>
            <a:pPr lvl="1"/>
            <a:endParaRPr lang="en-US" dirty="0" smtClean="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Start-up Costs</a:t>
            </a:r>
            <a:endParaRPr lang="en-US" dirty="0"/>
          </a:p>
        </p:txBody>
      </p:sp>
      <p:sp>
        <p:nvSpPr>
          <p:cNvPr id="3" name="Content Placeholder 2"/>
          <p:cNvSpPr>
            <a:spLocks noGrp="1"/>
          </p:cNvSpPr>
          <p:nvPr>
            <p:ph idx="1"/>
          </p:nvPr>
        </p:nvSpPr>
        <p:spPr>
          <a:xfrm>
            <a:off x="457200" y="1371600"/>
            <a:ext cx="8229600" cy="4800917"/>
          </a:xfrm>
        </p:spPr>
        <p:txBody>
          <a:bodyPr/>
          <a:lstStyle/>
          <a:p>
            <a:r>
              <a:rPr lang="en-US" dirty="0" smtClean="0"/>
              <a:t>The Start-up  or Pre-Award letter from the tribe to the Region, should address the unique needs it wants reimbursed, and review these costs with the Region to preempt any issues that may arise prior to approval or declination of these costs.</a:t>
            </a:r>
          </a:p>
          <a:p>
            <a:endParaRPr lang="en-US" dirty="0" smtClean="0"/>
          </a:p>
          <a:p>
            <a:r>
              <a:rPr lang="en-US" dirty="0" smtClean="0"/>
              <a:t>The letter may need to be re-written as circumstances change.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a:t>
            </a:r>
            <a:endParaRPr lang="en-US" dirty="0"/>
          </a:p>
        </p:txBody>
      </p:sp>
      <p:sp>
        <p:nvSpPr>
          <p:cNvPr id="3" name="Content Placeholder 2"/>
          <p:cNvSpPr>
            <a:spLocks noGrp="1"/>
          </p:cNvSpPr>
          <p:nvPr>
            <p:ph idx="1"/>
          </p:nvPr>
        </p:nvSpPr>
        <p:spPr/>
        <p:txBody>
          <a:bodyPr/>
          <a:lstStyle/>
          <a:p>
            <a:r>
              <a:rPr lang="en-US" dirty="0" smtClean="0"/>
              <a:t>Eligible costs for purposes of receiving funding shall include reasonable and allowable costs, but must be evaluated by the tribe and the Secretary for possible duplication as described in Section 106 (a)(3), subsection (a)(1).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Contract Support Cost Policy</a:t>
            </a:r>
            <a:endParaRPr lang="en-US" dirty="0"/>
          </a:p>
        </p:txBody>
      </p:sp>
      <p:sp>
        <p:nvSpPr>
          <p:cNvPr id="3" name="Content Placeholder 2"/>
          <p:cNvSpPr>
            <a:spLocks noGrp="1"/>
          </p:cNvSpPr>
          <p:nvPr>
            <p:ph idx="1"/>
          </p:nvPr>
        </p:nvSpPr>
        <p:spPr/>
        <p:txBody>
          <a:bodyPr/>
          <a:lstStyle/>
          <a:p>
            <a:r>
              <a:rPr lang="en-US" dirty="0" smtClean="0"/>
              <a:t>Adopted in 2006,and Implement in 2007</a:t>
            </a:r>
          </a:p>
          <a:p>
            <a:endParaRPr lang="en-US" dirty="0" smtClean="0"/>
          </a:p>
          <a:p>
            <a:r>
              <a:rPr lang="en-US" dirty="0" smtClean="0"/>
              <a:t>Purpose is intended to offer further guidance to both the tribes and federal entities.</a:t>
            </a:r>
          </a:p>
          <a:p>
            <a:pPr lvl="1"/>
            <a:r>
              <a:rPr lang="en-US" dirty="0" smtClean="0"/>
              <a:t>It will provide instructional guidance on determining amounts of start-up, direct, and indirect support costs.</a:t>
            </a:r>
          </a:p>
          <a:p>
            <a:pPr lv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Contract Support Cost Policy</a:t>
            </a:r>
            <a:endParaRPr lang="en-US" dirty="0"/>
          </a:p>
        </p:txBody>
      </p:sp>
      <p:sp>
        <p:nvSpPr>
          <p:cNvPr id="3" name="Content Placeholder 2"/>
          <p:cNvSpPr>
            <a:spLocks noGrp="1"/>
          </p:cNvSpPr>
          <p:nvPr>
            <p:ph idx="1"/>
          </p:nvPr>
        </p:nvSpPr>
        <p:spPr>
          <a:xfrm>
            <a:off x="457200" y="1524000"/>
            <a:ext cx="8229600" cy="5029200"/>
          </a:xfrm>
        </p:spPr>
        <p:txBody>
          <a:bodyPr>
            <a:normAutofit fontScale="85000" lnSpcReduction="20000"/>
          </a:bodyPr>
          <a:lstStyle/>
          <a:p>
            <a:r>
              <a:rPr lang="en-US" dirty="0" smtClean="0"/>
              <a:t>Page 2  </a:t>
            </a:r>
          </a:p>
          <a:p>
            <a:r>
              <a:rPr lang="en-US" dirty="0" smtClean="0"/>
              <a:t>3. Policy</a:t>
            </a:r>
          </a:p>
          <a:p>
            <a:pPr>
              <a:buNone/>
            </a:pPr>
            <a:r>
              <a:rPr lang="en-US" dirty="0" smtClean="0"/>
              <a:t>It is the policy to provide for a uniform and equitable system of distributing CSC funds to new and existing P.L.93-638 compacts and contracts, and to preserve and support each </a:t>
            </a:r>
            <a:r>
              <a:rPr lang="en-US" dirty="0" err="1" smtClean="0"/>
              <a:t>awardee’s</a:t>
            </a:r>
            <a:r>
              <a:rPr lang="en-US" dirty="0" smtClean="0"/>
              <a:t> right to contract under P.L.93-638.</a:t>
            </a:r>
          </a:p>
          <a:p>
            <a:pPr>
              <a:buNone/>
            </a:pPr>
            <a:endParaRPr lang="en-US" dirty="0" smtClean="0"/>
          </a:p>
          <a:p>
            <a:r>
              <a:rPr lang="en-US" dirty="0" smtClean="0"/>
              <a:t>4. Authorizing Legislation</a:t>
            </a:r>
          </a:p>
          <a:p>
            <a:pPr>
              <a:buNone/>
            </a:pPr>
            <a:r>
              <a:rPr lang="en-US" dirty="0" smtClean="0"/>
              <a:t>This Policy is authorized pursuant to the Snyder Act and other legislation authorizing programs for the benefit of Indians. The development of this Policy has involved the active participation representatives from Indian Tribes.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Policy </a:t>
            </a:r>
            <a:endParaRPr lang="en-US" dirty="0"/>
          </a:p>
        </p:txBody>
      </p:sp>
      <p:sp>
        <p:nvSpPr>
          <p:cNvPr id="3" name="Content Placeholder 2"/>
          <p:cNvSpPr>
            <a:spLocks noGrp="1"/>
          </p:cNvSpPr>
          <p:nvPr>
            <p:ph idx="1"/>
          </p:nvPr>
        </p:nvSpPr>
        <p:spPr>
          <a:xfrm>
            <a:off x="457200" y="1447800"/>
            <a:ext cx="8229600" cy="5105717"/>
          </a:xfrm>
        </p:spPr>
        <p:txBody>
          <a:bodyPr>
            <a:normAutofit fontScale="92500" lnSpcReduction="20000"/>
          </a:bodyPr>
          <a:lstStyle/>
          <a:p>
            <a:r>
              <a:rPr lang="en-US" dirty="0" smtClean="0"/>
              <a:t>Page 3</a:t>
            </a:r>
          </a:p>
          <a:p>
            <a:r>
              <a:rPr lang="en-US" u="sng" dirty="0" smtClean="0"/>
              <a:t>Roles and Responsibilities</a:t>
            </a:r>
          </a:p>
          <a:p>
            <a:r>
              <a:rPr lang="en-US" b="1" dirty="0" smtClean="0"/>
              <a:t>Director</a:t>
            </a:r>
            <a:r>
              <a:rPr lang="en-US" dirty="0" smtClean="0"/>
              <a:t>, Bureau of Indian Affairs, development of National Indian Self-determination Policy.</a:t>
            </a:r>
          </a:p>
          <a:p>
            <a:r>
              <a:rPr lang="en-US" b="1" dirty="0" smtClean="0"/>
              <a:t>Regional Directors</a:t>
            </a:r>
            <a:r>
              <a:rPr lang="en-US" dirty="0" smtClean="0"/>
              <a:t>, BIA, carry out policy as directed, and for overseeing the implementation of policy either directly or via Agency Superintendents.</a:t>
            </a:r>
          </a:p>
          <a:p>
            <a:r>
              <a:rPr lang="en-US" b="1" dirty="0" smtClean="0"/>
              <a:t>Awardees and BIA staff</a:t>
            </a:r>
            <a:r>
              <a:rPr lang="en-US" dirty="0" smtClean="0"/>
              <a:t>, facilitate the determination of tribal CSC requirements.  These people responsibilities are set forth in the Delegation of Authority Handbook.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1"/>
            <a:ext cx="8382000" cy="685800"/>
          </a:xfrm>
        </p:spPr>
        <p:txBody>
          <a:bodyPr/>
          <a:lstStyle/>
          <a:p>
            <a:pPr algn="ctr">
              <a:defRPr/>
            </a:pPr>
            <a:r>
              <a:rPr lang="en-US" sz="2800" dirty="0" smtClean="0"/>
              <a:t>P.L.93-638, the Law and Regulations, as Amended</a:t>
            </a:r>
            <a:endParaRPr lang="en-US" sz="2800" dirty="0"/>
          </a:p>
        </p:txBody>
      </p:sp>
      <p:sp>
        <p:nvSpPr>
          <p:cNvPr id="3" name="Content Placeholder 2"/>
          <p:cNvSpPr>
            <a:spLocks noGrp="1"/>
          </p:cNvSpPr>
          <p:nvPr>
            <p:ph idx="1"/>
          </p:nvPr>
        </p:nvSpPr>
        <p:spPr>
          <a:xfrm>
            <a:off x="304800" y="990600"/>
            <a:ext cx="8534400" cy="5562600"/>
          </a:xfrm>
          <a:solidFill>
            <a:schemeClr val="bg1">
              <a:lumMod val="75000"/>
            </a:schemeClr>
          </a:solidFill>
        </p:spPr>
        <p:txBody>
          <a:bodyPr>
            <a:normAutofit fontScale="92500"/>
          </a:bodyPr>
          <a:lstStyle/>
          <a:p>
            <a:pPr marL="0" indent="0">
              <a:buFont typeface="Wingdings 2" pitchFamily="18" charset="2"/>
              <a:buNone/>
              <a:defRPr/>
            </a:pPr>
            <a:r>
              <a:rPr lang="en-US" sz="3200" b="1" dirty="0" smtClean="0"/>
              <a:t>Housekeeping</a:t>
            </a:r>
          </a:p>
          <a:p>
            <a:pPr marL="0" indent="0" algn="ctr">
              <a:buFont typeface="Wingdings 2" pitchFamily="18" charset="2"/>
              <a:buNone/>
              <a:defRPr/>
            </a:pPr>
            <a:endParaRPr lang="en-US" sz="1400" dirty="0" smtClean="0"/>
          </a:p>
          <a:p>
            <a:pPr marL="0" indent="0">
              <a:buFont typeface="Wingdings 2" pitchFamily="18" charset="2"/>
              <a:buNone/>
              <a:defRPr/>
            </a:pPr>
            <a:r>
              <a:rPr lang="en-US" sz="2400" dirty="0" smtClean="0"/>
              <a:t>Debra Peebles, Instructor</a:t>
            </a:r>
          </a:p>
          <a:p>
            <a:pPr marL="0" indent="0">
              <a:buFont typeface="Wingdings 2" pitchFamily="18" charset="2"/>
              <a:buNone/>
              <a:defRPr/>
            </a:pPr>
            <a:r>
              <a:rPr lang="en-US" sz="2400" dirty="0" smtClean="0">
                <a:hlinkClick r:id="rId2"/>
              </a:rPr>
              <a:t>Debra.peebles@bia.gov </a:t>
            </a:r>
          </a:p>
          <a:p>
            <a:pPr marL="0" indent="0">
              <a:buFont typeface="Wingdings 2" pitchFamily="18" charset="2"/>
              <a:buNone/>
              <a:defRPr/>
            </a:pPr>
            <a:r>
              <a:rPr lang="en-US" sz="2400" dirty="0" smtClean="0"/>
              <a:t>Fax #: 505-563-3878</a:t>
            </a:r>
          </a:p>
          <a:p>
            <a:pPr marL="0" indent="0">
              <a:buFont typeface="Wingdings 2" pitchFamily="18" charset="2"/>
              <a:buNone/>
              <a:defRPr/>
            </a:pPr>
            <a:endParaRPr lang="en-US" sz="1800" dirty="0" smtClean="0"/>
          </a:p>
          <a:p>
            <a:pPr marL="0" indent="0">
              <a:buFont typeface="Wingdings 2" pitchFamily="18" charset="2"/>
              <a:buNone/>
              <a:defRPr/>
            </a:pPr>
            <a:r>
              <a:rPr lang="en-US" dirty="0" smtClean="0"/>
              <a:t>MUTE</a:t>
            </a:r>
            <a:r>
              <a:rPr lang="en-US" sz="2400" dirty="0" smtClean="0"/>
              <a:t>  your phones or </a:t>
            </a:r>
            <a:r>
              <a:rPr lang="en-US" sz="2400" b="1" dirty="0" smtClean="0"/>
              <a:t>chance getting thrown out of the course by the operator</a:t>
            </a:r>
            <a:r>
              <a:rPr lang="en-US" sz="2400" dirty="0" smtClean="0"/>
              <a:t>.</a:t>
            </a:r>
          </a:p>
          <a:p>
            <a:pPr marL="0" indent="0">
              <a:buFont typeface="Wingdings 2" pitchFamily="18" charset="2"/>
              <a:buNone/>
              <a:defRPr/>
            </a:pPr>
            <a:endParaRPr lang="en-US" sz="1400" dirty="0"/>
          </a:p>
          <a:p>
            <a:pPr marL="0" indent="0">
              <a:buFont typeface="Wingdings 2" pitchFamily="18" charset="2"/>
              <a:buNone/>
              <a:defRPr/>
            </a:pPr>
            <a:r>
              <a:rPr lang="en-US" sz="2400" b="1" dirty="0" smtClean="0"/>
              <a:t>Do NOT </a:t>
            </a:r>
            <a:r>
              <a:rPr lang="en-US" sz="2400" dirty="0" smtClean="0"/>
              <a:t>put your phone on </a:t>
            </a:r>
            <a:r>
              <a:rPr lang="en-US" sz="2400" b="1" u="sng" dirty="0" smtClean="0"/>
              <a:t>HOLD</a:t>
            </a:r>
            <a:r>
              <a:rPr lang="en-US" sz="2400" dirty="0" smtClean="0"/>
              <a:t> or </a:t>
            </a:r>
            <a:r>
              <a:rPr lang="en-US" sz="2400" b="1" dirty="0" smtClean="0"/>
              <a:t>chance getting thrown out of the course by the operator</a:t>
            </a:r>
            <a:r>
              <a:rPr lang="en-US" sz="2400" dirty="0" smtClean="0"/>
              <a:t>.</a:t>
            </a:r>
          </a:p>
          <a:p>
            <a:pPr marL="0" indent="0">
              <a:buFont typeface="Wingdings 2" pitchFamily="18" charset="2"/>
              <a:buNone/>
              <a:defRPr/>
            </a:pPr>
            <a:endParaRPr lang="en-US" sz="1400" dirty="0"/>
          </a:p>
          <a:p>
            <a:pPr marL="0" indent="0">
              <a:buFont typeface="Wingdings 2" pitchFamily="18" charset="2"/>
              <a:buNone/>
              <a:defRPr/>
            </a:pPr>
            <a:r>
              <a:rPr lang="en-US" sz="2400" dirty="0" smtClean="0"/>
              <a:t>If you don’t know how to mute your phone, ask someone.</a:t>
            </a:r>
          </a:p>
          <a:p>
            <a:pPr marL="0" indent="0">
              <a:buFont typeface="Wingdings 2" pitchFamily="18" charset="2"/>
              <a:buNone/>
              <a:defRPr/>
            </a:pPr>
            <a:r>
              <a:rPr lang="en-US" sz="2400" dirty="0" smtClean="0"/>
              <a:t>If you  haven’t downloaded the course material, do so now.</a:t>
            </a:r>
          </a:p>
          <a:p>
            <a:pPr marL="0" indent="0">
              <a:buFont typeface="Wingdings 2" pitchFamily="18" charset="2"/>
              <a:buNone/>
              <a:defRPr/>
            </a:pPr>
            <a:endParaRPr lang="en-US" sz="1400" dirty="0" smtClean="0"/>
          </a:p>
          <a:p>
            <a:pPr marL="0" indent="0">
              <a:buFont typeface="Wingdings 2" pitchFamily="18" charset="2"/>
              <a:buNone/>
              <a:defRPr/>
            </a:pPr>
            <a:r>
              <a:rPr lang="en-US" sz="2400" dirty="0" smtClean="0"/>
              <a:t>Federal employees must pass the course test at 80% or better.</a:t>
            </a:r>
          </a:p>
          <a:p>
            <a:pPr marL="0" indent="0">
              <a:buFont typeface="Wingdings 2" pitchFamily="18" charset="2"/>
              <a:buNone/>
              <a:defRPr/>
            </a:pPr>
            <a:endParaRPr lang="en-US" sz="1000" dirty="0" smtClean="0"/>
          </a:p>
          <a:p>
            <a:pPr marL="0" indent="0">
              <a:buFont typeface="Wingdings 2" pitchFamily="18" charset="2"/>
              <a:buNone/>
              <a:defRPr/>
            </a:pPr>
            <a:r>
              <a:rPr lang="en-US" sz="2400" dirty="0" smtClean="0"/>
              <a:t>Don’t allow for distractions if you are in a room with other people.</a:t>
            </a:r>
          </a:p>
          <a:p>
            <a:pPr marL="0" indent="0">
              <a:buFont typeface="Wingdings 2" pitchFamily="18" charset="2"/>
              <a:buNone/>
              <a:defRPr/>
            </a:pPr>
            <a:endParaRPr lang="en-US" sz="2400" dirty="0"/>
          </a:p>
        </p:txBody>
      </p:sp>
      <p:pic>
        <p:nvPicPr>
          <p:cNvPr id="6148" name="Picture 2" descr="C:\Users\Debra.Peebles\AppData\Local\Microsoft\Windows\Temporary Internet Files\Content.IE5\4NXGSJ20\MC900251068[1].wmf"/>
          <p:cNvPicPr>
            <a:picLocks noChangeAspect="1" noChangeArrowheads="1"/>
          </p:cNvPicPr>
          <p:nvPr/>
        </p:nvPicPr>
        <p:blipFill>
          <a:blip r:embed="rId3" cstate="print"/>
          <a:srcRect/>
          <a:stretch>
            <a:fillRect/>
          </a:stretch>
        </p:blipFill>
        <p:spPr bwMode="auto">
          <a:xfrm>
            <a:off x="7239000" y="1600200"/>
            <a:ext cx="838200" cy="1369560"/>
          </a:xfrm>
          <a:prstGeom prst="rect">
            <a:avLst/>
          </a:prstGeom>
          <a:noFill/>
          <a:ln w="9525">
            <a:noFill/>
            <a:miter lim="800000"/>
            <a:headEnd/>
            <a:tailEnd/>
          </a:ln>
        </p:spPr>
      </p:pic>
      <p:sp>
        <p:nvSpPr>
          <p:cNvPr id="6149" name="phone3"/>
          <p:cNvSpPr>
            <a:spLocks noEditPoints="1" noChangeArrowheads="1"/>
          </p:cNvSpPr>
          <p:nvPr/>
        </p:nvSpPr>
        <p:spPr bwMode="auto">
          <a:xfrm>
            <a:off x="5867400" y="1600200"/>
            <a:ext cx="914400" cy="13493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00 w 21600"/>
              <a:gd name="T25" fmla="*/ 23516 h 21600"/>
              <a:gd name="T26" fmla="*/ 21400 w 21600"/>
              <a:gd name="T27" fmla="*/ 40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a:lstStyle/>
          <a:p>
            <a:endParaRPr lang="en-US"/>
          </a:p>
        </p:txBody>
      </p:sp>
      <p:pic>
        <p:nvPicPr>
          <p:cNvPr id="7" name="Picture 6" descr="144.jpg"/>
          <p:cNvPicPr>
            <a:picLocks noChangeAspect="1"/>
          </p:cNvPicPr>
          <p:nvPr/>
        </p:nvPicPr>
        <p:blipFill>
          <a:blip r:embed="rId4" cstate="print"/>
          <a:srcRect l="24814" t="30000" r="21852" b="26666"/>
          <a:stretch>
            <a:fillRect/>
          </a:stretch>
        </p:blipFill>
        <p:spPr>
          <a:xfrm>
            <a:off x="4114800" y="1524000"/>
            <a:ext cx="960133" cy="1040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p:txBody>
          <a:bodyPr/>
          <a:lstStyle/>
          <a:p>
            <a:r>
              <a:rPr lang="en-US" dirty="0" smtClean="0"/>
              <a:t>Appeal rights by the tribe are still in effect for all Contract Support determinations.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Definitions</a:t>
            </a:r>
            <a:endParaRPr lang="en-US" dirty="0"/>
          </a:p>
        </p:txBody>
      </p:sp>
      <p:sp>
        <p:nvSpPr>
          <p:cNvPr id="3" name="Content Placeholder 2"/>
          <p:cNvSpPr>
            <a:spLocks noGrp="1"/>
          </p:cNvSpPr>
          <p:nvPr>
            <p:ph idx="1"/>
          </p:nvPr>
        </p:nvSpPr>
        <p:spPr/>
        <p:txBody>
          <a:bodyPr/>
          <a:lstStyle/>
          <a:p>
            <a:r>
              <a:rPr lang="en-US" dirty="0" smtClean="0"/>
              <a:t>(D)Contract Support Costs</a:t>
            </a:r>
          </a:p>
          <a:p>
            <a:r>
              <a:rPr lang="en-US" dirty="0" smtClean="0"/>
              <a:t>(F)CSC Requirement.</a:t>
            </a:r>
          </a:p>
          <a:p>
            <a:r>
              <a:rPr lang="en-US" dirty="0" smtClean="0"/>
              <a:t>(J)Direct Contract Support Costs</a:t>
            </a:r>
          </a:p>
          <a:p>
            <a:r>
              <a:rPr lang="en-US" dirty="0" smtClean="0"/>
              <a:t>(K)Indian Self-determination (ISD)Fund</a:t>
            </a:r>
          </a:p>
          <a:p>
            <a:r>
              <a:rPr lang="en-US" dirty="0" smtClean="0"/>
              <a:t>(L)Indirect Costs</a:t>
            </a:r>
          </a:p>
          <a:p>
            <a:r>
              <a:rPr lang="en-US" dirty="0" smtClean="0"/>
              <a:t>(N)Line Officer</a:t>
            </a:r>
          </a:p>
          <a:p>
            <a:r>
              <a:rPr lang="en-US" dirty="0" smtClean="0"/>
              <a:t>(P)Non-Recurring Funds</a:t>
            </a:r>
          </a:p>
          <a:p>
            <a:r>
              <a:rPr lang="en-US" dirty="0" smtClean="0"/>
              <a:t>(R)Recurring Funds</a:t>
            </a:r>
          </a:p>
          <a:p>
            <a:r>
              <a:rPr lang="en-US" dirty="0" smtClean="0"/>
              <a:t>(U)Start-up Costs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Start-up Costs, Section 106 and the Policy</a:t>
            </a:r>
            <a:endParaRPr lang="en-US" dirty="0"/>
          </a:p>
        </p:txBody>
      </p:sp>
      <p:sp>
        <p:nvSpPr>
          <p:cNvPr id="3" name="Content Placeholder 2"/>
          <p:cNvSpPr>
            <a:spLocks noGrp="1"/>
          </p:cNvSpPr>
          <p:nvPr>
            <p:ph idx="1"/>
          </p:nvPr>
        </p:nvSpPr>
        <p:spPr>
          <a:xfrm>
            <a:off x="457200" y="1524000"/>
            <a:ext cx="8229600" cy="4952999"/>
          </a:xfrm>
        </p:spPr>
        <p:txBody>
          <a:bodyPr>
            <a:normAutofit/>
          </a:bodyPr>
          <a:lstStyle/>
          <a:p>
            <a:r>
              <a:rPr lang="en-US" sz="1600" dirty="0" smtClean="0"/>
              <a:t>Sections 106 (a)(5)-(a)(6)/Page 9 Policy</a:t>
            </a:r>
          </a:p>
          <a:p>
            <a:r>
              <a:rPr lang="en-US" sz="2000" b="1" dirty="0" smtClean="0"/>
              <a:t>Initial Year </a:t>
            </a:r>
            <a:r>
              <a:rPr lang="en-US" sz="2000" dirty="0" smtClean="0"/>
              <a:t>– Start-up costs for PFSA’s will only be provided to an contractor once in the initial year of transfer.  No additional start-up cost will be justified if the activity is transferred to a subcontractor, or sub-</a:t>
            </a:r>
            <a:r>
              <a:rPr lang="en-US" sz="2000" dirty="0" err="1" smtClean="0"/>
              <a:t>awardee</a:t>
            </a:r>
            <a:r>
              <a:rPr lang="en-US" sz="2000" dirty="0" smtClean="0"/>
              <a:t>.</a:t>
            </a:r>
          </a:p>
          <a:p>
            <a:endParaRPr lang="en-US" sz="2000" dirty="0" smtClean="0"/>
          </a:p>
          <a:p>
            <a:r>
              <a:rPr lang="en-US" sz="2000" b="1" dirty="0" smtClean="0"/>
              <a:t>Note</a:t>
            </a:r>
            <a:r>
              <a:rPr lang="en-US" sz="2000" dirty="0" smtClean="0"/>
              <a:t>: Start-up costs are not operational or administrative funds.</a:t>
            </a:r>
          </a:p>
          <a:p>
            <a:endParaRPr lang="en-US" sz="2000" dirty="0" smtClean="0"/>
          </a:p>
          <a:p>
            <a:r>
              <a:rPr lang="en-US" sz="2000" dirty="0" smtClean="0"/>
              <a:t>Examples of Start-up costs, necessary in the first year of an agreement’s execution are:</a:t>
            </a:r>
          </a:p>
          <a:p>
            <a:pPr lvl="1"/>
            <a:r>
              <a:rPr lang="en-US" sz="1600" dirty="0" smtClean="0"/>
              <a:t>Purchase of administrative computer hardware and software;</a:t>
            </a:r>
          </a:p>
          <a:p>
            <a:pPr lvl="1"/>
            <a:r>
              <a:rPr lang="en-US" sz="1600" dirty="0" smtClean="0"/>
              <a:t>Staff development and training</a:t>
            </a:r>
          </a:p>
          <a:p>
            <a:pPr lvl="1"/>
            <a:r>
              <a:rPr lang="en-US" sz="1600" dirty="0" smtClean="0"/>
              <a:t>Systems development</a:t>
            </a:r>
          </a:p>
          <a:p>
            <a:pPr lvl="1"/>
            <a:r>
              <a:rPr lang="en-US" sz="1600" dirty="0" smtClean="0"/>
              <a:t>Equipment and furniture</a:t>
            </a:r>
          </a:p>
          <a:p>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Pre-Award Cost</a:t>
            </a:r>
            <a:endParaRPr lang="en-US" dirty="0"/>
          </a:p>
        </p:txBody>
      </p:sp>
      <p:sp>
        <p:nvSpPr>
          <p:cNvPr id="3" name="Content Placeholder 2"/>
          <p:cNvSpPr>
            <a:spLocks noGrp="1"/>
          </p:cNvSpPr>
          <p:nvPr>
            <p:ph idx="1"/>
          </p:nvPr>
        </p:nvSpPr>
        <p:spPr/>
        <p:txBody>
          <a:bodyPr/>
          <a:lstStyle/>
          <a:p>
            <a:r>
              <a:rPr lang="en-US" dirty="0" smtClean="0"/>
              <a:t>Those costs incurred prior to the award of the agreement, or prior to the initial year, are costs to plan for, and assume the operation of a new or expanded contract.</a:t>
            </a:r>
          </a:p>
          <a:p>
            <a:pPr lvl="1"/>
            <a:r>
              <a:rPr lang="en-US" dirty="0" smtClean="0"/>
              <a:t>These costs are subject to notification</a:t>
            </a:r>
          </a:p>
          <a:p>
            <a:pPr lvl="1"/>
            <a:r>
              <a:rPr lang="en-US" dirty="0" smtClean="0"/>
              <a:t>Approval from the Line Officer (Approving Official)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Pre-Award Costs</a:t>
            </a:r>
            <a:endParaRPr lang="en-US" dirty="0"/>
          </a:p>
        </p:txBody>
      </p:sp>
      <p:sp>
        <p:nvSpPr>
          <p:cNvPr id="3" name="Content Placeholder 2"/>
          <p:cNvSpPr>
            <a:spLocks noGrp="1"/>
          </p:cNvSpPr>
          <p:nvPr>
            <p:ph idx="1"/>
          </p:nvPr>
        </p:nvSpPr>
        <p:spPr/>
        <p:txBody>
          <a:bodyPr/>
          <a:lstStyle/>
          <a:p>
            <a:r>
              <a:rPr lang="en-US" dirty="0" smtClean="0"/>
              <a:t>These costs are determined on the basis of actual expended costs which can be deemed reimbursable.</a:t>
            </a:r>
          </a:p>
          <a:p>
            <a:pPr lvl="1"/>
            <a:r>
              <a:rPr lang="en-US" dirty="0" smtClean="0"/>
              <a:t>Once approved or declined by a Line Officer, the notification should be reviewed by the Awarding Official.</a:t>
            </a:r>
          </a:p>
          <a:p>
            <a:pPr lvl="1"/>
            <a:endParaRPr lang="en-US" dirty="0" smtClean="0"/>
          </a:p>
          <a:p>
            <a:pPr lvl="1"/>
            <a:r>
              <a:rPr lang="en-US" dirty="0" smtClean="0"/>
              <a:t>These costs will be reimbursed by the ISD Fund.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Pre-Award Costs</a:t>
            </a:r>
            <a:endParaRPr lang="en-US" dirty="0"/>
          </a:p>
        </p:txBody>
      </p:sp>
      <p:sp>
        <p:nvSpPr>
          <p:cNvPr id="3" name="Content Placeholder 2"/>
          <p:cNvSpPr>
            <a:spLocks noGrp="1"/>
          </p:cNvSpPr>
          <p:nvPr>
            <p:ph idx="1"/>
          </p:nvPr>
        </p:nvSpPr>
        <p:spPr/>
        <p:txBody>
          <a:bodyPr>
            <a:normAutofit lnSpcReduction="10000"/>
          </a:bodyPr>
          <a:lstStyle/>
          <a:p>
            <a:r>
              <a:rPr lang="en-US" dirty="0" smtClean="0"/>
              <a:t>Pre-Award Costs examples:</a:t>
            </a:r>
          </a:p>
          <a:p>
            <a:endParaRPr lang="en-US" dirty="0" smtClean="0"/>
          </a:p>
          <a:p>
            <a:pPr lvl="1"/>
            <a:r>
              <a:rPr lang="en-US" dirty="0" smtClean="0"/>
              <a:t>Planning tribal Program Standards (see Section 102 and 105 of the Act), redesign standards, and planning program delivery.</a:t>
            </a:r>
          </a:p>
          <a:p>
            <a:pPr lvl="1"/>
            <a:r>
              <a:rPr lang="en-US" dirty="0" smtClean="0"/>
              <a:t>Program management development (see Subpart F of the Regulations)</a:t>
            </a:r>
          </a:p>
          <a:p>
            <a:pPr lvl="1"/>
            <a:r>
              <a:rPr lang="en-US" dirty="0" smtClean="0"/>
              <a:t>Specialized training to implement the program.</a:t>
            </a:r>
          </a:p>
          <a:p>
            <a:pPr lvl="1"/>
            <a:endParaRPr lang="en-US" dirty="0" smtClean="0"/>
          </a:p>
          <a:p>
            <a:pPr lvl="1"/>
            <a:r>
              <a:rPr lang="en-US" sz="1800" dirty="0" smtClean="0"/>
              <a:t>Also see: Appendix A of the Policy</a:t>
            </a:r>
          </a:p>
          <a:p>
            <a:pPr lvl="1"/>
            <a:r>
              <a:rPr lang="en-US" sz="1800" dirty="0" smtClean="0"/>
              <a:t>Remember: Start-up/Pre-Award Costs must be provided in writing before such costs are incurred.</a:t>
            </a: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ISD Fund, or Pool 1</a:t>
            </a:r>
            <a:endParaRPr lang="en-US" dirty="0"/>
          </a:p>
        </p:txBody>
      </p:sp>
      <p:sp>
        <p:nvSpPr>
          <p:cNvPr id="3" name="Content Placeholder 2"/>
          <p:cNvSpPr>
            <a:spLocks noGrp="1"/>
          </p:cNvSpPr>
          <p:nvPr>
            <p:ph idx="1"/>
          </p:nvPr>
        </p:nvSpPr>
        <p:spPr/>
        <p:txBody>
          <a:bodyPr>
            <a:normAutofit lnSpcReduction="10000"/>
          </a:bodyPr>
          <a:lstStyle/>
          <a:p>
            <a:r>
              <a:rPr lang="en-US" dirty="0" smtClean="0"/>
              <a:t>The First Pool, Pool 1., or the ISD Fund, in other  words: the Indian Self-determination Fund, is dedicated (funding support) to </a:t>
            </a:r>
            <a:r>
              <a:rPr lang="en-US" i="1" dirty="0" smtClean="0"/>
              <a:t>new and expanded awards</a:t>
            </a:r>
            <a:r>
              <a:rPr lang="en-US" dirty="0" smtClean="0"/>
              <a:t>.</a:t>
            </a:r>
          </a:p>
          <a:p>
            <a:endParaRPr lang="en-US" dirty="0" smtClean="0"/>
          </a:p>
          <a:p>
            <a:r>
              <a:rPr lang="en-US" dirty="0" smtClean="0"/>
              <a:t>Who allocates these funds: rather than the Region (as is the case for Direct and Indirect funding) BIA Central Office allocates Pool 1 or the ISD Fund.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sp>
        <p:nvSpPr>
          <p:cNvPr id="3" name="Content Placeholder 2"/>
          <p:cNvSpPr>
            <a:spLocks noGrp="1"/>
          </p:cNvSpPr>
          <p:nvPr>
            <p:ph idx="1"/>
          </p:nvPr>
        </p:nvSpPr>
        <p:spPr/>
        <p:txBody>
          <a:bodyPr/>
          <a:lstStyle/>
          <a:p>
            <a:r>
              <a:rPr lang="en-US" dirty="0" smtClean="0"/>
              <a:t>If an </a:t>
            </a:r>
            <a:r>
              <a:rPr lang="en-US" dirty="0" err="1" smtClean="0"/>
              <a:t>awardee</a:t>
            </a:r>
            <a:r>
              <a:rPr lang="en-US" dirty="0" smtClean="0"/>
              <a:t> requests to start activity with a term or begin date that is less than a full year, start-up costs will be identified in the full amount, as approved.</a:t>
            </a:r>
          </a:p>
          <a:p>
            <a:pPr lvl="1"/>
            <a:r>
              <a:rPr lang="en-US" dirty="0" smtClean="0"/>
              <a:t>However,  Direct and Indirect costs to the agreement will be pro-rated to reflect the reduction award period in the first year of the award.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ISD Funding Appropriate and Time Frames</a:t>
            </a:r>
            <a:endParaRPr lang="en-US" dirty="0"/>
          </a:p>
        </p:txBody>
      </p:sp>
      <p:sp>
        <p:nvSpPr>
          <p:cNvPr id="3" name="Content Placeholder 2"/>
          <p:cNvSpPr>
            <a:spLocks noGrp="1"/>
          </p:cNvSpPr>
          <p:nvPr>
            <p:ph idx="1"/>
          </p:nvPr>
        </p:nvSpPr>
        <p:spPr/>
        <p:txBody>
          <a:bodyPr>
            <a:normAutofit fontScale="92500"/>
          </a:bodyPr>
          <a:lstStyle/>
          <a:p>
            <a:r>
              <a:rPr lang="en-US" dirty="0" smtClean="0"/>
              <a:t>The ISD Fund typically covers Start-up for Tribal Priority Allocation (TPA)agreements.</a:t>
            </a:r>
          </a:p>
          <a:p>
            <a:r>
              <a:rPr lang="en-US" dirty="0" smtClean="0"/>
              <a:t>The yearly allocation has been approximately $2-3 Million</a:t>
            </a:r>
          </a:p>
          <a:p>
            <a:r>
              <a:rPr lang="en-US" dirty="0" smtClean="0"/>
              <a:t>Page 14 Policy</a:t>
            </a:r>
          </a:p>
          <a:p>
            <a:pPr lvl="1"/>
            <a:r>
              <a:rPr lang="en-US" dirty="0" smtClean="0"/>
              <a:t>Allocations from the Fund are made shortly after July 2nd of each year.</a:t>
            </a:r>
          </a:p>
          <a:p>
            <a:pPr lvl="1"/>
            <a:r>
              <a:rPr lang="en-US" dirty="0" smtClean="0"/>
              <a:t>NOTE: </a:t>
            </a:r>
            <a:r>
              <a:rPr lang="en-US" i="1" dirty="0" smtClean="0"/>
              <a:t>to the extent available</a:t>
            </a:r>
            <a:r>
              <a:rPr lang="en-US" dirty="0" smtClean="0"/>
              <a:t>, Start-up funding is provided to each approved agreement the initial year of performance.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ISD Funding Appropriate and Time Frames</a:t>
            </a:r>
            <a:endParaRPr lang="en-US" dirty="0"/>
          </a:p>
        </p:txBody>
      </p:sp>
      <p:sp>
        <p:nvSpPr>
          <p:cNvPr id="3" name="Content Placeholder 2"/>
          <p:cNvSpPr>
            <a:spLocks noGrp="1"/>
          </p:cNvSpPr>
          <p:nvPr>
            <p:ph idx="1"/>
          </p:nvPr>
        </p:nvSpPr>
        <p:spPr>
          <a:xfrm>
            <a:off x="381000" y="1447800"/>
            <a:ext cx="8305800" cy="4953000"/>
          </a:xfrm>
        </p:spPr>
        <p:txBody>
          <a:bodyPr>
            <a:normAutofit fontScale="85000" lnSpcReduction="10000"/>
          </a:bodyPr>
          <a:lstStyle/>
          <a:p>
            <a:r>
              <a:rPr lang="en-US" dirty="0" smtClean="0"/>
              <a:t>ISD Requests will be distributed on a </a:t>
            </a:r>
            <a:r>
              <a:rPr lang="en-US" b="1" dirty="0" smtClean="0"/>
              <a:t>pro-rated</a:t>
            </a:r>
            <a:r>
              <a:rPr lang="en-US" dirty="0" smtClean="0"/>
              <a:t> basis until all Start-up have been fully paid as approved by the Agency and Central Office.</a:t>
            </a:r>
          </a:p>
          <a:p>
            <a:endParaRPr lang="en-US" sz="2200" dirty="0" smtClean="0"/>
          </a:p>
          <a:p>
            <a:r>
              <a:rPr lang="en-US" dirty="0" smtClean="0"/>
              <a:t>Then, on a pro-rated basis, by dividing the total of all remaining ISD requests by the remaining available ISD Funds—up to, the national average percentage of CSC currently being paid.  Could include a pro-rated payment of combined Direct and Indirect funds.</a:t>
            </a:r>
          </a:p>
          <a:p>
            <a:endParaRPr lang="en-US" dirty="0" smtClean="0"/>
          </a:p>
          <a:p>
            <a:r>
              <a:rPr lang="en-US" dirty="0" smtClean="0"/>
              <a:t>Keep in mind, Pool 1 is a $2-3 Million pot.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457200"/>
            <a:ext cx="8229600" cy="609600"/>
          </a:xfrm>
        </p:spPr>
        <p:txBody>
          <a:bodyPr>
            <a:normAutofit fontScale="90000"/>
          </a:bodyPr>
          <a:lstStyle/>
          <a:p>
            <a:pPr>
              <a:defRPr/>
            </a:pPr>
            <a:r>
              <a:rPr lang="en-US" b="0" dirty="0" smtClean="0"/>
              <a:t>Technical Assistance</a:t>
            </a:r>
          </a:p>
        </p:txBody>
      </p:sp>
      <p:sp>
        <p:nvSpPr>
          <p:cNvPr id="16387" name="Content Placeholder 2"/>
          <p:cNvSpPr>
            <a:spLocks noGrp="1"/>
          </p:cNvSpPr>
          <p:nvPr>
            <p:ph idx="1"/>
          </p:nvPr>
        </p:nvSpPr>
        <p:spPr>
          <a:xfrm>
            <a:off x="381000" y="1447800"/>
            <a:ext cx="8458200" cy="5029200"/>
          </a:xfrm>
          <a:ln>
            <a:solidFill>
              <a:schemeClr val="accent3"/>
            </a:solidFill>
          </a:ln>
        </p:spPr>
        <p:txBody>
          <a:bodyPr/>
          <a:lstStyle/>
          <a:p>
            <a:pPr>
              <a:buFont typeface="Arial" charset="0"/>
              <a:buNone/>
              <a:defRPr/>
            </a:pPr>
            <a:r>
              <a:rPr lang="en-US" sz="2400" dirty="0" smtClean="0">
                <a:solidFill>
                  <a:schemeClr val="accent3">
                    <a:lumMod val="75000"/>
                  </a:schemeClr>
                </a:solidFill>
              </a:rPr>
              <a:t>Central Office</a:t>
            </a:r>
            <a:endParaRPr lang="en-US" sz="2400" i="1" dirty="0" smtClean="0">
              <a:solidFill>
                <a:schemeClr val="accent3">
                  <a:lumMod val="75000"/>
                </a:schemeClr>
              </a:solidFill>
            </a:endParaRPr>
          </a:p>
          <a:p>
            <a:pPr>
              <a:buFont typeface="Arial" charset="0"/>
              <a:buNone/>
              <a:defRPr/>
            </a:pPr>
            <a:r>
              <a:rPr lang="en-US" sz="2000" dirty="0" smtClean="0"/>
              <a:t>Terrence Parks – Central Office   202-513-7625</a:t>
            </a:r>
          </a:p>
          <a:p>
            <a:pPr>
              <a:buFont typeface="Arial" charset="0"/>
              <a:buNone/>
              <a:defRPr/>
            </a:pPr>
            <a:endParaRPr lang="en-US" sz="1100" dirty="0" smtClean="0"/>
          </a:p>
          <a:p>
            <a:pPr>
              <a:buFont typeface="Arial" charset="0"/>
              <a:buNone/>
              <a:defRPr/>
            </a:pPr>
            <a:r>
              <a:rPr lang="en-US" sz="2400" dirty="0" smtClean="0">
                <a:solidFill>
                  <a:schemeClr val="accent3">
                    <a:lumMod val="75000"/>
                  </a:schemeClr>
                </a:solidFill>
              </a:rPr>
              <a:t>Central Office West/ Albuquerque, NM</a:t>
            </a:r>
          </a:p>
          <a:p>
            <a:pPr>
              <a:defRPr/>
            </a:pPr>
            <a:r>
              <a:rPr lang="en-US" sz="1800" dirty="0" smtClean="0"/>
              <a:t>Gary King – Acting Advisor – Audits  505-563-3745</a:t>
            </a:r>
          </a:p>
          <a:p>
            <a:pPr>
              <a:defRPr/>
            </a:pPr>
            <a:r>
              <a:rPr lang="en-US" sz="1800" dirty="0" smtClean="0"/>
              <a:t>Debra Peebles – P.L. 93-638 Training – 505-563-3677</a:t>
            </a:r>
          </a:p>
          <a:p>
            <a:pPr>
              <a:defRPr/>
            </a:pPr>
            <a:r>
              <a:rPr lang="en-US" sz="1800" dirty="0" smtClean="0"/>
              <a:t>Christine Savilla – Audits and Close-outs – 505-563-3745</a:t>
            </a:r>
          </a:p>
          <a:p>
            <a:pPr>
              <a:defRPr/>
            </a:pPr>
            <a:endParaRPr lang="en-US" sz="1100" dirty="0" smtClean="0"/>
          </a:p>
          <a:p>
            <a:pPr>
              <a:buFont typeface="Arial" charset="0"/>
              <a:buNone/>
              <a:defRPr/>
            </a:pPr>
            <a:r>
              <a:rPr lang="en-US" sz="2400" dirty="0" smtClean="0">
                <a:solidFill>
                  <a:schemeClr val="bg2"/>
                </a:solidFill>
              </a:rPr>
              <a:t>Central Office West/Education/Oklahoma City Office</a:t>
            </a:r>
          </a:p>
          <a:p>
            <a:pPr>
              <a:defRPr/>
            </a:pPr>
            <a:r>
              <a:rPr lang="en-US" sz="1800" dirty="0" smtClean="0"/>
              <a:t>Mary Dupris –Education Awarding Official - 405-605-6051 x6</a:t>
            </a:r>
          </a:p>
          <a:p>
            <a:pPr>
              <a:defRPr/>
            </a:pPr>
            <a:r>
              <a:rPr lang="en-US" sz="1800" dirty="0" smtClean="0"/>
              <a:t>Cheryl Lewis –Self-determination Specialist –405-605-6051 x304</a:t>
            </a:r>
          </a:p>
          <a:p>
            <a:pPr>
              <a:defRPr/>
            </a:pPr>
            <a:endParaRPr lang="en-US" sz="1100" dirty="0" smtClean="0"/>
          </a:p>
          <a:p>
            <a:pPr>
              <a:defRPr/>
            </a:pPr>
            <a:r>
              <a:rPr lang="en-US" sz="1800" dirty="0" smtClean="0"/>
              <a:t>Frank Bitonti </a:t>
            </a:r>
            <a:r>
              <a:rPr lang="en-US" sz="1800" dirty="0" smtClean="0"/>
              <a:t>–Special </a:t>
            </a:r>
            <a:r>
              <a:rPr lang="en-US" sz="1800" dirty="0" smtClean="0"/>
              <a:t>Projects, Construction</a:t>
            </a:r>
          </a:p>
          <a:p>
            <a:pPr>
              <a:defRPr/>
            </a:pPr>
            <a:r>
              <a:rPr lang="en-US" sz="1800" dirty="0" smtClean="0"/>
              <a:t>Terrence Parks/Michelle McCormack– FBMS</a:t>
            </a:r>
          </a:p>
          <a:p>
            <a:pPr>
              <a:defRPr/>
            </a:pPr>
            <a:endParaRPr lang="en-US" sz="1800" dirty="0" smtClean="0"/>
          </a:p>
          <a:p>
            <a:pPr>
              <a:defRPr/>
            </a:pPr>
            <a:endParaRPr lang="en-US" sz="1400" dirty="0" smtClean="0"/>
          </a:p>
          <a:p>
            <a:pPr>
              <a:buFont typeface="Arial" charset="0"/>
              <a:buNone/>
              <a:defRPr/>
            </a:pPr>
            <a:r>
              <a:rPr lang="en-US" sz="1800" b="1" i="1" dirty="0" smtClean="0">
                <a:solidFill>
                  <a:schemeClr val="accent1">
                    <a:lumMod val="50000"/>
                  </a:schemeClr>
                </a:solidFill>
              </a:rPr>
              <a:t>Give Us an Opportunity to Help You</a:t>
            </a:r>
          </a:p>
          <a:p>
            <a:pPr>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 Funding</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IF</a:t>
            </a:r>
            <a:r>
              <a:rPr lang="en-US" dirty="0" smtClean="0"/>
              <a:t>, there should be funds leftover in the ISD Fund, the money will go into the third of the two other Pools.</a:t>
            </a:r>
          </a:p>
          <a:p>
            <a:endParaRPr lang="en-US" dirty="0" smtClean="0"/>
          </a:p>
          <a:p>
            <a:r>
              <a:rPr lang="en-US" dirty="0" smtClean="0"/>
              <a:t>Pool 2, Reoccurring Contract Support Funds following, or subsequent to the initial year, allocated to a Region.</a:t>
            </a:r>
          </a:p>
          <a:p>
            <a:endParaRPr lang="en-US" dirty="0" smtClean="0"/>
          </a:p>
          <a:p>
            <a:r>
              <a:rPr lang="en-US" dirty="0" smtClean="0"/>
              <a:t>Pool 3, the Shortfall Pool, available to fund CSC shortfalls.  Congress appropriates, </a:t>
            </a:r>
            <a:r>
              <a:rPr lang="en-US" dirty="0" smtClean="0"/>
              <a:t>and allocated </a:t>
            </a:r>
            <a:r>
              <a:rPr lang="en-US" dirty="0" smtClean="0"/>
              <a:t>through a bottoms-up process.  If there should ever be excess ISD Funds, they will be allocated to this pool.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considered Reasonable</a:t>
            </a:r>
            <a:br>
              <a:rPr lang="en-US" dirty="0" smtClean="0"/>
            </a:br>
            <a:r>
              <a:rPr lang="en-US" dirty="0" smtClean="0"/>
              <a:t>Costs</a:t>
            </a:r>
            <a:endParaRPr lang="en-US" dirty="0"/>
          </a:p>
        </p:txBody>
      </p:sp>
      <p:sp>
        <p:nvSpPr>
          <p:cNvPr id="3" name="Content Placeholder 2"/>
          <p:cNvSpPr>
            <a:spLocks noGrp="1"/>
          </p:cNvSpPr>
          <p:nvPr>
            <p:ph idx="1"/>
          </p:nvPr>
        </p:nvSpPr>
        <p:spPr/>
        <p:txBody>
          <a:bodyPr>
            <a:normAutofit lnSpcReduction="10000"/>
          </a:bodyPr>
          <a:lstStyle/>
          <a:p>
            <a:r>
              <a:rPr lang="en-US" dirty="0" smtClean="0"/>
              <a:t>Costs necessary to pay for activities that are not provided in the amount of the </a:t>
            </a:r>
            <a:r>
              <a:rPr lang="en-US" dirty="0" err="1" smtClean="0"/>
              <a:t>Awardee’s</a:t>
            </a:r>
            <a:r>
              <a:rPr lang="en-US" dirty="0" smtClean="0"/>
              <a:t> recurring direct and indirect contract support.</a:t>
            </a:r>
          </a:p>
          <a:p>
            <a:r>
              <a:rPr lang="en-US" dirty="0" smtClean="0"/>
              <a:t>Are not operational or reoccurring costs:</a:t>
            </a:r>
          </a:p>
          <a:p>
            <a:pPr lvl="1"/>
            <a:r>
              <a:rPr lang="en-US" dirty="0" smtClean="0"/>
              <a:t>Example: Costs for inventorying towels in a tribe’s correctional facility.  These are operational.  The tribe may need them to start-up the facility, however, it’s an ongoing cost over the </a:t>
            </a:r>
            <a:r>
              <a:rPr lang="en-US" dirty="0" smtClean="0"/>
              <a:t>administration </a:t>
            </a:r>
            <a:r>
              <a:rPr lang="en-US" dirty="0" smtClean="0"/>
              <a:t>of the agreement.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considered Reasonable Costs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Pre-Award Costs are only allowable if written notification has been provided to the BIA before these costs are incurred.</a:t>
            </a:r>
          </a:p>
          <a:p>
            <a:endParaRPr lang="en-US" dirty="0" smtClean="0"/>
          </a:p>
          <a:p>
            <a:r>
              <a:rPr lang="en-US" dirty="0" smtClean="0"/>
              <a:t>Examples</a:t>
            </a:r>
          </a:p>
          <a:p>
            <a:pPr lvl="1"/>
            <a:r>
              <a:rPr lang="en-US" dirty="0" smtClean="0"/>
              <a:t>University expertise on child adoption will assist a tribe in setting up standards to be used in a social welfare program for intertribal court-ordered  child adoptions.</a:t>
            </a:r>
          </a:p>
          <a:p>
            <a:pPr lvl="2"/>
            <a:r>
              <a:rPr lang="en-US" dirty="0" smtClean="0"/>
              <a:t>Great idea!  The Bureau fund request must be in writing.  Submitted to the Line Officer.  Contingent on award of agreement.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65664"/>
          </a:xfrm>
        </p:spPr>
        <p:txBody>
          <a:bodyPr/>
          <a:lstStyle/>
          <a:p>
            <a:r>
              <a:rPr lang="en-US" dirty="0" smtClean="0"/>
              <a:t>Remember</a:t>
            </a:r>
            <a:endParaRPr lang="en-US" dirty="0"/>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dirty="0" smtClean="0"/>
              <a:t>Start-up costs, Pre-Award incurred prior to award are normally computed on the basis of actual expended costs.</a:t>
            </a:r>
          </a:p>
          <a:p>
            <a:endParaRPr lang="en-US" dirty="0" smtClean="0"/>
          </a:p>
          <a:p>
            <a:r>
              <a:rPr lang="en-US" dirty="0" smtClean="0"/>
              <a:t>Start-up, incurred after award,  are awarded on the basis of a budget that has been submitted and negotiated with the BIA prior to final award.</a:t>
            </a:r>
          </a:p>
          <a:p>
            <a:endParaRPr lang="en-US" dirty="0" smtClean="0"/>
          </a:p>
          <a:p>
            <a:r>
              <a:rPr lang="en-US" dirty="0" smtClean="0"/>
              <a:t>Remember – Pre-Award of </a:t>
            </a:r>
            <a:r>
              <a:rPr lang="en-US" dirty="0" smtClean="0"/>
              <a:t>a signed Agreement</a:t>
            </a:r>
            <a:r>
              <a:rPr lang="en-US" dirty="0" smtClean="0"/>
              <a:t>, and, Start-up cost are in the initial year only.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BIA is only liable to reimburse start-up type costs prior to the award date when the agreement is actually awarded.</a:t>
            </a:r>
          </a:p>
          <a:p>
            <a:pPr lvl="1"/>
            <a:r>
              <a:rPr lang="en-US" dirty="0" smtClean="0"/>
              <a:t>Tribes are at a risk if:</a:t>
            </a:r>
          </a:p>
          <a:p>
            <a:pPr lvl="2"/>
            <a:r>
              <a:rPr lang="en-US" dirty="0" smtClean="0"/>
              <a:t>No notification in writing to the Region’s Approving or Awarding Official.</a:t>
            </a:r>
          </a:p>
          <a:p>
            <a:pPr lvl="2"/>
            <a:r>
              <a:rPr lang="en-US" dirty="0" smtClean="0"/>
              <a:t>Funds for items or activities that are outside the nature of the costs described in the pre-award written notification.</a:t>
            </a:r>
          </a:p>
          <a:p>
            <a:pPr lvl="2"/>
            <a:r>
              <a:rPr lang="en-US" dirty="0" smtClean="0"/>
              <a:t>No documentation verifying costs</a:t>
            </a:r>
          </a:p>
          <a:p>
            <a:pPr lvl="2"/>
            <a:r>
              <a:rPr lang="en-US" dirty="0" smtClean="0"/>
              <a:t>Not reasonable, allowable, allocable</a:t>
            </a:r>
          </a:p>
          <a:p>
            <a:pPr lvl="2"/>
            <a:r>
              <a:rPr lang="en-US" dirty="0" smtClean="0"/>
              <a:t>Proposal not Awarded</a:t>
            </a:r>
          </a:p>
          <a:p>
            <a:pPr lvl="2"/>
            <a:r>
              <a:rPr lang="en-US" dirty="0" smtClean="0"/>
              <a:t>Request already paid.  Duplication of costs.</a:t>
            </a:r>
          </a:p>
          <a:p>
            <a:pPr lvl="2"/>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Remember</a:t>
            </a:r>
            <a:endParaRPr lang="en-US" dirty="0"/>
          </a:p>
        </p:txBody>
      </p:sp>
      <p:sp>
        <p:nvSpPr>
          <p:cNvPr id="3" name="Content Placeholder 2"/>
          <p:cNvSpPr>
            <a:spLocks noGrp="1"/>
          </p:cNvSpPr>
          <p:nvPr>
            <p:ph idx="1"/>
          </p:nvPr>
        </p:nvSpPr>
        <p:spPr>
          <a:xfrm>
            <a:off x="457200" y="1371600"/>
            <a:ext cx="8229600" cy="4800917"/>
          </a:xfrm>
        </p:spPr>
        <p:txBody>
          <a:bodyPr>
            <a:normAutofit fontScale="92500" lnSpcReduction="20000"/>
          </a:bodyPr>
          <a:lstStyle/>
          <a:p>
            <a:r>
              <a:rPr lang="en-US" dirty="0" smtClean="0"/>
              <a:t>Keep communications open with the Bureau so as not to expend Start-up costs inappropriately.  </a:t>
            </a:r>
          </a:p>
          <a:p>
            <a:pPr lvl="1"/>
            <a:r>
              <a:rPr lang="en-US" dirty="0" smtClean="0"/>
              <a:t>Ensure Start-up Cost notification letter has been received by the Bureau.</a:t>
            </a:r>
          </a:p>
          <a:p>
            <a:pPr lvl="1"/>
            <a:r>
              <a:rPr lang="en-US" dirty="0" smtClean="0"/>
              <a:t>Since this letter is notification of estimated costs, be sure it is accurate, so reimbursement will cover the tribe’s need.</a:t>
            </a:r>
          </a:p>
          <a:p>
            <a:pPr lvl="1"/>
            <a:r>
              <a:rPr lang="en-US" dirty="0" smtClean="0"/>
              <a:t>Discuss updating a notification letter in a timely manner with the Bureau, should costs and need change.</a:t>
            </a:r>
          </a:p>
          <a:p>
            <a:pPr lvl="1"/>
            <a:r>
              <a:rPr lang="en-US" dirty="0" smtClean="0"/>
              <a:t>The notification includes a Budget and Budget Narrative.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Applicable Costs</a:t>
            </a:r>
            <a:endParaRPr lang="en-US" dirty="0"/>
          </a:p>
        </p:txBody>
      </p:sp>
      <p:sp>
        <p:nvSpPr>
          <p:cNvPr id="3" name="Content Placeholder 2"/>
          <p:cNvSpPr>
            <a:spLocks noGrp="1"/>
          </p:cNvSpPr>
          <p:nvPr>
            <p:ph idx="1"/>
          </p:nvPr>
        </p:nvSpPr>
        <p:spPr>
          <a:xfrm>
            <a:off x="457200" y="1447800"/>
            <a:ext cx="8229600" cy="4724717"/>
          </a:xfrm>
        </p:spPr>
        <p:txBody>
          <a:bodyPr>
            <a:normAutofit fontScale="92500" lnSpcReduction="10000"/>
          </a:bodyPr>
          <a:lstStyle/>
          <a:p>
            <a:r>
              <a:rPr lang="en-US" dirty="0" smtClean="0"/>
              <a:t>Personnel Costs</a:t>
            </a:r>
          </a:p>
          <a:p>
            <a:r>
              <a:rPr lang="en-US" dirty="0" smtClean="0"/>
              <a:t>Supplies</a:t>
            </a:r>
          </a:p>
          <a:p>
            <a:r>
              <a:rPr lang="en-US" dirty="0" smtClean="0"/>
              <a:t>Travel</a:t>
            </a:r>
          </a:p>
          <a:p>
            <a:r>
              <a:rPr lang="en-US" dirty="0" smtClean="0"/>
              <a:t>Equipment</a:t>
            </a:r>
          </a:p>
          <a:p>
            <a:r>
              <a:rPr lang="en-US" dirty="0" smtClean="0"/>
              <a:t>Consultants</a:t>
            </a:r>
          </a:p>
          <a:p>
            <a:r>
              <a:rPr lang="en-US" dirty="0" smtClean="0"/>
              <a:t>Other costs necessary to plan, prepare for, and assume operation.</a:t>
            </a:r>
          </a:p>
          <a:p>
            <a:endParaRPr lang="en-US" dirty="0" smtClean="0"/>
          </a:p>
          <a:p>
            <a:r>
              <a:rPr lang="en-US" dirty="0" smtClean="0"/>
              <a:t>Remember these are not ongoing operation costs.</a:t>
            </a:r>
          </a:p>
          <a:p>
            <a:r>
              <a:rPr lang="en-US" dirty="0" smtClean="0"/>
              <a:t>See the BIA CSC Policy Appendix</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Start-up and Pre-Award paid through the ISD Fund from Central Office, DSDS, Division Chief.</a:t>
            </a:r>
          </a:p>
          <a:p>
            <a:endParaRPr lang="en-US" dirty="0" smtClean="0"/>
          </a:p>
          <a:p>
            <a:r>
              <a:rPr lang="en-US" dirty="0" smtClean="0"/>
              <a:t>Direct and Indirect are paid through funds (Pool 2 and 3) from the Regional Offices.</a:t>
            </a:r>
          </a:p>
          <a:p>
            <a:endParaRPr lang="en-US" dirty="0" smtClean="0"/>
          </a:p>
          <a:p>
            <a:r>
              <a:rPr lang="en-US" dirty="0" smtClean="0"/>
              <a:t>These are non-recurring funds.</a:t>
            </a:r>
          </a:p>
          <a:p>
            <a:endParaRPr lang="en-US" dirty="0" smtClean="0"/>
          </a:p>
          <a:p>
            <a:r>
              <a:rPr lang="en-US" dirty="0" smtClean="0"/>
              <a:t>Funds are paid in the following year. 	Approved Start-up Awarded 2013 will be 	funded in 2014.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15000"/>
            <a:ext cx="8183563" cy="779463"/>
          </a:xfrm>
        </p:spPr>
        <p:txBody>
          <a:bodyPr>
            <a:normAutofit fontScale="90000"/>
          </a:bodyPr>
          <a:lstStyle/>
          <a:p>
            <a:pPr>
              <a:defRPr/>
            </a:pPr>
            <a:r>
              <a:rPr lang="en-US" dirty="0" smtClean="0">
                <a:solidFill>
                  <a:schemeClr val="accent1">
                    <a:lumMod val="50000"/>
                  </a:schemeClr>
                </a:solidFill>
              </a:rPr>
              <a:t>Definitions – the Law</a:t>
            </a:r>
            <a:endParaRPr lang="en-US" dirty="0">
              <a:solidFill>
                <a:schemeClr val="accent1">
                  <a:lumMod val="50000"/>
                </a:schemeClr>
              </a:solidFill>
            </a:endParaRPr>
          </a:p>
        </p:txBody>
      </p:sp>
      <p:sp>
        <p:nvSpPr>
          <p:cNvPr id="31747" name="TextBox 2"/>
          <p:cNvSpPr txBox="1">
            <a:spLocks noChangeArrowheads="1"/>
          </p:cNvSpPr>
          <p:nvPr/>
        </p:nvSpPr>
        <p:spPr bwMode="auto">
          <a:xfrm>
            <a:off x="609600" y="685800"/>
            <a:ext cx="8001000" cy="5200650"/>
          </a:xfrm>
          <a:prstGeom prst="rect">
            <a:avLst/>
          </a:prstGeom>
          <a:noFill/>
          <a:ln w="9525">
            <a:noFill/>
            <a:miter lim="800000"/>
            <a:headEnd/>
            <a:tailEnd/>
          </a:ln>
        </p:spPr>
        <p:txBody>
          <a:bodyPr>
            <a:spAutoFit/>
          </a:bodyPr>
          <a:lstStyle/>
          <a:p>
            <a:pPr>
              <a:defRPr/>
            </a:pPr>
            <a:r>
              <a:rPr lang="en-US" sz="2800" dirty="0"/>
              <a:t>Section 4 (</a:t>
            </a:r>
            <a:r>
              <a:rPr lang="en-US" dirty="0"/>
              <a:t>of the Law) </a:t>
            </a:r>
            <a:r>
              <a:rPr lang="en-US" sz="2400" dirty="0"/>
              <a:t>Definitions</a:t>
            </a:r>
          </a:p>
          <a:p>
            <a:pPr>
              <a:defRPr/>
            </a:pPr>
            <a:r>
              <a:rPr lang="en-US" sz="2000" dirty="0"/>
              <a:t>Page 9</a:t>
            </a:r>
          </a:p>
          <a:p>
            <a:pPr>
              <a:defRPr/>
            </a:pPr>
            <a:endParaRPr lang="en-US" dirty="0"/>
          </a:p>
          <a:p>
            <a:pPr>
              <a:defRPr/>
            </a:pPr>
            <a:r>
              <a:rPr lang="en-US" sz="2000" dirty="0"/>
              <a:t>(j</a:t>
            </a:r>
            <a:r>
              <a:rPr lang="en-US" sz="2400" dirty="0"/>
              <a:t>) ‘</a:t>
            </a:r>
            <a:r>
              <a:rPr lang="en-US" sz="2800" dirty="0">
                <a:solidFill>
                  <a:schemeClr val="accent2">
                    <a:lumMod val="75000"/>
                  </a:schemeClr>
                </a:solidFill>
              </a:rPr>
              <a:t>self-determination contract</a:t>
            </a:r>
            <a:r>
              <a:rPr lang="en-US" sz="2400" dirty="0"/>
              <a:t>’ </a:t>
            </a:r>
            <a:r>
              <a:rPr lang="en-US" sz="2400" dirty="0">
                <a:solidFill>
                  <a:srgbClr val="0070C0"/>
                </a:solidFill>
              </a:rPr>
              <a:t>means a contract (or </a:t>
            </a:r>
            <a:r>
              <a:rPr lang="en-US" sz="2400" i="1" dirty="0">
                <a:solidFill>
                  <a:srgbClr val="0070C0"/>
                </a:solidFill>
              </a:rPr>
              <a:t>grant</a:t>
            </a:r>
            <a:r>
              <a:rPr lang="en-US" sz="2400" dirty="0">
                <a:solidFill>
                  <a:srgbClr val="0070C0"/>
                </a:solidFill>
              </a:rPr>
              <a:t> or </a:t>
            </a:r>
            <a:r>
              <a:rPr lang="en-US" sz="2400" i="1" dirty="0">
                <a:solidFill>
                  <a:srgbClr val="0070C0"/>
                </a:solidFill>
              </a:rPr>
              <a:t>cooperative agreement </a:t>
            </a:r>
            <a:r>
              <a:rPr lang="en-US" sz="2400" dirty="0">
                <a:solidFill>
                  <a:srgbClr val="0070C0"/>
                </a:solidFill>
              </a:rPr>
              <a:t>utilized under </a:t>
            </a:r>
            <a:r>
              <a:rPr lang="en-US" sz="2400" i="1" dirty="0">
                <a:solidFill>
                  <a:srgbClr val="0070C0"/>
                </a:solidFill>
              </a:rPr>
              <a:t>section 9</a:t>
            </a:r>
            <a:r>
              <a:rPr lang="en-US" sz="2400" dirty="0">
                <a:solidFill>
                  <a:srgbClr val="0070C0"/>
                </a:solidFill>
              </a:rPr>
              <a:t> of the Act) entered into under title I of this Act between a tribal organization and the </a:t>
            </a:r>
            <a:r>
              <a:rPr lang="en-US" sz="2400" i="1" dirty="0">
                <a:solidFill>
                  <a:srgbClr val="0070C0"/>
                </a:solidFill>
              </a:rPr>
              <a:t>appropriate Secretary </a:t>
            </a:r>
            <a:r>
              <a:rPr lang="en-US" sz="2400" dirty="0">
                <a:solidFill>
                  <a:srgbClr val="0070C0"/>
                </a:solidFill>
              </a:rPr>
              <a:t>for the planning, conduct and administration of programs or services </a:t>
            </a:r>
            <a:r>
              <a:rPr lang="en-US" sz="2400" i="1" dirty="0"/>
              <a:t>which are otherwise provided to Indian tribes </a:t>
            </a:r>
            <a:r>
              <a:rPr lang="en-US" sz="2400" dirty="0"/>
              <a:t>and their members pursuant to Federal Law </a:t>
            </a:r>
            <a:r>
              <a:rPr lang="en-US" sz="2400" i="1" dirty="0">
                <a:solidFill>
                  <a:srgbClr val="002060"/>
                </a:solidFill>
              </a:rPr>
              <a:t>Provided,</a:t>
            </a:r>
            <a:r>
              <a:rPr lang="en-US" sz="2400" dirty="0">
                <a:solidFill>
                  <a:srgbClr val="002060"/>
                </a:solidFill>
              </a:rPr>
              <a:t> That… no contract (or grant or cooperative agreement utilized under section 9 of this Act) entered into under title I of this act shall be construed to be a procurement contract</a:t>
            </a:r>
            <a:r>
              <a:rPr lang="en-US" sz="2400" dirty="0">
                <a:solidFill>
                  <a:schemeClr val="accent1"/>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183563" cy="1050925"/>
          </a:xfrm>
        </p:spPr>
        <p:txBody>
          <a:bodyPr/>
          <a:lstStyle/>
          <a:p>
            <a:pPr algn="ctr">
              <a:defRPr/>
            </a:pPr>
            <a:r>
              <a:rPr lang="en-US" dirty="0" smtClean="0"/>
              <a:t>Treaty Rights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5715000"/>
            <a:ext cx="8183563" cy="854075"/>
          </a:xfrm>
        </p:spPr>
        <p:txBody>
          <a:bodyPr>
            <a:normAutofit fontScale="90000"/>
          </a:bodyPr>
          <a:lstStyle/>
          <a:p>
            <a:pPr eaLnBrk="1" fontAlgn="auto" hangingPunct="1">
              <a:spcAft>
                <a:spcPts val="0"/>
              </a:spcAft>
              <a:defRPr/>
            </a:pPr>
            <a:r>
              <a:rPr lang="en-US" dirty="0" smtClean="0">
                <a:solidFill>
                  <a:schemeClr val="accent1">
                    <a:tint val="88000"/>
                    <a:satMod val="150000"/>
                  </a:schemeClr>
                </a:solidFill>
                <a:latin typeface="Papyrus" pitchFamily="66" charset="0"/>
              </a:rPr>
              <a:t>Public Law 93-638, as Amended</a:t>
            </a:r>
          </a:p>
        </p:txBody>
      </p:sp>
      <p:sp>
        <p:nvSpPr>
          <p:cNvPr id="30723" name="Rectangle 3"/>
          <p:cNvSpPr>
            <a:spLocks noGrp="1" noChangeArrowheads="1"/>
          </p:cNvSpPr>
          <p:nvPr>
            <p:ph idx="1"/>
          </p:nvPr>
        </p:nvSpPr>
        <p:spPr>
          <a:xfrm>
            <a:off x="533400" y="609600"/>
            <a:ext cx="8229600" cy="5029200"/>
          </a:xfrm>
        </p:spPr>
        <p:txBody>
          <a:bodyPr>
            <a:normAutofit/>
          </a:bodyPr>
          <a:lstStyle/>
          <a:p>
            <a:pPr algn="ctr">
              <a:lnSpc>
                <a:spcPct val="90000"/>
              </a:lnSpc>
              <a:buNone/>
              <a:tabLst>
                <a:tab pos="171450" algn="l"/>
              </a:tabLst>
              <a:defRPr/>
            </a:pPr>
            <a:r>
              <a:rPr lang="en-US" sz="3600" b="1" dirty="0" smtClean="0">
                <a:solidFill>
                  <a:schemeClr val="accent6">
                    <a:lumMod val="50000"/>
                  </a:schemeClr>
                </a:solidFill>
              </a:rPr>
              <a:t>Section 106</a:t>
            </a:r>
            <a:endParaRPr lang="en-US" sz="3600" b="1" dirty="0" smtClean="0"/>
          </a:p>
          <a:p>
            <a:pPr algn="ctr" eaLnBrk="1" hangingPunct="1">
              <a:lnSpc>
                <a:spcPct val="90000"/>
              </a:lnSpc>
              <a:buFontTx/>
              <a:buNone/>
              <a:defRPr/>
            </a:pPr>
            <a:endParaRPr lang="en-US" sz="2400" b="1" dirty="0" smtClean="0"/>
          </a:p>
          <a:p>
            <a:pPr algn="ctr" eaLnBrk="1" hangingPunct="1">
              <a:lnSpc>
                <a:spcPct val="90000"/>
              </a:lnSpc>
              <a:buFontTx/>
              <a:buNone/>
              <a:defRPr/>
            </a:pPr>
            <a:r>
              <a:rPr lang="en-US" sz="2400" b="1" dirty="0" smtClean="0"/>
              <a:t>CONTRACT FUNDING AND INDIRECT COSTS</a:t>
            </a:r>
            <a:endParaRPr lang="en-US" sz="1800" b="1" dirty="0" smtClean="0"/>
          </a:p>
          <a:p>
            <a:pPr algn="ctr" eaLnBrk="1" hangingPunct="1">
              <a:lnSpc>
                <a:spcPct val="90000"/>
              </a:lnSpc>
              <a:buFontTx/>
              <a:buNone/>
              <a:defRPr/>
            </a:pPr>
            <a:r>
              <a:rPr lang="en-US" sz="2400" b="1" dirty="0" smtClean="0">
                <a:solidFill>
                  <a:schemeClr val="accent5">
                    <a:lumMod val="60000"/>
                    <a:lumOff val="40000"/>
                  </a:schemeClr>
                </a:solidFill>
              </a:rPr>
              <a:t>  </a:t>
            </a:r>
          </a:p>
          <a:p>
            <a:pPr eaLnBrk="1" hangingPunct="1">
              <a:lnSpc>
                <a:spcPct val="90000"/>
              </a:lnSpc>
              <a:buFontTx/>
              <a:buNone/>
              <a:defRPr/>
            </a:pPr>
            <a:r>
              <a:rPr lang="en-US" sz="2400" b="1" dirty="0" smtClean="0"/>
              <a:t>Amount of funds provided:</a:t>
            </a:r>
          </a:p>
          <a:p>
            <a:pPr lvl="1" eaLnBrk="1" hangingPunct="1">
              <a:lnSpc>
                <a:spcPct val="90000"/>
              </a:lnSpc>
              <a:buFont typeface="Tahoma" pitchFamily="34" charset="0"/>
              <a:buNone/>
              <a:defRPr/>
            </a:pPr>
            <a:r>
              <a:rPr lang="en-US" b="1" dirty="0" smtClean="0"/>
              <a:t>	</a:t>
            </a:r>
            <a:r>
              <a:rPr lang="en-US" sz="2000" b="1" dirty="0" smtClean="0"/>
              <a:t>(1) </a:t>
            </a:r>
            <a:r>
              <a:rPr lang="en-US" b="1" dirty="0" smtClean="0"/>
              <a:t>Secretarial Funding Level</a:t>
            </a:r>
          </a:p>
          <a:p>
            <a:pPr lvl="1" eaLnBrk="1" hangingPunct="1">
              <a:lnSpc>
                <a:spcPct val="90000"/>
              </a:lnSpc>
              <a:buFont typeface="Tahoma" pitchFamily="34" charset="0"/>
              <a:buNone/>
              <a:defRPr/>
            </a:pPr>
            <a:r>
              <a:rPr lang="en-US" sz="2000" b="1" dirty="0" smtClean="0"/>
              <a:t>	(2) </a:t>
            </a:r>
            <a:r>
              <a:rPr lang="en-US" b="1" dirty="0" smtClean="0"/>
              <a:t>Contract Support Cost</a:t>
            </a:r>
            <a:endParaRPr lang="en-US" sz="2000" b="1" dirty="0" smtClean="0"/>
          </a:p>
          <a:p>
            <a:pPr lvl="1" eaLnBrk="1" hangingPunct="1">
              <a:lnSpc>
                <a:spcPct val="90000"/>
              </a:lnSpc>
              <a:buFont typeface="Tahoma" pitchFamily="34" charset="0"/>
              <a:buNone/>
              <a:defRPr/>
            </a:pPr>
            <a:r>
              <a:rPr lang="en-US" sz="2000" b="1" dirty="0" smtClean="0"/>
              <a:t>	(3) </a:t>
            </a:r>
            <a:r>
              <a:rPr lang="en-US" b="1" dirty="0" smtClean="0"/>
              <a:t>Contract Support Cost</a:t>
            </a:r>
            <a:endParaRPr lang="en-US" sz="2000" b="1" dirty="0" smtClean="0"/>
          </a:p>
          <a:p>
            <a:pPr lvl="4" eaLnBrk="1" hangingPunct="1">
              <a:lnSpc>
                <a:spcPct val="90000"/>
              </a:lnSpc>
              <a:defRPr/>
            </a:pPr>
            <a:r>
              <a:rPr lang="en-US" sz="1800" b="1" dirty="0" smtClean="0"/>
              <a:t>Direct Contract Support Cost</a:t>
            </a:r>
          </a:p>
          <a:p>
            <a:pPr lvl="4" eaLnBrk="1" hangingPunct="1">
              <a:lnSpc>
                <a:spcPct val="90000"/>
              </a:lnSpc>
              <a:defRPr/>
            </a:pPr>
            <a:r>
              <a:rPr lang="en-US" sz="1800" b="1" dirty="0" smtClean="0"/>
              <a:t>Indirect Cost</a:t>
            </a:r>
          </a:p>
          <a:p>
            <a:pPr lvl="1" eaLnBrk="1" hangingPunct="1">
              <a:lnSpc>
                <a:spcPct val="90000"/>
              </a:lnSpc>
              <a:buFont typeface="Tahoma" pitchFamily="34" charset="0"/>
              <a:buNone/>
              <a:defRPr/>
            </a:pPr>
            <a:r>
              <a:rPr lang="en-US" b="1" dirty="0" smtClean="0"/>
              <a:t>	(4) Savings</a:t>
            </a:r>
          </a:p>
          <a:p>
            <a:pPr lvl="1" eaLnBrk="1" hangingPunct="1">
              <a:lnSpc>
                <a:spcPct val="90000"/>
              </a:lnSpc>
              <a:buFont typeface="Tahoma" pitchFamily="34" charset="0"/>
              <a:buNone/>
              <a:defRPr/>
            </a:pPr>
            <a:r>
              <a:rPr lang="en-US" b="1" dirty="0" smtClean="0"/>
              <a:t>	(5) Start-Up Cost</a:t>
            </a:r>
          </a:p>
          <a:p>
            <a:pPr lvl="1" eaLnBrk="1" hangingPunct="1">
              <a:lnSpc>
                <a:spcPct val="90000"/>
              </a:lnSpc>
              <a:buFont typeface="Tahoma" pitchFamily="34" charset="0"/>
              <a:buNone/>
              <a:defRPr/>
            </a:pPr>
            <a:r>
              <a:rPr lang="en-US" b="1" dirty="0" smtClean="0"/>
              <a:t>	(6)Pre-Award Cost</a:t>
            </a:r>
          </a:p>
        </p:txBody>
      </p:sp>
      <p:pic>
        <p:nvPicPr>
          <p:cNvPr id="87044" name="Picture 4" descr="C:\Documents and Settings\debra.peebles\Local Settings\Temporary Internet Files\Content.IE5\N1D7ZYNL\MC900215554[1].wmf"/>
          <p:cNvPicPr>
            <a:picLocks noChangeAspect="1" noChangeArrowheads="1"/>
          </p:cNvPicPr>
          <p:nvPr/>
        </p:nvPicPr>
        <p:blipFill>
          <a:blip r:embed="rId3" cstate="print"/>
          <a:srcRect/>
          <a:stretch>
            <a:fillRect/>
          </a:stretch>
        </p:blipFill>
        <p:spPr bwMode="auto">
          <a:xfrm>
            <a:off x="5486400" y="3657600"/>
            <a:ext cx="2743200" cy="201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686800" cy="1143000"/>
          </a:xfrm>
        </p:spPr>
        <p:txBody>
          <a:bodyPr>
            <a:noAutofit/>
          </a:bodyPr>
          <a:lstStyle/>
          <a:p>
            <a:r>
              <a:rPr lang="en-US" sz="3200" dirty="0" smtClean="0"/>
              <a:t>Guidelines for Proposal Preparation and ISD Requests - Start-up Contract Support</a:t>
            </a:r>
            <a:endParaRPr lang="en-US" sz="3200" dirty="0"/>
          </a:p>
        </p:txBody>
      </p:sp>
      <p:sp>
        <p:nvSpPr>
          <p:cNvPr id="3" name="Content Placeholder 2"/>
          <p:cNvSpPr>
            <a:spLocks noGrp="1"/>
          </p:cNvSpPr>
          <p:nvPr>
            <p:ph idx="1"/>
          </p:nvPr>
        </p:nvSpPr>
        <p:spPr>
          <a:xfrm>
            <a:off x="457200" y="1904999"/>
            <a:ext cx="8229600" cy="4267517"/>
          </a:xfrm>
        </p:spPr>
        <p:txBody>
          <a:bodyPr/>
          <a:lstStyle/>
          <a:p>
            <a:r>
              <a:rPr lang="en-US" dirty="0" smtClean="0"/>
              <a:t>Let us Define:</a:t>
            </a:r>
          </a:p>
          <a:p>
            <a:r>
              <a:rPr lang="en-US" dirty="0" smtClean="0"/>
              <a:t>Start-up costs are one-time costs by the requesting tribe to plan, prepare and assume operation of a Program, Function, Service or Activity.</a:t>
            </a:r>
          </a:p>
          <a:p>
            <a:pPr lvl="1"/>
            <a:r>
              <a:rPr lang="en-US" dirty="0" smtClean="0"/>
              <a:t>Occurring either </a:t>
            </a:r>
            <a:r>
              <a:rPr lang="en-US" sz="2800" b="1" dirty="0" smtClean="0"/>
              <a:t>prior</a:t>
            </a:r>
            <a:r>
              <a:rPr lang="en-US" sz="2800" dirty="0" smtClean="0"/>
              <a:t> to</a:t>
            </a:r>
            <a:r>
              <a:rPr lang="en-US" dirty="0" smtClean="0"/>
              <a:t>, or, </a:t>
            </a:r>
            <a:r>
              <a:rPr lang="en-US" sz="2800" b="1" dirty="0" smtClean="0"/>
              <a:t>after</a:t>
            </a:r>
            <a:r>
              <a:rPr lang="en-US" dirty="0" smtClean="0"/>
              <a:t> award of the Self-determination agreement, but, are NOT recurring.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Costs</a:t>
            </a:r>
            <a:endParaRPr lang="en-US" dirty="0"/>
          </a:p>
        </p:txBody>
      </p:sp>
      <p:sp>
        <p:nvSpPr>
          <p:cNvPr id="3" name="Content Placeholder 2"/>
          <p:cNvSpPr>
            <a:spLocks noGrp="1"/>
          </p:cNvSpPr>
          <p:nvPr>
            <p:ph idx="1"/>
          </p:nvPr>
        </p:nvSpPr>
        <p:spPr>
          <a:xfrm>
            <a:off x="457200" y="2438399"/>
            <a:ext cx="8229600" cy="3734117"/>
          </a:xfrm>
        </p:spPr>
        <p:txBody>
          <a:bodyPr/>
          <a:lstStyle/>
          <a:p>
            <a:r>
              <a:rPr lang="en-US" dirty="0" smtClean="0"/>
              <a:t>Start-up Costs may vary</a:t>
            </a:r>
          </a:p>
          <a:p>
            <a:pPr lvl="1"/>
            <a:r>
              <a:rPr lang="en-US" dirty="0" smtClean="0"/>
              <a:t>Depending on the capacity of the requesting tribe, and the size and proposed support.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Requests</a:t>
            </a:r>
            <a:endParaRPr lang="en-US" dirty="0"/>
          </a:p>
        </p:txBody>
      </p:sp>
      <p:sp>
        <p:nvSpPr>
          <p:cNvPr id="3" name="Content Placeholder 2"/>
          <p:cNvSpPr>
            <a:spLocks noGrp="1"/>
          </p:cNvSpPr>
          <p:nvPr>
            <p:ph idx="1"/>
          </p:nvPr>
        </p:nvSpPr>
        <p:spPr/>
        <p:txBody>
          <a:bodyPr/>
          <a:lstStyle/>
          <a:p>
            <a:endParaRPr lang="en-US" dirty="0" smtClean="0"/>
          </a:p>
          <a:p>
            <a:r>
              <a:rPr lang="en-US" dirty="0" smtClean="0"/>
              <a:t>Costs included in Start-up must be reasonable, necessary, and pay for activities that are not provided in DIRECT contract support, or INDIRECT contract support as defined Section 106 of the Act.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551</TotalTime>
  <Words>2162</Words>
  <Application>Microsoft Office PowerPoint</Application>
  <PresentationFormat>On-screen Show (4:3)</PresentationFormat>
  <Paragraphs>229</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Foundry</vt:lpstr>
      <vt:lpstr>Contract Support Costs Self-determination Agreements</vt:lpstr>
      <vt:lpstr>P.L.93-638, the Law and Regulations, as Amended</vt:lpstr>
      <vt:lpstr>Technical Assistance</vt:lpstr>
      <vt:lpstr>Definitions – the Law</vt:lpstr>
      <vt:lpstr>Treaty Rights</vt:lpstr>
      <vt:lpstr>Public Law 93-638, as Amended</vt:lpstr>
      <vt:lpstr>Guidelines for Proposal Preparation and ISD Requests - Start-up Contract Support</vt:lpstr>
      <vt:lpstr>Start-up Costs</vt:lpstr>
      <vt:lpstr>Start-up Requests</vt:lpstr>
      <vt:lpstr>Start-up Requests</vt:lpstr>
      <vt:lpstr>Start-up Requests</vt:lpstr>
      <vt:lpstr>Start-up Requests</vt:lpstr>
      <vt:lpstr>Start-up Request</vt:lpstr>
      <vt:lpstr>Start-up Request</vt:lpstr>
      <vt:lpstr>Start-up Costs</vt:lpstr>
      <vt:lpstr>Start-up Request</vt:lpstr>
      <vt:lpstr>Contract Support Cost Policy</vt:lpstr>
      <vt:lpstr>Contract Support Cost Policy</vt:lpstr>
      <vt:lpstr>Policy </vt:lpstr>
      <vt:lpstr>Policy</vt:lpstr>
      <vt:lpstr>Policy Definitions</vt:lpstr>
      <vt:lpstr>   Start-up Costs, Section 106 and the Policy</vt:lpstr>
      <vt:lpstr>Pre-Award Cost</vt:lpstr>
      <vt:lpstr>Pre-Award Costs</vt:lpstr>
      <vt:lpstr>Pre-Award Costs</vt:lpstr>
      <vt:lpstr>The ISD Fund, or Pool 1</vt:lpstr>
      <vt:lpstr>Start-up Funds</vt:lpstr>
      <vt:lpstr>ISD Funding Appropriate and Time Frames</vt:lpstr>
      <vt:lpstr>ISD Funding Appropriate and Time Frames</vt:lpstr>
      <vt:lpstr>Leftover Funding</vt:lpstr>
      <vt:lpstr>What are considered Reasonable Costs</vt:lpstr>
      <vt:lpstr>What are considered Reasonable Costs</vt:lpstr>
      <vt:lpstr>Remember</vt:lpstr>
      <vt:lpstr>Remember</vt:lpstr>
      <vt:lpstr>Remember</vt:lpstr>
      <vt:lpstr>Some Applicable Costs</vt:lpstr>
      <vt:lpstr>Remember</vt:lpstr>
      <vt:lpstr>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Support Costs Self-determination Agreements</dc:title>
  <dc:creator>dpeebles</dc:creator>
  <cp:lastModifiedBy>debra.peebles</cp:lastModifiedBy>
  <cp:revision>58</cp:revision>
  <dcterms:created xsi:type="dcterms:W3CDTF">2013-06-20T03:58:33Z</dcterms:created>
  <dcterms:modified xsi:type="dcterms:W3CDTF">2013-07-10T18:41:19Z</dcterms:modified>
</cp:coreProperties>
</file>