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C32643B-CC5A-4A37-BCD0-04AE21CF71A4}" type="datetimeFigureOut">
              <a:rPr lang="en-US" smtClean="0"/>
              <a:pPr/>
              <a:t>7/24/2012</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89B7940-FD85-4E69-A913-D200B7D93BF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EFEB1D5-C427-4E14-B0F9-1466925EBF95}" type="datetimeFigureOut">
              <a:rPr lang="en-US" smtClean="0"/>
              <a:pPr/>
              <a:t>7/24/2012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6EBA9DF2-F4F9-4A64-8B69-7EA76A48EBB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BA9DF2-F4F9-4A64-8B69-7EA76A48EBB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EBA9DF2-F4F9-4A64-8B69-7EA76A48EBB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9E59261-0380-4506-9BBA-7D8BFFAD9D16}" type="datetimeFigureOut">
              <a:rPr lang="en-US" smtClean="0"/>
              <a:pPr/>
              <a:t>7/24/2012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E67A508-AFEF-479F-A7AE-ADD1DBCDF2F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E59261-0380-4506-9BBA-7D8BFFAD9D16}"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7A508-AFEF-479F-A7AE-ADD1DBCDF2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E59261-0380-4506-9BBA-7D8BFFAD9D16}"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7A508-AFEF-479F-A7AE-ADD1DBCDF2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E59261-0380-4506-9BBA-7D8BFFAD9D16}"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67A508-AFEF-479F-A7AE-ADD1DBCDF2F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E59261-0380-4506-9BBA-7D8BFFAD9D16}" type="datetimeFigureOut">
              <a:rPr lang="en-US" smtClean="0"/>
              <a:pPr/>
              <a:t>7/24/2012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E67A508-AFEF-479F-A7AE-ADD1DBCDF2F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E59261-0380-4506-9BBA-7D8BFFAD9D16}" type="datetimeFigureOut">
              <a:rPr lang="en-US" smtClean="0"/>
              <a:pPr/>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7A508-AFEF-479F-A7AE-ADD1DBCDF2F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9E59261-0380-4506-9BBA-7D8BFFAD9D16}" type="datetimeFigureOut">
              <a:rPr lang="en-US" smtClean="0"/>
              <a:pPr/>
              <a:t>7/24/2012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67A508-AFEF-479F-A7AE-ADD1DBCDF2F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E59261-0380-4506-9BBA-7D8BFFAD9D16}" type="datetimeFigureOut">
              <a:rPr lang="en-US" smtClean="0"/>
              <a:pPr/>
              <a:t>7/24/2012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67A508-AFEF-479F-A7AE-ADD1DBCDF2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E59261-0380-4506-9BBA-7D8BFFAD9D16}" type="datetimeFigureOut">
              <a:rPr lang="en-US" smtClean="0"/>
              <a:pPr/>
              <a:t>7/24/2012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67A508-AFEF-479F-A7AE-ADD1DBCDF2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E59261-0380-4506-9BBA-7D8BFFAD9D16}" type="datetimeFigureOut">
              <a:rPr lang="en-US" smtClean="0"/>
              <a:pPr/>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7A508-AFEF-479F-A7AE-ADD1DBCDF2F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E59261-0380-4506-9BBA-7D8BFFAD9D16}" type="datetimeFigureOut">
              <a:rPr lang="en-US" smtClean="0"/>
              <a:pPr/>
              <a:t>7/24/2012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E67A508-AFEF-479F-A7AE-ADD1DBCDF2F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9E59261-0380-4506-9BBA-7D8BFFAD9D16}" type="datetimeFigureOut">
              <a:rPr lang="en-US" smtClean="0"/>
              <a:pPr/>
              <a:t>7/24/2012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E67A508-AFEF-479F-A7AE-ADD1DBCDF2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352800"/>
            <a:ext cx="7315200" cy="3048000"/>
          </a:xfrm>
        </p:spPr>
        <p:txBody>
          <a:bodyPr>
            <a:normAutofit/>
          </a:bodyPr>
          <a:lstStyle/>
          <a:p>
            <a:pPr marL="514350" indent="-514350" algn="l">
              <a:buAutoNum type="alphaLcParenBoth"/>
            </a:pPr>
            <a:r>
              <a:rPr lang="en-US" dirty="0" smtClean="0">
                <a:solidFill>
                  <a:schemeClr val="tx1"/>
                </a:solidFill>
              </a:rPr>
              <a:t>Amount of funds provided:</a:t>
            </a:r>
          </a:p>
          <a:p>
            <a:pPr marL="514350" indent="-49213" algn="l"/>
            <a:r>
              <a:rPr lang="en-US" dirty="0" smtClean="0">
                <a:solidFill>
                  <a:schemeClr val="tx1"/>
                </a:solidFill>
              </a:rPr>
              <a:t>The amount of funds provided under the terms of the contract shall NOT be less than the Secretary would have provided for operation of the program for the period by the contract, had the Secretary provided those services, activities, or program.</a:t>
            </a:r>
            <a:endParaRPr lang="en-US" dirty="0">
              <a:solidFill>
                <a:schemeClr val="tx1"/>
              </a:solidFill>
            </a:endParaRPr>
          </a:p>
        </p:txBody>
      </p:sp>
      <p:sp>
        <p:nvSpPr>
          <p:cNvPr id="2" name="Title 1"/>
          <p:cNvSpPr>
            <a:spLocks noGrp="1"/>
          </p:cNvSpPr>
          <p:nvPr>
            <p:ph type="ctrTitle"/>
          </p:nvPr>
        </p:nvSpPr>
        <p:spPr>
          <a:xfrm>
            <a:off x="609600" y="0"/>
            <a:ext cx="7772400" cy="1447801"/>
          </a:xfrm>
        </p:spPr>
        <p:txBody>
          <a:bodyPr>
            <a:normAutofit/>
          </a:bodyPr>
          <a:lstStyle/>
          <a:p>
            <a:r>
              <a:rPr lang="en-US" b="1" dirty="0" smtClean="0">
                <a:solidFill>
                  <a:schemeClr val="accent2">
                    <a:lumMod val="75000"/>
                  </a:schemeClr>
                </a:solidFill>
              </a:rPr>
              <a:t>Funding</a:t>
            </a:r>
            <a:r>
              <a:rPr lang="en-US" dirty="0" smtClean="0">
                <a:solidFill>
                  <a:schemeClr val="tx1">
                    <a:lumMod val="50000"/>
                    <a:lumOff val="50000"/>
                  </a:schemeClr>
                </a:solidFill>
              </a:rPr>
              <a:t/>
            </a:r>
            <a:br>
              <a:rPr lang="en-US" dirty="0" smtClean="0">
                <a:solidFill>
                  <a:schemeClr val="tx1">
                    <a:lumMod val="50000"/>
                    <a:lumOff val="50000"/>
                  </a:schemeClr>
                </a:solidFill>
              </a:rPr>
            </a:br>
            <a:r>
              <a:rPr lang="en-US" sz="2400" dirty="0" smtClean="0">
                <a:solidFill>
                  <a:schemeClr val="accent2">
                    <a:lumMod val="75000"/>
                  </a:schemeClr>
                </a:solidFill>
              </a:rPr>
              <a:t>Section 106 of the Act </a:t>
            </a:r>
            <a:endParaRPr lang="en-US" sz="2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457200" y="1447800"/>
            <a:ext cx="8229600" cy="4678363"/>
          </a:xfrm>
        </p:spPr>
        <p:txBody>
          <a:bodyPr>
            <a:normAutofit/>
          </a:bodyPr>
          <a:lstStyle/>
          <a:p>
            <a:pPr marL="0" indent="0">
              <a:spcBef>
                <a:spcPts val="0"/>
              </a:spcBef>
              <a:buNone/>
            </a:pPr>
            <a:r>
              <a:rPr lang="en-US" sz="2800" dirty="0" smtClean="0"/>
              <a:t>The provision of funds under this Act is subject to the availability of appropriations and the Secretary is not required to reduce funding for programs, projects, or activities serving a tribe to make funds available to another tribal contractor under the Act.</a:t>
            </a:r>
          </a:p>
          <a:p>
            <a:pPr marL="0" indent="0">
              <a:spcBef>
                <a:spcPts val="0"/>
              </a:spcBef>
              <a:buNone/>
            </a:pPr>
            <a:endParaRPr lang="en-US" sz="1200" dirty="0" smtClean="0"/>
          </a:p>
          <a:p>
            <a:pPr marL="0" indent="0">
              <a:spcBef>
                <a:spcPts val="0"/>
              </a:spcBef>
              <a:buNone/>
            </a:pPr>
            <a:r>
              <a:rPr lang="en-US" sz="2800" dirty="0" smtClean="0"/>
              <a:t>As well, tribes have the authority to return funds to the Bureau of Indian Affairs for distribution to other tribes with no diminishment of Federal Trust responsibility or limitation on right to appropriations.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fontScale="90000"/>
          </a:bodyPr>
          <a:lstStyle/>
          <a:p>
            <a:r>
              <a:rPr lang="en-US" dirty="0" smtClean="0"/>
              <a:t/>
            </a:r>
            <a:br>
              <a:rPr lang="en-US" dirty="0" smtClean="0"/>
            </a:br>
            <a:r>
              <a:rPr lang="en-US" sz="3100" dirty="0" smtClean="0">
                <a:solidFill>
                  <a:schemeClr val="tx1">
                    <a:lumMod val="50000"/>
                    <a:lumOff val="50000"/>
                  </a:schemeClr>
                </a:solidFill>
              </a:rPr>
              <a:t> Funding  </a:t>
            </a:r>
            <a:r>
              <a:rPr lang="en-US" sz="3100" dirty="0" smtClean="0"/>
              <a:t>(c)Annual Reports:</a:t>
            </a:r>
            <a:endParaRPr lang="en-US" sz="3100" dirty="0">
              <a:solidFill>
                <a:schemeClr val="tx1">
                  <a:lumMod val="50000"/>
                  <a:lumOff val="50000"/>
                </a:schemeClr>
              </a:solidFill>
            </a:endParaRPr>
          </a:p>
        </p:txBody>
      </p:sp>
      <p:sp>
        <p:nvSpPr>
          <p:cNvPr id="3" name="Content Placeholder 2"/>
          <p:cNvSpPr>
            <a:spLocks noGrp="1"/>
          </p:cNvSpPr>
          <p:nvPr>
            <p:ph sz="quarter" idx="1"/>
          </p:nvPr>
        </p:nvSpPr>
        <p:spPr>
          <a:xfrm>
            <a:off x="228600" y="609600"/>
            <a:ext cx="8686800" cy="5867400"/>
          </a:xfrm>
        </p:spPr>
        <p:txBody>
          <a:bodyPr>
            <a:normAutofit lnSpcReduction="10000"/>
          </a:bodyPr>
          <a:lstStyle/>
          <a:p>
            <a:pPr marL="0" indent="0">
              <a:spcBef>
                <a:spcPts val="0"/>
              </a:spcBef>
              <a:buNone/>
            </a:pPr>
            <a:r>
              <a:rPr lang="en-US" sz="2400" b="1" dirty="0" smtClean="0"/>
              <a:t>The Secretary prepares and submits to Congress an annual report on the implementation of the Act. Including: </a:t>
            </a:r>
          </a:p>
          <a:p>
            <a:pPr marL="0" indent="0">
              <a:spcBef>
                <a:spcPts val="0"/>
              </a:spcBef>
              <a:buNone/>
            </a:pPr>
            <a:endParaRPr lang="en-US" sz="1200" dirty="0" smtClean="0"/>
          </a:p>
          <a:p>
            <a:pPr marL="0" lvl="2" indent="0">
              <a:spcBef>
                <a:spcPts val="0"/>
              </a:spcBef>
              <a:buClr>
                <a:schemeClr val="accent2"/>
              </a:buClr>
            </a:pPr>
            <a:r>
              <a:rPr lang="en-US" sz="2400" dirty="0" smtClean="0"/>
              <a:t>the total amounts of funds provided for each program</a:t>
            </a:r>
          </a:p>
          <a:p>
            <a:pPr marL="0" lvl="2" indent="0">
              <a:spcBef>
                <a:spcPts val="0"/>
              </a:spcBef>
              <a:buClr>
                <a:schemeClr val="accent2"/>
              </a:buClr>
            </a:pPr>
            <a:r>
              <a:rPr lang="en-US" sz="2400" dirty="0" smtClean="0"/>
              <a:t>the </a:t>
            </a:r>
            <a:r>
              <a:rPr lang="en-US" sz="2400" dirty="0" smtClean="0"/>
              <a:t>budgeted </a:t>
            </a:r>
            <a:r>
              <a:rPr lang="en-US" sz="2400" dirty="0" smtClean="0"/>
              <a:t>activity for direct cost</a:t>
            </a:r>
          </a:p>
          <a:p>
            <a:pPr marL="0" lvl="2" indent="0">
              <a:spcBef>
                <a:spcPts val="0"/>
              </a:spcBef>
              <a:buClr>
                <a:schemeClr val="accent2"/>
              </a:buClr>
            </a:pPr>
            <a:r>
              <a:rPr lang="en-US" sz="2400" dirty="0" smtClean="0"/>
              <a:t>contract support costs of tribes under self-determination</a:t>
            </a:r>
          </a:p>
          <a:p>
            <a:pPr marL="0" lvl="2" indent="0">
              <a:lnSpc>
                <a:spcPct val="110000"/>
              </a:lnSpc>
              <a:spcBef>
                <a:spcPts val="0"/>
              </a:spcBef>
              <a:buClr>
                <a:schemeClr val="accent2"/>
              </a:buClr>
            </a:pPr>
            <a:r>
              <a:rPr lang="en-US" sz="2400" dirty="0" smtClean="0"/>
              <a:t>An accounting of deficiency in funds needed to provide required contract support costs to all contractors in the given fiscal year;</a:t>
            </a:r>
          </a:p>
          <a:p>
            <a:pPr marL="0" lvl="2" indent="0">
              <a:lnSpc>
                <a:spcPct val="110000"/>
              </a:lnSpc>
              <a:spcBef>
                <a:spcPts val="0"/>
              </a:spcBef>
              <a:buClr>
                <a:schemeClr val="accent2"/>
              </a:buClr>
            </a:pPr>
            <a:r>
              <a:rPr lang="en-US" sz="2400" dirty="0" smtClean="0"/>
              <a:t>The indirect cost rate and type of rate for each contracting tribal organization that has been negotiated;</a:t>
            </a:r>
          </a:p>
          <a:p>
            <a:pPr marL="0" lvl="2" indent="0">
              <a:lnSpc>
                <a:spcPct val="110000"/>
              </a:lnSpc>
              <a:spcBef>
                <a:spcPts val="0"/>
              </a:spcBef>
              <a:buClr>
                <a:schemeClr val="accent2"/>
              </a:buClr>
            </a:pPr>
            <a:r>
              <a:rPr lang="en-US" sz="2400" dirty="0" smtClean="0"/>
              <a:t>The direct cost base and type of base from which the indirect cost rate is determined for each organization;</a:t>
            </a:r>
          </a:p>
          <a:p>
            <a:pPr marL="0" lvl="2" indent="0">
              <a:lnSpc>
                <a:spcPct val="110000"/>
              </a:lnSpc>
              <a:spcBef>
                <a:spcPts val="0"/>
              </a:spcBef>
              <a:buClr>
                <a:schemeClr val="accent2"/>
              </a:buClr>
            </a:pPr>
            <a:r>
              <a:rPr lang="en-US" sz="2400" dirty="0" smtClean="0"/>
              <a:t>Indirect cost pool amounts, types of costs included in the indirect pool;</a:t>
            </a:r>
          </a:p>
          <a:p>
            <a:pPr marL="0" lvl="2" indent="0">
              <a:lnSpc>
                <a:spcPct val="110000"/>
              </a:lnSpc>
              <a:spcBef>
                <a:spcPts val="0"/>
              </a:spcBef>
              <a:buClr>
                <a:schemeClr val="accent2"/>
              </a:buClr>
            </a:pPr>
            <a:r>
              <a:rPr lang="en-US" sz="2400" dirty="0" smtClean="0"/>
              <a:t>Deficiency in funds needed to maintain the pre-existing level of services, and a statement of the amount of funds needed to enable contractors to convert from a Federal fiscal year cycle.</a:t>
            </a:r>
          </a:p>
          <a:p>
            <a:pPr marL="3175" lvl="2" indent="0">
              <a:buNone/>
            </a:pPr>
            <a:endParaRPr lang="en-US" sz="2200" dirty="0" smtClean="0"/>
          </a:p>
          <a:p>
            <a:pPr marL="3175" lvl="2" indent="0">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457200" y="1143000"/>
            <a:ext cx="8229600" cy="4983163"/>
          </a:xfrm>
        </p:spPr>
        <p:txBody>
          <a:bodyPr>
            <a:normAutofit/>
          </a:bodyPr>
          <a:lstStyle/>
          <a:p>
            <a:pPr>
              <a:buNone/>
            </a:pPr>
            <a:r>
              <a:rPr lang="en-US" sz="2800" dirty="0" smtClean="0"/>
              <a:t>(d).  Treatment of Shortfalls in indirect recoveries</a:t>
            </a:r>
          </a:p>
          <a:p>
            <a:pPr>
              <a:buNone/>
            </a:pPr>
            <a:r>
              <a:rPr lang="en-US" sz="2800" dirty="0" smtClean="0"/>
              <a:t>		1) shall not for the basis for “theoretical over-recovery” or adverse adjustment to any future year’s indirect cost rate, nor any agency seeking to collect such shortfall from the tribal contractor.</a:t>
            </a:r>
          </a:p>
          <a:p>
            <a:pPr>
              <a:buNone/>
            </a:pPr>
            <a:r>
              <a:rPr lang="en-US" sz="2800" dirty="0"/>
              <a:t>	</a:t>
            </a:r>
            <a:r>
              <a:rPr lang="en-US" sz="2800" dirty="0" smtClean="0"/>
              <a:t>	2) nothing in this subsection shall be construed to authorize the Secretary to fund less than the full amount of indirect costs associated with a Self-determination contract.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Funding – Remedies for Cost Disallowances</a:t>
            </a:r>
            <a:endParaRPr lang="en-US" dirty="0"/>
          </a:p>
        </p:txBody>
      </p:sp>
      <p:sp>
        <p:nvSpPr>
          <p:cNvPr id="3" name="Content Placeholder 2"/>
          <p:cNvSpPr>
            <a:spLocks noGrp="1"/>
          </p:cNvSpPr>
          <p:nvPr>
            <p:ph sz="quarter" idx="1"/>
          </p:nvPr>
        </p:nvSpPr>
        <p:spPr>
          <a:xfrm>
            <a:off x="457200" y="1752600"/>
            <a:ext cx="8229600" cy="4373563"/>
          </a:xfrm>
        </p:spPr>
        <p:txBody>
          <a:bodyPr>
            <a:normAutofit/>
          </a:bodyPr>
          <a:lstStyle/>
          <a:p>
            <a:r>
              <a:rPr lang="en-US" sz="2800" dirty="0" smtClean="0"/>
              <a:t>Any right of action or other remedy (other than those relating to a criminal offense) relating to any disallowance of costs shall be time-barred unless the Secretary has given notice of such disallowance within three hundred and sixty-five.</a:t>
            </a:r>
          </a:p>
          <a:p>
            <a:pPr>
              <a:buNone/>
            </a:pPr>
            <a:endParaRPr lang="en-US"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143000"/>
          </a:xfrm>
        </p:spPr>
        <p:txBody>
          <a:bodyPr/>
          <a:lstStyle/>
          <a:p>
            <a:r>
              <a:rPr lang="en-US" dirty="0" smtClean="0"/>
              <a:t>Funding</a:t>
            </a:r>
            <a:endParaRPr lang="en-US" dirty="0"/>
          </a:p>
        </p:txBody>
      </p:sp>
      <p:sp>
        <p:nvSpPr>
          <p:cNvPr id="3" name="Content Placeholder 2"/>
          <p:cNvSpPr>
            <a:spLocks noGrp="1"/>
          </p:cNvSpPr>
          <p:nvPr>
            <p:ph sz="quarter" idx="1"/>
          </p:nvPr>
        </p:nvSpPr>
        <p:spPr>
          <a:xfrm>
            <a:off x="457200" y="1447800"/>
            <a:ext cx="8229600" cy="4572000"/>
          </a:xfrm>
        </p:spPr>
        <p:txBody>
          <a:bodyPr>
            <a:normAutofit/>
          </a:bodyPr>
          <a:lstStyle/>
          <a:p>
            <a:r>
              <a:rPr lang="en-US" sz="2800" dirty="0" smtClean="0"/>
              <a:t>Upon the approval of a Self-determination contract, the Secretary shall add to the contract the full amount of funds to which the contractor is entitled under </a:t>
            </a:r>
            <a:r>
              <a:rPr lang="en-US" sz="2800" dirty="0" smtClean="0">
                <a:solidFill>
                  <a:srgbClr val="FF0000"/>
                </a:solidFill>
              </a:rPr>
              <a:t>Section 106(a)</a:t>
            </a:r>
            <a:r>
              <a:rPr lang="en-US" sz="2800" dirty="0" smtClean="0"/>
              <a:t>, subject to adjustments for each subsequent year. </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Funding-Construction - Indirect</a:t>
            </a:r>
            <a:endParaRPr lang="en-US" dirty="0"/>
          </a:p>
        </p:txBody>
      </p:sp>
      <p:sp>
        <p:nvSpPr>
          <p:cNvPr id="3" name="Content Placeholder 2"/>
          <p:cNvSpPr>
            <a:spLocks noGrp="1"/>
          </p:cNvSpPr>
          <p:nvPr>
            <p:ph sz="quarter" idx="1"/>
          </p:nvPr>
        </p:nvSpPr>
        <p:spPr/>
        <p:txBody>
          <a:bodyPr>
            <a:normAutofit/>
          </a:bodyPr>
          <a:lstStyle/>
          <a:p>
            <a:r>
              <a:rPr lang="en-US" sz="2800" dirty="0" smtClean="0"/>
              <a:t>Calculating the indirect costs of construction programs, the Secretary will only review those costs associated with the “administration” of the contract, and not those moneys actually passed on to and possibly administered by construction contractors and subcontractors.</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sz="quarter" idx="1"/>
          </p:nvPr>
        </p:nvSpPr>
        <p:spPr/>
        <p:txBody>
          <a:bodyPr>
            <a:normAutofit/>
          </a:bodyPr>
          <a:lstStyle/>
          <a:p>
            <a:r>
              <a:rPr lang="en-US" sz="2800" dirty="0" smtClean="0"/>
              <a:t>The Secretary shall consult on budgetary needs by soliciting the Indian tribes and tribal organizations in developing the budget (including participation formulating annual budget requests the Secretary submits to the President) for the Indian Health Service and the Bureau of Indian Affairs.</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sz="quarter" idx="1"/>
          </p:nvPr>
        </p:nvSpPr>
        <p:spPr/>
        <p:txBody>
          <a:bodyPr>
            <a:normAutofit/>
          </a:bodyPr>
          <a:lstStyle/>
          <a:p>
            <a:r>
              <a:rPr lang="en-US" sz="2800" dirty="0" smtClean="0"/>
              <a:t>A tribal contractor may use funds provided in a         Self-determination contract to meet matching or cost participation requirements under other Federal or     non-Federal programs.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Funding – </a:t>
            </a:r>
            <a:r>
              <a:rPr lang="en-US" sz="3600" dirty="0" smtClean="0"/>
              <a:t>Allowable Use in Support of a 638 contract</a:t>
            </a:r>
            <a:endParaRPr lang="en-US" sz="3600" dirty="0"/>
          </a:p>
        </p:txBody>
      </p:sp>
      <p:sp>
        <p:nvSpPr>
          <p:cNvPr id="3" name="Content Placeholder 2"/>
          <p:cNvSpPr>
            <a:spLocks noGrp="1"/>
          </p:cNvSpPr>
          <p:nvPr>
            <p:ph sz="quarter" idx="1"/>
          </p:nvPr>
        </p:nvSpPr>
        <p:spPr>
          <a:xfrm>
            <a:off x="457200" y="1600200"/>
            <a:ext cx="8229600" cy="4953000"/>
          </a:xfrm>
        </p:spPr>
        <p:txBody>
          <a:bodyPr>
            <a:normAutofit lnSpcReduction="10000"/>
          </a:bodyPr>
          <a:lstStyle/>
          <a:p>
            <a:r>
              <a:rPr lang="en-US" sz="2000" dirty="0" smtClean="0"/>
              <a:t>Depreciation and use allowances, including depreciation of facilities owned by the tribe or tribal organization.</a:t>
            </a:r>
          </a:p>
          <a:p>
            <a:r>
              <a:rPr lang="en-US" sz="2000" dirty="0" smtClean="0"/>
              <a:t>Publication and printing</a:t>
            </a:r>
          </a:p>
          <a:p>
            <a:r>
              <a:rPr lang="en-US" sz="2000" dirty="0" smtClean="0"/>
              <a:t>Building, realty, facilities, rental and mortgage expenses</a:t>
            </a:r>
          </a:p>
          <a:p>
            <a:r>
              <a:rPr lang="en-US" sz="2000" dirty="0" smtClean="0"/>
              <a:t>Data processing </a:t>
            </a:r>
          </a:p>
          <a:p>
            <a:r>
              <a:rPr lang="en-US" sz="2000" dirty="0" smtClean="0"/>
              <a:t>Costs for capital assets and repairs</a:t>
            </a:r>
          </a:p>
          <a:p>
            <a:r>
              <a:rPr lang="en-US" sz="2000" dirty="0" smtClean="0"/>
              <a:t>Management studies</a:t>
            </a:r>
          </a:p>
          <a:p>
            <a:r>
              <a:rPr lang="en-US" sz="2000" dirty="0" smtClean="0"/>
              <a:t>Professional services – other than judicial</a:t>
            </a:r>
          </a:p>
          <a:p>
            <a:r>
              <a:rPr lang="en-US" sz="2000" dirty="0" smtClean="0"/>
              <a:t>Insurance and indemnification</a:t>
            </a:r>
          </a:p>
          <a:p>
            <a:r>
              <a:rPr lang="en-US" sz="2000" dirty="0" smtClean="0"/>
              <a:t>Costs incurred to raise funds</a:t>
            </a:r>
          </a:p>
          <a:p>
            <a:r>
              <a:rPr lang="en-US" sz="2000" dirty="0" smtClean="0"/>
              <a:t>Interest expenses paid on capital expenditures</a:t>
            </a:r>
          </a:p>
          <a:p>
            <a:r>
              <a:rPr lang="en-US" sz="2000" dirty="0" smtClean="0"/>
              <a:t>Expenses of a tribal governing body attributable to a contracted program</a:t>
            </a:r>
          </a:p>
          <a:p>
            <a:r>
              <a:rPr lang="en-US" sz="2000" dirty="0" smtClean="0"/>
              <a:t>Costs associated with the management of pension, self-insurance, etc.</a:t>
            </a:r>
          </a:p>
          <a:p>
            <a:r>
              <a:rPr lang="en-US" sz="2000" dirty="0" smtClean="0">
                <a:solidFill>
                  <a:srgbClr val="FF0000"/>
                </a:solidFill>
              </a:rPr>
              <a:t>Cite  section 106 (k)</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Funding – </a:t>
            </a:r>
            <a:r>
              <a:rPr lang="en-US" sz="3600" dirty="0" smtClean="0"/>
              <a:t>Suspension, Withholding or Delay</a:t>
            </a:r>
            <a:endParaRPr lang="en-US" sz="3600" dirty="0"/>
          </a:p>
        </p:txBody>
      </p:sp>
      <p:sp>
        <p:nvSpPr>
          <p:cNvPr id="3" name="Content Placeholder 2"/>
          <p:cNvSpPr>
            <a:spLocks noGrp="1"/>
          </p:cNvSpPr>
          <p:nvPr>
            <p:ph sz="quarter" idx="1"/>
          </p:nvPr>
        </p:nvSpPr>
        <p:spPr>
          <a:xfrm>
            <a:off x="457200" y="1295400"/>
            <a:ext cx="8229600" cy="5334000"/>
          </a:xfrm>
        </p:spPr>
        <p:txBody>
          <a:bodyPr>
            <a:normAutofit/>
          </a:bodyPr>
          <a:lstStyle/>
          <a:p>
            <a:r>
              <a:rPr lang="en-US" dirty="0" smtClean="0"/>
              <a:t>The Secretary can only Suspension, Withholding or Delay payment of funds for 30 days beginning on the date the Secretary makes a determination that a tribal contractor has failed to substantially carry out the contract with good cause.</a:t>
            </a:r>
          </a:p>
          <a:p>
            <a:pPr lvl="1"/>
            <a:r>
              <a:rPr lang="en-US" sz="2400" dirty="0" smtClean="0"/>
              <a:t>The Secretary must notify the Contractor in writing in a timely manner, offer technical assistance and/or a hearing on the record not later than 10 days, or a date as the tribal org. shall approve.</a:t>
            </a:r>
          </a:p>
          <a:p>
            <a:pPr lvl="1"/>
            <a:r>
              <a:rPr lang="en-US" sz="2400" dirty="0" smtClean="0"/>
              <a:t>The burden of proof stands with the Secretary.</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chemeClr val="tx1">
                    <a:lumMod val="50000"/>
                    <a:lumOff val="50000"/>
                  </a:schemeClr>
                </a:solidFill>
              </a:rPr>
              <a:t>Funding – Contract Support Costs</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457200" y="1219200"/>
            <a:ext cx="8229600" cy="4953000"/>
          </a:xfrm>
        </p:spPr>
        <p:txBody>
          <a:bodyPr>
            <a:normAutofit/>
          </a:bodyPr>
          <a:lstStyle/>
          <a:p>
            <a:pPr>
              <a:buNone/>
            </a:pPr>
            <a:r>
              <a:rPr lang="en-US" sz="2600" dirty="0" smtClean="0"/>
              <a:t>    Contract support costs consisting of an amount for the reasonable costs for activities which must be carried on by a tribal organization to ensure compliance with the terms of the contract and prudent management which:</a:t>
            </a:r>
          </a:p>
          <a:p>
            <a:pPr>
              <a:buNone/>
            </a:pPr>
            <a:endParaRPr lang="en-US" sz="2600" dirty="0" smtClean="0"/>
          </a:p>
          <a:p>
            <a:pPr lvl="1"/>
            <a:r>
              <a:rPr lang="en-US" dirty="0" smtClean="0"/>
              <a:t>are not carried on by the respective Secretary in his direct operation of the program; or,</a:t>
            </a:r>
          </a:p>
          <a:p>
            <a:pPr lvl="1"/>
            <a:endParaRPr lang="en-US" dirty="0" smtClean="0"/>
          </a:p>
          <a:p>
            <a:pPr lvl="1"/>
            <a:r>
              <a:rPr lang="en-US" dirty="0" smtClean="0"/>
              <a:t>Are provided by the Secretary in support of the contracted program from resources other than those under contract.</a:t>
            </a:r>
          </a:p>
          <a:p>
            <a:endParaRPr lang="en-US" sz="2600" dirty="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Funding-Income Earned</a:t>
            </a:r>
            <a:endParaRPr lang="en-US" dirty="0"/>
          </a:p>
        </p:txBody>
      </p:sp>
      <p:sp>
        <p:nvSpPr>
          <p:cNvPr id="3" name="Content Placeholder 2"/>
          <p:cNvSpPr>
            <a:spLocks noGrp="1"/>
          </p:cNvSpPr>
          <p:nvPr>
            <p:ph sz="quarter" idx="1"/>
          </p:nvPr>
        </p:nvSpPr>
        <p:spPr/>
        <p:txBody>
          <a:bodyPr/>
          <a:lstStyle/>
          <a:p>
            <a:r>
              <a:rPr lang="en-US" dirty="0" smtClean="0"/>
              <a:t>Income earned by a program shall be used to further the purposes of the contract</a:t>
            </a:r>
          </a:p>
          <a:p>
            <a:r>
              <a:rPr lang="en-US" dirty="0" smtClean="0"/>
              <a:t>and not be a basis to reduce the funds obligated to the contract.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sz="quarter" idx="1"/>
          </p:nvPr>
        </p:nvSpPr>
        <p:spPr/>
        <p:txBody>
          <a:bodyPr/>
          <a:lstStyle/>
          <a:p>
            <a:r>
              <a:rPr lang="en-US" dirty="0" smtClean="0"/>
              <a:t>A savings as a result of reduction of administrative as well as other responsibilities by the Secretary: </a:t>
            </a:r>
          </a:p>
          <a:p>
            <a:endParaRPr lang="en-US" dirty="0" smtClean="0"/>
          </a:p>
          <a:p>
            <a:pPr lvl="1"/>
            <a:r>
              <a:rPr lang="en-US" dirty="0" smtClean="0"/>
              <a:t>The Secretary shall make those savings available for provision of additional services to program dither directly or through contractors, in a manner equitable to both direct and contracted programs.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sz="quarter" idx="1"/>
          </p:nvPr>
        </p:nvSpPr>
        <p:spPr/>
        <p:txBody>
          <a:bodyPr/>
          <a:lstStyle/>
          <a:p>
            <a:r>
              <a:rPr lang="en-US" dirty="0" smtClean="0"/>
              <a:t>A tribal organization that carries out a Self-determination contract may within the approved budget of the contract, rebudget to meet contract requirements, if such rebudgeting would not have an adverse effect on the performance of the contract.</a:t>
            </a:r>
          </a:p>
          <a:p>
            <a:pPr>
              <a:buNone/>
            </a:pPr>
            <a:r>
              <a:rPr lang="en-US" i="1" dirty="0" smtClean="0"/>
              <a:t>Within the approved budget.</a:t>
            </a:r>
            <a:endParaRPr lang="en-US"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Funding</a:t>
            </a:r>
            <a:endParaRPr lang="en-US" dirty="0"/>
          </a:p>
        </p:txBody>
      </p:sp>
      <p:sp>
        <p:nvSpPr>
          <p:cNvPr id="3" name="Content Placeholder 2"/>
          <p:cNvSpPr>
            <a:spLocks noGrp="1"/>
          </p:cNvSpPr>
          <p:nvPr>
            <p:ph sz="quarter" idx="1"/>
          </p:nvPr>
        </p:nvSpPr>
        <p:spPr/>
        <p:txBody>
          <a:bodyPr/>
          <a:lstStyle/>
          <a:p>
            <a:r>
              <a:rPr lang="en-US" dirty="0" smtClean="0"/>
              <a:t>Funds available, including contract support costs or indirect costs, to the Department of the Interior, the Indian Health Service, or Self-Governance compacts, shall only be expended for costs directly attributable to contracts, grants and compacts pursuant to the Indian Self-Determination Act.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Funding-Contract Support Costs</a:t>
            </a:r>
            <a:endParaRPr lang="en-US" dirty="0">
              <a:solidFill>
                <a:schemeClr val="tx1">
                  <a:lumMod val="50000"/>
                  <a:lumOff val="50000"/>
                </a:schemeClr>
              </a:solidFill>
            </a:endParaRPr>
          </a:p>
        </p:txBody>
      </p:sp>
      <p:sp>
        <p:nvSpPr>
          <p:cNvPr id="3" name="Content Placeholder 2"/>
          <p:cNvSpPr>
            <a:spLocks noGrp="1"/>
          </p:cNvSpPr>
          <p:nvPr>
            <p:ph sz="quarter" idx="1"/>
          </p:nvPr>
        </p:nvSpPr>
        <p:spPr/>
        <p:txBody>
          <a:bodyPr>
            <a:normAutofit/>
          </a:bodyPr>
          <a:lstStyle/>
          <a:p>
            <a:pPr>
              <a:buNone/>
            </a:pPr>
            <a:r>
              <a:rPr lang="en-US" dirty="0" smtClean="0"/>
              <a:t>  Contract Support Costs that are eligible costs for the purposes of receiving funding under the Act- shall include the costs of reimbursing each tribal contractor for </a:t>
            </a:r>
            <a:r>
              <a:rPr lang="en-US" b="1" dirty="0" smtClean="0"/>
              <a:t>reasonable</a:t>
            </a:r>
            <a:r>
              <a:rPr lang="en-US" dirty="0" smtClean="0"/>
              <a:t> and </a:t>
            </a:r>
            <a:r>
              <a:rPr lang="en-US" b="1" dirty="0" smtClean="0"/>
              <a:t>allowable</a:t>
            </a:r>
            <a:r>
              <a:rPr lang="en-US" dirty="0" smtClean="0"/>
              <a:t> costs:</a:t>
            </a:r>
          </a:p>
          <a:p>
            <a:r>
              <a:rPr lang="en-US" dirty="0" smtClean="0"/>
              <a:t>	Direct program expenses</a:t>
            </a:r>
          </a:p>
          <a:p>
            <a:endParaRPr lang="en-US" dirty="0" smtClean="0"/>
          </a:p>
          <a:p>
            <a:r>
              <a:rPr lang="en-US" dirty="0" smtClean="0"/>
              <a:t>	Additional or other expenses related to overhead incurred in the operation of the contract, other than a duplication of any funding already provided under section 106 	(a)(1).  See (a)(1) above.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914400" y="1981200"/>
            <a:ext cx="7772400" cy="4038600"/>
          </a:xfrm>
          <a:solidFill>
            <a:schemeClr val="bg1"/>
          </a:solidFill>
        </p:spPr>
        <p:txBody>
          <a:bodyPr/>
          <a:lstStyle/>
          <a:p>
            <a:pPr>
              <a:buNone/>
            </a:pPr>
            <a:r>
              <a:rPr lang="en-US" dirty="0" smtClean="0"/>
              <a:t>   On an annual basis-in the Annual Funding Agreement, the tribe or tribal organization contractor shall have the option to negotiate with the Secretary the amount of funds the contractor is entitled to receive pursuant to Section 106.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p:txBody>
          <a:bodyPr>
            <a:normAutofit/>
          </a:bodyPr>
          <a:lstStyle/>
          <a:p>
            <a:pPr>
              <a:buNone/>
            </a:pPr>
            <a:r>
              <a:rPr lang="en-US" dirty="0" smtClean="0"/>
              <a:t>   For each fiscal year a self-determination contract is in effect and savings is realized in the operation of the contracted program function, service or activity, such monetary savings shall be:</a:t>
            </a:r>
          </a:p>
          <a:p>
            <a:pPr lvl="1">
              <a:buFont typeface="Arial" pitchFamily="34" charset="0"/>
              <a:buChar char="•"/>
            </a:pPr>
            <a:r>
              <a:rPr lang="en-US" sz="2800" dirty="0" smtClean="0"/>
              <a:t>used to provide services and benefits</a:t>
            </a:r>
          </a:p>
          <a:p>
            <a:pPr lvl="1">
              <a:buFont typeface="Arial" pitchFamily="34" charset="0"/>
              <a:buChar char="•"/>
            </a:pPr>
            <a:endParaRPr lang="en-US" sz="2800" dirty="0" smtClean="0"/>
          </a:p>
          <a:p>
            <a:pPr lvl="1">
              <a:buFont typeface="Arial" pitchFamily="34" charset="0"/>
              <a:buChar char="•"/>
            </a:pPr>
            <a:r>
              <a:rPr lang="en-US" sz="2800" dirty="0" smtClean="0"/>
              <a:t>Expended by the contractor in the succeeding fiscal year as authorized in section 8 of the Act.</a:t>
            </a:r>
            <a:r>
              <a:rPr lang="en-US" dirty="0" smtClean="0"/>
              <a:t>	</a:t>
            </a:r>
          </a:p>
          <a:p>
            <a:pPr marL="0" indent="0">
              <a:spcBef>
                <a:spcPts val="0"/>
              </a:spcBef>
              <a:buNone/>
              <a:tabLst>
                <a:tab pos="457200" algn="l"/>
              </a:tabLst>
            </a:pPr>
            <a:r>
              <a:rPr lang="en-US" dirty="0" smtClean="0"/>
              <a:t>			CARRYOVER FUNDS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p:txBody>
          <a:bodyPr>
            <a:normAutofit/>
          </a:bodyPr>
          <a:lstStyle/>
          <a:p>
            <a:pPr marL="514350" indent="-514350">
              <a:buNone/>
            </a:pPr>
            <a:r>
              <a:rPr lang="en-US" dirty="0" smtClean="0"/>
              <a:t>      During the initial year a self-determination contract is in effect, the amount require to be paid under paragraph (2) shall include startup costs based on reasonable costs incurred, will be paid, on a one-time basis, and needed:</a:t>
            </a:r>
          </a:p>
          <a:p>
            <a:pPr marL="514350" indent="-514350">
              <a:buNone/>
            </a:pPr>
            <a:endParaRPr lang="en-US" dirty="0" smtClean="0"/>
          </a:p>
          <a:p>
            <a:pPr marL="1314450" lvl="2" indent="-514350">
              <a:buClr>
                <a:schemeClr val="accent1">
                  <a:lumMod val="75000"/>
                </a:schemeClr>
              </a:buClr>
            </a:pPr>
            <a:r>
              <a:rPr lang="en-US" sz="2400" dirty="0" smtClean="0"/>
              <a:t>To plan, prepare and assume operation of the program or activities subject to the contract;</a:t>
            </a:r>
          </a:p>
          <a:p>
            <a:pPr marL="1314450" lvl="2" indent="-514350"/>
            <a:endParaRPr lang="en-US" dirty="0" smtClean="0"/>
          </a:p>
          <a:p>
            <a:pPr marL="1314450" lvl="2" indent="-514350">
              <a:buClr>
                <a:schemeClr val="accent1">
                  <a:lumMod val="75000"/>
                </a:schemeClr>
              </a:buClr>
            </a:pPr>
            <a:r>
              <a:rPr lang="en-US" sz="2400" dirty="0" smtClean="0"/>
              <a:t>To ensure compliance of the contract and its management.</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lumOff val="50000"/>
                  </a:schemeClr>
                </a:solidFill>
              </a:rPr>
              <a:t>Funding – Contract Support Cost</a:t>
            </a:r>
            <a:endParaRPr lang="en-US" dirty="0">
              <a:solidFill>
                <a:schemeClr val="tx1">
                  <a:lumMod val="50000"/>
                  <a:lumOff val="50000"/>
                </a:schemeClr>
              </a:solidFill>
            </a:endParaRPr>
          </a:p>
        </p:txBody>
      </p:sp>
      <p:sp>
        <p:nvSpPr>
          <p:cNvPr id="3" name="Content Placeholder 2"/>
          <p:cNvSpPr>
            <a:spLocks noGrp="1"/>
          </p:cNvSpPr>
          <p:nvPr>
            <p:ph sz="quarter" idx="1"/>
          </p:nvPr>
        </p:nvSpPr>
        <p:spPr/>
        <p:txBody>
          <a:bodyPr/>
          <a:lstStyle/>
          <a:p>
            <a:pPr marL="514350" indent="-514350">
              <a:buNone/>
            </a:pPr>
            <a:r>
              <a:rPr lang="en-US" dirty="0" smtClean="0"/>
              <a:t>     Cost incurred prior to the initial year may not be included in the amount required in contract funding if the Secretary does not receive </a:t>
            </a:r>
            <a:r>
              <a:rPr lang="en-US" i="1" dirty="0" smtClean="0"/>
              <a:t>prior written </a:t>
            </a:r>
            <a:r>
              <a:rPr lang="en-US" dirty="0" smtClean="0"/>
              <a:t>notification of the contractor’s Startup Costs prior to the date on which such costs are incurred.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solidFill>
                  <a:schemeClr val="tx1">
                    <a:lumMod val="50000"/>
                    <a:lumOff val="50000"/>
                  </a:schemeClr>
                </a:solidFill>
              </a:rPr>
              <a:t>Funding</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457200" y="990600"/>
            <a:ext cx="8229600" cy="4724400"/>
          </a:xfrm>
        </p:spPr>
        <p:txBody>
          <a:bodyPr>
            <a:noAutofit/>
          </a:bodyPr>
          <a:lstStyle/>
          <a:p>
            <a:pPr marL="514350" indent="-514350">
              <a:buAutoNum type="alphaLcParenBoth" startAt="2"/>
            </a:pPr>
            <a:r>
              <a:rPr lang="en-US" sz="2400" dirty="0" smtClean="0"/>
              <a:t>Reductions and increases in funds provided:</a:t>
            </a:r>
          </a:p>
          <a:p>
            <a:pPr marL="1314450" lvl="2" indent="-514350"/>
            <a:r>
              <a:rPr lang="en-US" sz="2400" dirty="0" smtClean="0"/>
              <a:t>Shall not be reduced to make funding available for contract monitoring or administration by the Secretary;</a:t>
            </a:r>
          </a:p>
          <a:p>
            <a:pPr marL="1314450" lvl="2" indent="-514350"/>
            <a:r>
              <a:rPr lang="en-US" sz="2400" dirty="0" smtClean="0"/>
              <a:t>Shall not be reduced by the Secretary in subsequent years except pursuant to:</a:t>
            </a:r>
          </a:p>
          <a:p>
            <a:pPr marL="1771650" lvl="3" indent="-514350"/>
            <a:r>
              <a:rPr lang="en-US" sz="2400" dirty="0" smtClean="0"/>
              <a:t>A reduction in appropriations from the previous fiscal year for the program or function to be contracted;</a:t>
            </a:r>
          </a:p>
          <a:p>
            <a:pPr marL="1771650" lvl="3" indent="-514350"/>
            <a:r>
              <a:rPr lang="en-US" sz="2400" dirty="0" smtClean="0"/>
              <a:t>A directive in the statement of the managers accompanying a report on an appropriation bill or continuing resolution;</a:t>
            </a:r>
          </a:p>
          <a:p>
            <a:pPr marL="1771650" lvl="3" indent="-514350"/>
            <a:r>
              <a:rPr lang="en-US" sz="2400" dirty="0" smtClean="0"/>
              <a:t>A tribal authorization;</a:t>
            </a:r>
          </a:p>
          <a:p>
            <a:pPr marL="1771650" lvl="3" indent="-514350"/>
            <a:r>
              <a:rPr lang="en-US" sz="2400" dirty="0" smtClean="0"/>
              <a:t>A change in pass-through funds NEEDED under a contract;</a:t>
            </a:r>
          </a:p>
          <a:p>
            <a:pPr marL="1771650" lvl="3" indent="-514350"/>
            <a:r>
              <a:rPr lang="en-US" sz="2400" dirty="0" smtClean="0"/>
              <a:t>Completion of a contract.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chemeClr val="tx1">
                    <a:lumMod val="50000"/>
                    <a:lumOff val="50000"/>
                  </a:schemeClr>
                </a:solidFill>
              </a:rPr>
              <a:t>Funds</a:t>
            </a:r>
            <a:endParaRPr lang="en-US" dirty="0">
              <a:solidFill>
                <a:schemeClr val="tx1">
                  <a:lumMod val="50000"/>
                  <a:lumOff val="50000"/>
                </a:schemeClr>
              </a:solidFill>
            </a:endParaRPr>
          </a:p>
        </p:txBody>
      </p:sp>
      <p:sp>
        <p:nvSpPr>
          <p:cNvPr id="3" name="Content Placeholder 2"/>
          <p:cNvSpPr>
            <a:spLocks noGrp="1"/>
          </p:cNvSpPr>
          <p:nvPr>
            <p:ph sz="quarter" idx="1"/>
          </p:nvPr>
        </p:nvSpPr>
        <p:spPr>
          <a:xfrm>
            <a:off x="457200" y="1219200"/>
            <a:ext cx="8229600" cy="4724400"/>
          </a:xfrm>
        </p:spPr>
        <p:txBody>
          <a:bodyPr>
            <a:normAutofit fontScale="77500" lnSpcReduction="20000"/>
          </a:bodyPr>
          <a:lstStyle/>
          <a:p>
            <a:pPr>
              <a:buNone/>
            </a:pPr>
            <a:r>
              <a:rPr lang="en-US" sz="3100" dirty="0" smtClean="0"/>
              <a:t>Reductions and increases in funds provided:</a:t>
            </a:r>
          </a:p>
          <a:p>
            <a:r>
              <a:rPr lang="en-US" sz="2800" dirty="0" smtClean="0"/>
              <a:t>Shall not be reduced to pay for Federal functions such as:</a:t>
            </a:r>
          </a:p>
          <a:p>
            <a:pPr lvl="1"/>
            <a:r>
              <a:rPr lang="en-US" sz="2800" dirty="0" smtClean="0"/>
              <a:t>Federal pay costs</a:t>
            </a:r>
          </a:p>
          <a:p>
            <a:pPr lvl="1"/>
            <a:r>
              <a:rPr lang="en-US" sz="2800" dirty="0" smtClean="0"/>
              <a:t>Federal employee retirement benefits,</a:t>
            </a:r>
          </a:p>
          <a:p>
            <a:pPr lvl="1"/>
            <a:r>
              <a:rPr lang="en-US" sz="2800" dirty="0" smtClean="0"/>
              <a:t>Automated data processing,</a:t>
            </a:r>
          </a:p>
          <a:p>
            <a:pPr lvl="1"/>
            <a:r>
              <a:rPr lang="en-US" sz="2800" dirty="0" smtClean="0"/>
              <a:t>Contract technical assistance,</a:t>
            </a:r>
          </a:p>
          <a:p>
            <a:pPr lvl="1"/>
            <a:r>
              <a:rPr lang="en-US" sz="2800" dirty="0" smtClean="0"/>
              <a:t>Contract monitoring;</a:t>
            </a:r>
          </a:p>
          <a:p>
            <a:pPr marL="0" lvl="1" indent="0">
              <a:buSzPct val="93000"/>
              <a:buFont typeface="Georgia" pitchFamily="18" charset="0"/>
              <a:buChar char="●"/>
              <a:tabLst>
                <a:tab pos="339725" algn="l"/>
              </a:tabLst>
            </a:pPr>
            <a:r>
              <a:rPr lang="en-US" dirty="0" smtClean="0"/>
              <a:t>    </a:t>
            </a:r>
            <a:r>
              <a:rPr lang="en-US" sz="3300" dirty="0" smtClean="0"/>
              <a:t>Shall not be reduced to pay for </a:t>
            </a:r>
            <a:r>
              <a:rPr lang="en-US" sz="3100" dirty="0" smtClean="0"/>
              <a:t>costs when Federal personnel are displaced by a self-determination program, service or activity contracted by a tribal entity.</a:t>
            </a:r>
          </a:p>
          <a:p>
            <a:pPr marL="1588" lvl="2" indent="0">
              <a:buClr>
                <a:schemeClr val="accent1"/>
              </a:buClr>
              <a:tabLst>
                <a:tab pos="339725" algn="l"/>
              </a:tabLst>
            </a:pPr>
            <a:r>
              <a:rPr lang="en-US" dirty="0" smtClean="0"/>
              <a:t>     </a:t>
            </a:r>
            <a:r>
              <a:rPr lang="en-US" sz="3400" dirty="0" smtClean="0"/>
              <a:t>Funds may be increased at the request of the tribal </a:t>
            </a:r>
            <a:r>
              <a:rPr lang="en-US" sz="3100" dirty="0" smtClean="0"/>
              <a:t>	contractor to carry out this Act or as declared in section 105 (c) (Term of self-determination contracts; and annual renegotiation).</a:t>
            </a:r>
          </a:p>
          <a:p>
            <a:pPr>
              <a:buNone/>
            </a:pPr>
            <a:r>
              <a:rPr lang="en-US" sz="3100" dirty="0" smtClean="0"/>
              <a:t>		</a:t>
            </a:r>
            <a:endParaRPr lang="en-US" sz="31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523</TotalTime>
  <Words>1374</Words>
  <Application>Microsoft Office PowerPoint</Application>
  <PresentationFormat>On-screen Show (4:3)</PresentationFormat>
  <Paragraphs>112</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Funding Section 106 of the Act </vt:lpstr>
      <vt:lpstr>Funding – Contract Support Costs</vt:lpstr>
      <vt:lpstr>Funding-Contract Support Costs</vt:lpstr>
      <vt:lpstr>Funding</vt:lpstr>
      <vt:lpstr>Funding</vt:lpstr>
      <vt:lpstr>Funding</vt:lpstr>
      <vt:lpstr>Funding – Contract Support Cost</vt:lpstr>
      <vt:lpstr>Funding</vt:lpstr>
      <vt:lpstr>Funds</vt:lpstr>
      <vt:lpstr>Funding</vt:lpstr>
      <vt:lpstr>  Funding  (c)Annual Reports:</vt:lpstr>
      <vt:lpstr>Funding</vt:lpstr>
      <vt:lpstr>Funding – Remedies for Cost Disallowances</vt:lpstr>
      <vt:lpstr>Funding</vt:lpstr>
      <vt:lpstr>Funding-Construction - Indirect</vt:lpstr>
      <vt:lpstr>Funding</vt:lpstr>
      <vt:lpstr>Funding</vt:lpstr>
      <vt:lpstr>Funding – Allowable Use in Support of a 638 contract</vt:lpstr>
      <vt:lpstr>Funding – Suspension, Withholding or Delay</vt:lpstr>
      <vt:lpstr>Funding-Income Earned</vt:lpstr>
      <vt:lpstr>Funding</vt:lpstr>
      <vt:lpstr>Funding</vt:lpstr>
      <vt:lpstr>Funding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Funding Section 106</dc:title>
  <dc:creator>dpeebles</dc:creator>
  <cp:lastModifiedBy>niptc</cp:lastModifiedBy>
  <cp:revision>50</cp:revision>
  <dcterms:created xsi:type="dcterms:W3CDTF">2010-03-22T13:58:13Z</dcterms:created>
  <dcterms:modified xsi:type="dcterms:W3CDTF">2012-07-24T21:42:53Z</dcterms:modified>
</cp:coreProperties>
</file>